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134805013" r:id="rId2"/>
    <p:sldId id="2134805014" r:id="rId3"/>
    <p:sldId id="2134805015" r:id="rId4"/>
  </p:sldIdLst>
  <p:sldSz cx="1259998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AAFC1637-55AB-4BC3-BED0-2BB25FD0957F}">
          <p14:sldIdLst>
            <p14:sldId id="2134805013"/>
            <p14:sldId id="2134805014"/>
            <p14:sldId id="21348050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E6FF"/>
    <a:srgbClr val="0078D4"/>
    <a:srgbClr val="1A202C"/>
    <a:srgbClr val="1B1B1B"/>
    <a:srgbClr val="272727"/>
    <a:srgbClr val="FEC000"/>
    <a:srgbClr val="FF0000"/>
    <a:srgbClr val="343441"/>
    <a:srgbClr val="FFFFFF"/>
    <a:srgbClr val="825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9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2574" y="-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D168-4429-4263-9955-643F75F7DA5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79625" y="1143000"/>
            <a:ext cx="269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C0E74-7EFD-429A-976D-4D3912C9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08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37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74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Data All Han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EE0C23-C0DD-6E4A-9E72-11CB6C3AA833}"/>
              </a:ext>
            </a:extLst>
          </p:cNvPr>
          <p:cNvSpPr/>
          <p:nvPr userDrawn="1"/>
        </p:nvSpPr>
        <p:spPr bwMode="auto">
          <a:xfrm>
            <a:off x="5504293" y="1"/>
            <a:ext cx="7095695" cy="1440021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2496" y="792394"/>
            <a:ext cx="6307493" cy="128154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6F784-A615-2F41-93AA-8064D970D771}"/>
              </a:ext>
            </a:extLst>
          </p:cNvPr>
          <p:cNvSpPr/>
          <p:nvPr userDrawn="1"/>
        </p:nvSpPr>
        <p:spPr bwMode="auto">
          <a:xfrm>
            <a:off x="3" y="6"/>
            <a:ext cx="12599988" cy="1440021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521" y="9240848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34ABE124-0544-0C4D-9FCE-68AA16069F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5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0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3750" y="3013380"/>
            <a:ext cx="5386167" cy="829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3511" y="3013380"/>
            <a:ext cx="5394370" cy="829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6832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91" userDrawn="1">
          <p15:clr>
            <a:srgbClr val="5ACBF0"/>
          </p15:clr>
        </p15:guide>
        <p15:guide id="2" orient="horz" pos="3063" userDrawn="1">
          <p15:clr>
            <a:srgbClr val="5ACBF0"/>
          </p15:clr>
        </p15:guide>
        <p15:guide id="3" orient="horz" pos="2170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3751" y="3013379"/>
            <a:ext cx="5386494" cy="829201"/>
          </a:xfrm>
        </p:spPr>
        <p:txBody>
          <a:bodyPr wrap="square">
            <a:spAutoFit/>
          </a:bodyPr>
          <a:lstStyle>
            <a:lvl1pPr marL="0" indent="0">
              <a:spcBef>
                <a:spcPts val="629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439" b="0">
                <a:latin typeface="+mn-lt"/>
                <a:cs typeface="Segoe UI" panose="020B0502040204020203" pitchFamily="34" charset="0"/>
              </a:defRPr>
            </a:lvl1pPr>
            <a:lvl2pPr marL="131380" indent="0">
              <a:buFont typeface="Wingdings" panose="05000000000000000000" pitchFamily="2" charset="2"/>
              <a:buNone/>
              <a:defRPr sz="1028" b="0">
                <a:latin typeface="+mn-lt"/>
              </a:defRPr>
            </a:lvl2pPr>
            <a:lvl3pPr marL="231752" indent="0">
              <a:buFont typeface="Wingdings" panose="05000000000000000000" pitchFamily="2" charset="2"/>
              <a:buNone/>
              <a:tabLst/>
              <a:defRPr sz="823" b="0">
                <a:latin typeface="+mn-lt"/>
              </a:defRPr>
            </a:lvl3pPr>
            <a:lvl4pPr marL="335387" indent="0">
              <a:buFont typeface="Wingdings" panose="05000000000000000000" pitchFamily="2" charset="2"/>
              <a:buNone/>
              <a:defRPr sz="720" b="0">
                <a:latin typeface="+mn-lt"/>
              </a:defRPr>
            </a:lvl4pPr>
            <a:lvl5pPr marL="439022" indent="0">
              <a:buFont typeface="Wingdings" panose="05000000000000000000" pitchFamily="2" charset="2"/>
              <a:buNone/>
              <a:tabLst/>
              <a:defRPr sz="72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1244" y="3013379"/>
            <a:ext cx="5386494" cy="829201"/>
          </a:xfrm>
        </p:spPr>
        <p:txBody>
          <a:bodyPr wrap="square">
            <a:spAutoFit/>
          </a:bodyPr>
          <a:lstStyle>
            <a:lvl1pPr marL="0" indent="0">
              <a:spcBef>
                <a:spcPts val="629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439" b="0">
                <a:latin typeface="+mn-lt"/>
                <a:cs typeface="Segoe UI" panose="020B0502040204020203" pitchFamily="34" charset="0"/>
              </a:defRPr>
            </a:lvl1pPr>
            <a:lvl2pPr marL="131380" indent="0">
              <a:buFont typeface="Wingdings" panose="05000000000000000000" pitchFamily="2" charset="2"/>
              <a:buNone/>
              <a:defRPr sz="1028" b="0">
                <a:latin typeface="+mn-lt"/>
              </a:defRPr>
            </a:lvl2pPr>
            <a:lvl3pPr marL="231752" indent="0">
              <a:buFont typeface="Wingdings" panose="05000000000000000000" pitchFamily="2" charset="2"/>
              <a:buNone/>
              <a:tabLst/>
              <a:defRPr sz="823" b="0">
                <a:latin typeface="+mn-lt"/>
              </a:defRPr>
            </a:lvl3pPr>
            <a:lvl4pPr marL="335387" indent="0">
              <a:buFont typeface="Wingdings" panose="05000000000000000000" pitchFamily="2" charset="2"/>
              <a:buNone/>
              <a:defRPr sz="720" b="0">
                <a:latin typeface="+mn-lt"/>
              </a:defRPr>
            </a:lvl4pPr>
            <a:lvl5pPr marL="439022" indent="0">
              <a:buFont typeface="Wingdings" panose="05000000000000000000" pitchFamily="2" charset="2"/>
              <a:buNone/>
              <a:tabLst/>
              <a:defRPr sz="72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13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91" userDrawn="1">
          <p15:clr>
            <a:srgbClr val="5ACBF0"/>
          </p15:clr>
        </p15:guide>
        <p15:guide id="2" orient="horz" pos="3053" userDrawn="1">
          <p15:clr>
            <a:srgbClr val="5ACBF0"/>
          </p15:clr>
        </p15:guide>
        <p15:guide id="3" orient="horz" pos="2170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0113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2510456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7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be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2078961"/>
            <a:ext cx="11387239" cy="2846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950" y="1098484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7356781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50" y="960014"/>
            <a:ext cx="5692751" cy="222818"/>
          </a:xfrm>
        </p:spPr>
        <p:txBody>
          <a:bodyPr tIns="64008"/>
          <a:lstStyle>
            <a:lvl1pPr>
              <a:defRPr sz="1028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7111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802" userDrawn="1">
          <p15:clr>
            <a:srgbClr val="A4A3A4"/>
          </p15:clr>
        </p15:guide>
        <p15:guide id="7" pos="989" userDrawn="1">
          <p15:clr>
            <a:srgbClr val="A4A3A4"/>
          </p15:clr>
        </p15:guide>
        <p15:guide id="8" pos="1413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pos="2023" userDrawn="1">
          <p15:clr>
            <a:srgbClr val="A4A3A4"/>
          </p15:clr>
        </p15:guide>
        <p15:guide id="11" pos="2211" userDrawn="1">
          <p15:clr>
            <a:srgbClr val="A4A3A4"/>
          </p15:clr>
        </p15:guide>
        <p15:guide id="12" pos="2634" userDrawn="1">
          <p15:clr>
            <a:srgbClr val="A4A3A4"/>
          </p15:clr>
        </p15:guide>
        <p15:guide id="13" pos="2821" userDrawn="1">
          <p15:clr>
            <a:srgbClr val="A4A3A4"/>
          </p15:clr>
        </p15:guide>
        <p15:guide id="14" pos="3245" userDrawn="1">
          <p15:clr>
            <a:srgbClr val="A4A3A4"/>
          </p15:clr>
        </p15:guide>
        <p15:guide id="15" pos="3432" userDrawn="1">
          <p15:clr>
            <a:srgbClr val="A4A3A4"/>
          </p15:clr>
        </p15:guide>
        <p15:guide id="16" pos="3856" userDrawn="1">
          <p15:clr>
            <a:srgbClr val="A4A3A4"/>
          </p15:clr>
        </p15:guide>
        <p15:guide id="17" pos="4043" userDrawn="1">
          <p15:clr>
            <a:srgbClr val="A4A3A4"/>
          </p15:clr>
        </p15:guide>
        <p15:guide id="18" pos="4466" userDrawn="1">
          <p15:clr>
            <a:srgbClr val="A4A3A4"/>
          </p15:clr>
        </p15:guide>
        <p15:guide id="19" pos="4654" userDrawn="1">
          <p15:clr>
            <a:srgbClr val="A4A3A4"/>
          </p15:clr>
        </p15:guide>
        <p15:guide id="20" pos="5077" userDrawn="1">
          <p15:clr>
            <a:srgbClr val="A4A3A4"/>
          </p15:clr>
        </p15:guide>
        <p15:guide id="21" pos="5264" userDrawn="1">
          <p15:clr>
            <a:srgbClr val="A4A3A4"/>
          </p15:clr>
        </p15:guide>
        <p15:guide id="22" pos="5686" userDrawn="1">
          <p15:clr>
            <a:srgbClr val="A4A3A4"/>
          </p15:clr>
        </p15:guide>
        <p15:guide id="23" pos="5875" userDrawn="1">
          <p15:clr>
            <a:srgbClr val="A4A3A4"/>
          </p15:clr>
        </p15:guide>
        <p15:guide id="24" pos="6297" userDrawn="1">
          <p15:clr>
            <a:srgbClr val="A4A3A4"/>
          </p15:clr>
        </p15:guide>
        <p15:guide id="25" pos="6488" userDrawn="1">
          <p15:clr>
            <a:srgbClr val="A4A3A4"/>
          </p15:clr>
        </p15:guide>
        <p15:guide id="26" pos="6908" userDrawn="1">
          <p15:clr>
            <a:srgbClr val="A4A3A4"/>
          </p15:clr>
        </p15:guide>
        <p15:guide id="27" pos="7095" userDrawn="1">
          <p15:clr>
            <a:srgbClr val="A4A3A4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2" y="4792193"/>
            <a:ext cx="4297515" cy="28469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749" y="7193088"/>
            <a:ext cx="4301714" cy="174022"/>
          </a:xfrm>
        </p:spPr>
        <p:txBody>
          <a:bodyPr/>
          <a:lstStyle>
            <a:lvl1pPr marL="0" indent="0">
              <a:buNone/>
              <a:defRPr sz="1131">
                <a:latin typeface="+mn-lt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603752" y="6570479"/>
            <a:ext cx="430663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6F3A13-C728-6542-B198-3BA2DF7BEA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752" y="5306674"/>
            <a:ext cx="4306637" cy="126638"/>
          </a:xfrm>
        </p:spPr>
        <p:txBody>
          <a:bodyPr/>
          <a:lstStyle>
            <a:lvl1pPr marL="0" indent="0">
              <a:buNone/>
              <a:defRPr sz="823" b="1" i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79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117887" y="3841281"/>
            <a:ext cx="6482103" cy="803235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1F877-9644-4DF2-B556-7EC1CCAB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8"/>
            <a:ext cx="11387239" cy="221471"/>
          </a:xfrm>
        </p:spPr>
        <p:txBody>
          <a:bodyPr/>
          <a:lstStyle>
            <a:lvl1pPr>
              <a:defRPr sz="14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AA7104-20E2-4EED-8AEE-6B3D8BE7B7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3750" y="3841284"/>
            <a:ext cx="5208981" cy="751809"/>
          </a:xfrm>
        </p:spPr>
        <p:txBody>
          <a:bodyPr/>
          <a:lstStyle>
            <a:lvl1pPr marL="0" indent="0">
              <a:spcAft>
                <a:spcPts val="308"/>
              </a:spcAft>
              <a:buNone/>
              <a:defRPr sz="925">
                <a:latin typeface="+mn-lt"/>
              </a:defRPr>
            </a:lvl1pPr>
            <a:lvl2pPr marL="0" indent="0">
              <a:spcAft>
                <a:spcPts val="308"/>
              </a:spcAft>
              <a:buNone/>
              <a:defRPr sz="720"/>
            </a:lvl2pPr>
            <a:lvl3pPr marL="0" indent="0">
              <a:spcAft>
                <a:spcPts val="308"/>
              </a:spcAft>
              <a:buNone/>
              <a:defRPr sz="617">
                <a:solidFill>
                  <a:schemeClr val="accent2">
                    <a:lumMod val="75000"/>
                  </a:schemeClr>
                </a:solidFill>
              </a:defRPr>
            </a:lvl3pPr>
            <a:lvl4pPr marL="0" indent="0">
              <a:spcAft>
                <a:spcPts val="308"/>
              </a:spcAft>
              <a:buNone/>
              <a:defRPr sz="565"/>
            </a:lvl4pPr>
            <a:lvl5pPr marL="0" indent="0">
              <a:spcAft>
                <a:spcPts val="308"/>
              </a:spcAft>
              <a:buNone/>
              <a:defRPr sz="5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78517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603752" y="6570479"/>
            <a:ext cx="430663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F006D7-8176-48BF-9159-50F9BA3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2" y="960016"/>
            <a:ext cx="5296128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B0E44-E0E8-4EF2-8B87-0F0E7439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525" y="4147517"/>
            <a:ext cx="5208981" cy="828753"/>
          </a:xfrm>
        </p:spPr>
        <p:txBody>
          <a:bodyPr/>
          <a:lstStyle>
            <a:lvl1pPr marL="0" indent="0">
              <a:spcAft>
                <a:spcPts val="925"/>
              </a:spcAft>
              <a:buNone/>
              <a:defRPr sz="925">
                <a:latin typeface="+mj-lt"/>
              </a:defRPr>
            </a:lvl1pPr>
            <a:lvl2pPr marL="0" indent="0">
              <a:spcAft>
                <a:spcPts val="308"/>
              </a:spcAft>
              <a:buNone/>
              <a:defRPr sz="720"/>
            </a:lvl2pPr>
            <a:lvl3pPr marL="0" indent="0">
              <a:spcAft>
                <a:spcPts val="308"/>
              </a:spcAft>
              <a:buNone/>
              <a:defRPr sz="617"/>
            </a:lvl3pPr>
            <a:lvl4pPr marL="0" indent="0">
              <a:spcAft>
                <a:spcPts val="308"/>
              </a:spcAft>
              <a:buNone/>
              <a:defRPr sz="565"/>
            </a:lvl4pPr>
            <a:lvl5pPr marL="0" indent="0">
              <a:spcAft>
                <a:spcPts val="308"/>
              </a:spcAft>
              <a:buNone/>
              <a:defRPr sz="5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226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7FCD2-35E8-4BE3-B833-677EA693D4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" y="2"/>
            <a:ext cx="4198356" cy="22147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2ED8CC-05CB-4434-B309-4FA2356CF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2107" y="6820068"/>
            <a:ext cx="6606736" cy="760080"/>
          </a:xfrm>
        </p:spPr>
        <p:txBody>
          <a:bodyPr anchor="ctr"/>
          <a:lstStyle>
            <a:lvl1pPr marL="0" indent="0">
              <a:spcBef>
                <a:spcPts val="617"/>
              </a:spcBef>
              <a:spcAft>
                <a:spcPts val="308"/>
              </a:spcAft>
              <a:buNone/>
              <a:defRPr sz="1234"/>
            </a:lvl1pPr>
            <a:lvl2pPr marL="0" indent="0">
              <a:buNone/>
              <a:defRPr sz="925"/>
            </a:lvl2pPr>
            <a:lvl3pPr marL="0" indent="0">
              <a:buNone/>
              <a:defRPr sz="720"/>
            </a:lvl3pPr>
            <a:lvl4pPr marL="0" indent="0">
              <a:buNone/>
              <a:defRPr sz="617"/>
            </a:lvl4pPr>
            <a:lvl5pPr marL="0" indent="0"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43E5C-31C8-41DE-B184-8F135F1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1" y="5901728"/>
            <a:ext cx="2947417" cy="284693"/>
          </a:xfrm>
        </p:spPr>
        <p:txBody>
          <a:bodyPr/>
          <a:lstStyle/>
          <a:p>
            <a:r>
              <a:rPr lang="en-US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26127046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orient="horz" pos="518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E32DCC-89E6-2942-BD28-909F19CCECED}"/>
              </a:ext>
            </a:extLst>
          </p:cNvPr>
          <p:cNvSpPr/>
          <p:nvPr userDrawn="1"/>
        </p:nvSpPr>
        <p:spPr bwMode="auto">
          <a:xfrm>
            <a:off x="3" y="6"/>
            <a:ext cx="12599988" cy="1440021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902496" y="792394"/>
            <a:ext cx="6307493" cy="1281542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521" y="9240848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23134787-BE40-F64C-A6DE-5715D574A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0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2" y="6275404"/>
            <a:ext cx="4297515" cy="28469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749" y="7423818"/>
            <a:ext cx="4301714" cy="174022"/>
          </a:xfrm>
        </p:spPr>
        <p:txBody>
          <a:bodyPr/>
          <a:lstStyle>
            <a:lvl1pPr marL="0" indent="0">
              <a:buNone/>
              <a:defRPr sz="1131">
                <a:latin typeface="+mn-lt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7008253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1" y="7054429"/>
            <a:ext cx="4299157" cy="284693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1276568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pos="3075" userDrawn="1">
          <p15:clr>
            <a:srgbClr val="5ACBF0"/>
          </p15:clr>
        </p15:guide>
        <p15:guide id="7" pos="3835" userDrawn="1">
          <p15:clr>
            <a:srgbClr val="C35EA4"/>
          </p15:clr>
        </p15:guide>
        <p15:guide id="8" pos="3644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48" y="6292012"/>
            <a:ext cx="4302438" cy="221471"/>
          </a:xfrm>
        </p:spPr>
        <p:txBody>
          <a:bodyPr anchor="t"/>
          <a:lstStyle>
            <a:lvl1pPr>
              <a:defRPr sz="1439"/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9554057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3" orient="horz" pos="4505" userDrawn="1">
          <p15:clr>
            <a:srgbClr val="5ACBF0"/>
          </p15:clr>
        </p15:guide>
        <p15:guide id="4" pos="3836" userDrawn="1">
          <p15:clr>
            <a:srgbClr val="C35EA4"/>
          </p15:clr>
        </p15:guide>
        <p15:guide id="5" pos="3079" userDrawn="1">
          <p15:clr>
            <a:srgbClr val="5ACBF0"/>
          </p15:clr>
        </p15:guide>
        <p15:guide id="6" pos="3647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11853900"/>
            <a:ext cx="11387239" cy="28469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" y="0"/>
            <a:ext cx="12599988" cy="96001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720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05699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6913" userDrawn="1">
          <p15:clr>
            <a:srgbClr val="5ACBF0"/>
          </p15:clr>
        </p15:guide>
        <p15:guide id="6" orient="horz" pos="864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2258290"/>
            <a:ext cx="11387239" cy="28469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459" y="4800071"/>
            <a:ext cx="12599988" cy="96001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720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9339592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3457" userDrawn="1">
          <p15:clr>
            <a:srgbClr val="5ACBF0"/>
          </p15:clr>
        </p15:guide>
        <p15:guide id="6" orient="horz" pos="172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3748" y="11946845"/>
            <a:ext cx="5547145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2108" y="4253396"/>
            <a:ext cx="5547145" cy="7296108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514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50735" y="11946845"/>
            <a:ext cx="5547145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448042" y="4253396"/>
            <a:ext cx="5547145" cy="7296108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514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41067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603" userDrawn="1">
          <p15:clr>
            <a:srgbClr val="5ACBF0"/>
          </p15:clr>
        </p15:guide>
        <p15:guide id="4" orient="horz" pos="3063" userDrawn="1">
          <p15:clr>
            <a:srgbClr val="5ACBF0"/>
          </p15:clr>
        </p15:guide>
        <p15:guide id="5" orient="horz" pos="691" userDrawn="1">
          <p15:clr>
            <a:srgbClr val="5ACBF0"/>
          </p15:clr>
        </p15:guide>
        <p15:guide id="6" pos="3856" userDrawn="1">
          <p15:clr>
            <a:srgbClr val="5ACBF0"/>
          </p15:clr>
        </p15:guide>
        <p15:guide id="7" pos="4043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2112" y="11946845"/>
            <a:ext cx="3591324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2109" y="4253396"/>
            <a:ext cx="3590996" cy="7296108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11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4498" y="11946845"/>
            <a:ext cx="3591324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04497" y="4253396"/>
            <a:ext cx="3590996" cy="7296108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11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06557" y="11946845"/>
            <a:ext cx="3591324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404192" y="4253396"/>
            <a:ext cx="3590996" cy="7296108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11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82360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603" userDrawn="1">
          <p15:clr>
            <a:srgbClr val="5ACBF0"/>
          </p15:clr>
        </p15:guide>
        <p15:guide id="4" orient="horz" pos="3063" userDrawn="1">
          <p15:clr>
            <a:srgbClr val="5ACBF0"/>
          </p15:clr>
        </p15:guide>
        <p15:guide id="5" orient="horz" pos="691" userDrawn="1">
          <p15:clr>
            <a:srgbClr val="5ACBF0"/>
          </p15:clr>
        </p15:guide>
        <p15:guide id="6" pos="2629" userDrawn="1">
          <p15:clr>
            <a:srgbClr val="5ACBF0"/>
          </p15:clr>
        </p15:guide>
        <p15:guide id="7" pos="2821" userDrawn="1">
          <p15:clr>
            <a:srgbClr val="5ACBF0"/>
          </p15:clr>
        </p15:guide>
        <p15:guide id="8" pos="5075" userDrawn="1">
          <p15:clr>
            <a:srgbClr val="5ACBF0"/>
          </p15:clr>
        </p15:guide>
        <p15:guide id="9" pos="5268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2109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2107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28150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528150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54191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454191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80233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380233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504169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7184" userDrawn="1">
          <p15:clr>
            <a:srgbClr val="5ACBF0"/>
          </p15:clr>
        </p15:guide>
        <p15:guide id="4" orient="horz" pos="3063" userDrawn="1">
          <p15:clr>
            <a:srgbClr val="5ACBF0"/>
          </p15:clr>
        </p15:guide>
        <p15:guide id="5" orient="horz" pos="691" userDrawn="1">
          <p15:clr>
            <a:srgbClr val="5ACBF0"/>
          </p15:clr>
        </p15:guide>
        <p15:guide id="6" pos="2018" userDrawn="1">
          <p15:clr>
            <a:srgbClr val="5ACBF0"/>
          </p15:clr>
        </p15:guide>
        <p15:guide id="7" pos="2211" userDrawn="1">
          <p15:clr>
            <a:srgbClr val="5ACBF0"/>
          </p15:clr>
        </p15:guide>
        <p15:guide id="8" pos="3852" userDrawn="1">
          <p15:clr>
            <a:srgbClr val="5ACBF0"/>
          </p15:clr>
        </p15:guide>
        <p15:guide id="9" pos="4046" userDrawn="1">
          <p15:clr>
            <a:srgbClr val="5ACBF0"/>
          </p15:clr>
        </p15:guide>
        <p15:guide id="10" pos="5686" userDrawn="1">
          <p15:clr>
            <a:srgbClr val="5ACBF0"/>
          </p15:clr>
        </p15:guide>
        <p15:guide id="11" pos="5879" userDrawn="1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6868" y="4236733"/>
            <a:ext cx="3611013" cy="158185"/>
          </a:xfrm>
        </p:spPr>
        <p:txBody>
          <a:bodyPr/>
          <a:lstStyle>
            <a:lvl1pPr marL="0" indent="0">
              <a:buFontTx/>
              <a:buNone/>
              <a:defRPr sz="1028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02110" y="3016715"/>
            <a:ext cx="7496009" cy="10146817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514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a screenshot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3860566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5077" userDrawn="1">
          <p15:clr>
            <a:srgbClr val="5ACBF0"/>
          </p15:clr>
        </p15:guide>
        <p15:guide id="21" pos="5257" userDrawn="1">
          <p15:clr>
            <a:srgbClr val="5ACBF0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50" y="4841734"/>
            <a:ext cx="3585040" cy="284693"/>
          </a:xfrm>
        </p:spPr>
        <p:txBody>
          <a:bodyPr/>
          <a:lstStyle>
            <a:lvl1pPr>
              <a:defRPr sz="18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1581" y="5138215"/>
            <a:ext cx="7194134" cy="189924"/>
          </a:xfrm>
        </p:spPr>
        <p:txBody>
          <a:bodyPr/>
          <a:lstStyle>
            <a:lvl1pPr marL="0" indent="0">
              <a:spcAft>
                <a:spcPts val="617"/>
              </a:spcAft>
              <a:buNone/>
              <a:defRPr sz="1234"/>
            </a:lvl1pPr>
            <a:lvl2pPr marL="11750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66781A4F-C4B1-BD4B-8B78-4DCBD222D0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488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634" userDrawn="1">
          <p15:clr>
            <a:srgbClr val="5ACBF0"/>
          </p15:clr>
        </p15:guide>
        <p15:guide id="13" pos="2821" userDrawn="1">
          <p15:clr>
            <a:srgbClr val="5ACBF0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2" orient="horz" pos="4148" userDrawn="1">
          <p15:clr>
            <a:srgbClr val="FBAE40"/>
          </p15:clr>
        </p15:guide>
        <p15:guide id="33" pos="3010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EE23F2-E1AE-BA41-B1A6-5983A9246D62}"/>
              </a:ext>
            </a:extLst>
          </p:cNvPr>
          <p:cNvSpPr/>
          <p:nvPr userDrawn="1"/>
        </p:nvSpPr>
        <p:spPr bwMode="auto">
          <a:xfrm>
            <a:off x="2" y="-1"/>
            <a:ext cx="12599988" cy="1440021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902496" y="792394"/>
            <a:ext cx="6307493" cy="1281542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521" y="9240848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561F5A86-AB4E-BD4C-914B-A9F1DF6C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0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50" y="4841734"/>
            <a:ext cx="3585040" cy="284693"/>
          </a:xfrm>
        </p:spPr>
        <p:txBody>
          <a:bodyPr/>
          <a:lstStyle>
            <a:lvl1pPr>
              <a:defRPr sz="18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1581" y="5138215"/>
            <a:ext cx="7194134" cy="189924"/>
          </a:xfrm>
        </p:spPr>
        <p:txBody>
          <a:bodyPr/>
          <a:lstStyle>
            <a:lvl1pPr marL="0" indent="0">
              <a:spcAft>
                <a:spcPts val="617"/>
              </a:spcAft>
              <a:buNone/>
              <a:defRPr sz="1234"/>
            </a:lvl1pPr>
            <a:lvl2pPr marL="11750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703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634" userDrawn="1">
          <p15:clr>
            <a:srgbClr val="5ACBF0"/>
          </p15:clr>
        </p15:guide>
        <p15:guide id="13" pos="2821" userDrawn="1">
          <p15:clr>
            <a:srgbClr val="5ACBF0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2" orient="horz" pos="4148" userDrawn="1">
          <p15:clr>
            <a:srgbClr val="FBAE40"/>
          </p15:clr>
        </p15:guide>
        <p15:guide id="33" pos="3010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59783"/>
            <a:ext cx="9449992" cy="2562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8351450"/>
            <a:ext cx="9449992" cy="174022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3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437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65210"/>
            <a:ext cx="11021292" cy="25622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ADBD2D9-9F1F-468B-BCE0-535CBE7ECD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8351450"/>
            <a:ext cx="9449992" cy="174022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31" spc="0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442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65210"/>
            <a:ext cx="9449992" cy="2562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626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65210"/>
            <a:ext cx="9449992" cy="2562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9609B48-4234-1C41-87EA-6ABB49DFAC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3" y="7749411"/>
            <a:ext cx="6076341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92362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750" y="2370454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12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2162155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5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Text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731963" y="2980461"/>
            <a:ext cx="6577895" cy="8467666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49" y="3016717"/>
            <a:ext cx="4727359" cy="78271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028">
                <a:solidFill>
                  <a:schemeClr val="accent1"/>
                </a:solidFill>
              </a:defRPr>
            </a:lvl1pPr>
            <a:lvl2pPr marL="0" indent="0">
              <a:spcBef>
                <a:spcPts val="411"/>
              </a:spcBef>
              <a:buNone/>
              <a:defRPr sz="823"/>
            </a:lvl2pPr>
            <a:lvl3pPr marL="0" indent="0">
              <a:spcBef>
                <a:spcPts val="411"/>
              </a:spcBef>
              <a:buNone/>
              <a:defRPr sz="720"/>
            </a:lvl3pPr>
            <a:lvl4pPr marL="0" indent="0">
              <a:spcBef>
                <a:spcPts val="411"/>
              </a:spcBef>
              <a:buNone/>
              <a:defRPr sz="617"/>
            </a:lvl4pPr>
            <a:lvl5pPr marL="0" indent="0">
              <a:spcBef>
                <a:spcPts val="411"/>
              </a:spcBef>
              <a:buNone/>
              <a:defRPr sz="565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756" y="12290537"/>
            <a:ext cx="11692720" cy="275332"/>
          </a:xfrm>
        </p:spPr>
        <p:txBody>
          <a:bodyPr/>
          <a:lstStyle>
            <a:lvl1pPr marL="0" indent="0">
              <a:spcBef>
                <a:spcPts val="617"/>
              </a:spcBef>
              <a:buNone/>
              <a:defRPr sz="925">
                <a:solidFill>
                  <a:schemeClr val="tx1"/>
                </a:solidFill>
              </a:defRPr>
            </a:lvl1pPr>
            <a:lvl2pPr marL="0" indent="0">
              <a:buNone/>
              <a:defRPr sz="720">
                <a:solidFill>
                  <a:schemeClr val="tx1"/>
                </a:solidFill>
              </a:defRPr>
            </a:lvl2pPr>
            <a:lvl3pPr marL="0" indent="0">
              <a:buNone/>
              <a:defRPr sz="565">
                <a:solidFill>
                  <a:schemeClr val="tx1"/>
                </a:solidFill>
              </a:defRPr>
            </a:lvl3pPr>
            <a:lvl4pPr marL="0" indent="0">
              <a:buNone/>
              <a:defRPr sz="540">
                <a:solidFill>
                  <a:schemeClr val="tx1"/>
                </a:solidFill>
              </a:defRPr>
            </a:lvl4pPr>
            <a:lvl5pPr marL="0" indent="0">
              <a:buNone/>
              <a:defRPr sz="54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97370" y="11786152"/>
            <a:ext cx="11799106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700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8"/>
            <a:ext cx="4914661" cy="221471"/>
          </a:xfrm>
        </p:spPr>
        <p:txBody>
          <a:bodyPr/>
          <a:lstStyle>
            <a:lvl1pPr algn="l">
              <a:defRPr sz="143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49" y="4236734"/>
            <a:ext cx="4727359" cy="78271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028">
                <a:solidFill>
                  <a:schemeClr val="accent1"/>
                </a:solidFill>
              </a:defRPr>
            </a:lvl1pPr>
            <a:lvl2pPr marL="0" indent="0">
              <a:spcBef>
                <a:spcPts val="411"/>
              </a:spcBef>
              <a:buNone/>
              <a:defRPr sz="823"/>
            </a:lvl2pPr>
            <a:lvl3pPr marL="0" indent="0">
              <a:spcBef>
                <a:spcPts val="411"/>
              </a:spcBef>
              <a:buNone/>
              <a:defRPr sz="720"/>
            </a:lvl3pPr>
            <a:lvl4pPr marL="0" indent="0">
              <a:spcBef>
                <a:spcPts val="411"/>
              </a:spcBef>
              <a:buNone/>
              <a:defRPr sz="617"/>
            </a:lvl4pPr>
            <a:lvl5pPr marL="0" indent="0">
              <a:spcBef>
                <a:spcPts val="411"/>
              </a:spcBef>
              <a:buNone/>
              <a:defRPr sz="565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91403" y="2"/>
            <a:ext cx="6808586" cy="2214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2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1E73-C241-4852-B10C-055BD97191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2"/>
            <a:ext cx="12662330" cy="22147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479" y="7072008"/>
            <a:ext cx="5081411" cy="348109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2262" spc="-26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477" y="8320125"/>
            <a:ext cx="5081411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28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0C90369-85BA-4C47-BECC-EC63A981D6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49532" y="933348"/>
            <a:ext cx="2100506" cy="614408"/>
            <a:chOff x="428" y="664"/>
            <a:chExt cx="4126" cy="594"/>
          </a:xfrm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2F29EE8-7181-4963-946D-2FC7711C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69A5CB7-9986-49D1-A320-9F9F9E2E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09AEB02-6BBE-4F10-B6D8-125786A3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5B16689-F626-4CBB-A9ED-263B2AFF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FFBE7A-8D30-4026-A686-6D267229F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581D62F-4E26-4198-9792-7DDD8C11D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EA77D71-E523-4C0A-8E94-F1E887B6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05653C91-F2E5-4AB2-896A-C30B853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B8209799-6560-48C3-A607-7BD58D4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253AEB2D-A942-4CF4-BE02-B1418794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52BC694C-879B-4782-A22E-AEE7D978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62F790E1-A40D-4D5B-8DE8-E90FA397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DE27A369-0913-42A8-AD1B-2FBC464B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7D7EFF3A-B7D8-4693-9A8C-77874AA8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</p:grpSp>
    </p:spTree>
    <p:extLst>
      <p:ext uri="{BB962C8B-B14F-4D97-AF65-F5344CB8AC3E}">
        <p14:creationId xmlns:p14="http://schemas.microsoft.com/office/powerpoint/2010/main" val="63284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348" userDrawn="1">
          <p15:clr>
            <a:srgbClr val="5ACBF0"/>
          </p15:clr>
        </p15:guide>
        <p15:guide id="2" orient="horz" pos="5991" userDrawn="1">
          <p15:clr>
            <a:srgbClr val="5ACBF0"/>
          </p15:clr>
        </p15:guide>
        <p15:guide id="3" pos="6306" userDrawn="1">
          <p15:clr>
            <a:srgbClr val="5ACBF0"/>
          </p15:clr>
        </p15:guide>
        <p15:guide id="4" orient="horz" pos="5185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7378" y="4236732"/>
            <a:ext cx="3797337" cy="71596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234">
                <a:solidFill>
                  <a:schemeClr val="tx1"/>
                </a:solidFill>
              </a:defRPr>
            </a:lvl1pPr>
            <a:lvl2pPr marL="0" indent="0">
              <a:spcBef>
                <a:spcPts val="411"/>
              </a:spcBef>
              <a:buNone/>
              <a:defRPr sz="92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823"/>
            </a:lvl3pPr>
            <a:lvl4pPr marL="0" indent="0">
              <a:spcBef>
                <a:spcPts val="0"/>
              </a:spcBef>
              <a:buNone/>
              <a:defRPr sz="720"/>
            </a:lvl4pPr>
            <a:lvl5pPr marL="0" indent="0">
              <a:spcBef>
                <a:spcPts val="0"/>
              </a:spcBef>
              <a:buNone/>
              <a:defRPr sz="617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2"/>
            <a:ext cx="6808586" cy="2214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72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731963" y="2980461"/>
            <a:ext cx="6577895" cy="8467666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49" y="3016717"/>
            <a:ext cx="4727359" cy="78271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028">
                <a:solidFill>
                  <a:schemeClr val="accent1"/>
                </a:solidFill>
              </a:defRPr>
            </a:lvl1pPr>
            <a:lvl2pPr marL="0" indent="0">
              <a:spcBef>
                <a:spcPts val="411"/>
              </a:spcBef>
              <a:buNone/>
              <a:defRPr sz="823"/>
            </a:lvl2pPr>
            <a:lvl3pPr marL="0" indent="0">
              <a:spcBef>
                <a:spcPts val="411"/>
              </a:spcBef>
              <a:buNone/>
              <a:defRPr sz="720"/>
            </a:lvl3pPr>
            <a:lvl4pPr marL="0" indent="0">
              <a:spcBef>
                <a:spcPts val="411"/>
              </a:spcBef>
              <a:buNone/>
              <a:defRPr sz="617"/>
            </a:lvl4pPr>
            <a:lvl5pPr marL="0" indent="0">
              <a:spcBef>
                <a:spcPts val="411"/>
              </a:spcBef>
              <a:buNone/>
              <a:defRPr sz="565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84772" y="12290537"/>
            <a:ext cx="7661184" cy="275332"/>
          </a:xfrm>
        </p:spPr>
        <p:txBody>
          <a:bodyPr/>
          <a:lstStyle>
            <a:lvl1pPr marL="0" indent="0">
              <a:spcBef>
                <a:spcPts val="617"/>
              </a:spcBef>
              <a:buNone/>
              <a:defRPr sz="925">
                <a:solidFill>
                  <a:schemeClr val="tx1"/>
                </a:solidFill>
              </a:defRPr>
            </a:lvl1pPr>
            <a:lvl2pPr marL="0" indent="0">
              <a:buNone/>
              <a:defRPr sz="720">
                <a:solidFill>
                  <a:schemeClr val="tx1"/>
                </a:solidFill>
              </a:defRPr>
            </a:lvl2pPr>
            <a:lvl3pPr marL="0" indent="0">
              <a:buNone/>
              <a:defRPr sz="565">
                <a:solidFill>
                  <a:schemeClr val="tx1"/>
                </a:solidFill>
              </a:defRPr>
            </a:lvl3pPr>
            <a:lvl4pPr marL="0" indent="0">
              <a:buNone/>
              <a:defRPr sz="540">
                <a:solidFill>
                  <a:schemeClr val="tx1"/>
                </a:solidFill>
              </a:defRPr>
            </a:lvl4pPr>
            <a:lvl5pPr marL="0" indent="0">
              <a:buNone/>
              <a:defRPr sz="54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97370" y="11786152"/>
            <a:ext cx="11799106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408899" y="11987745"/>
            <a:ext cx="382121" cy="605580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889800" y="13530282"/>
            <a:ext cx="210778" cy="334038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233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1CEFE-1175-4BAD-8291-2B32EFCE8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1943" y="4236733"/>
            <a:ext cx="6040774" cy="829201"/>
          </a:xfrm>
        </p:spPr>
        <p:txBody>
          <a:bodyPr/>
          <a:lstStyle>
            <a:lvl1pPr marL="0" indent="0">
              <a:spcBef>
                <a:spcPts val="92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02CF2E-CF5F-42BE-BB25-E94D5850A3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750" y="8612145"/>
            <a:ext cx="3846475" cy="253146"/>
          </a:xfrm>
        </p:spPr>
        <p:txBody>
          <a:bodyPr/>
          <a:lstStyle>
            <a:lvl1pPr marL="0" indent="0" algn="ctr">
              <a:spcBef>
                <a:spcPts val="925"/>
              </a:spcBef>
              <a:buNone/>
              <a:defRPr sz="1645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0669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2F76-9A26-44BB-92FC-E2D3F11A6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950" y="2162876"/>
            <a:ext cx="11389932" cy="158185"/>
          </a:xfrm>
        </p:spPr>
        <p:txBody>
          <a:bodyPr/>
          <a:lstStyle>
            <a:lvl1pPr marL="0" indent="0" algn="ctr">
              <a:buNone/>
              <a:defRPr kumimoji="0" lang="en-US" sz="1028" b="0" i="0" u="none" strike="noStrike" kern="1200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9D4D6-6723-4AFB-B86D-1485DA52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17855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2" y="5384561"/>
            <a:ext cx="5364132" cy="28469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7949" y="5903384"/>
            <a:ext cx="5692041" cy="929357"/>
          </a:xfrm>
        </p:spPr>
        <p:txBody>
          <a:bodyPr anchor="t"/>
          <a:lstStyle>
            <a:lvl1pPr marL="0" indent="0" algn="l" defTabSz="58754">
              <a:spcBef>
                <a:spcPts val="925"/>
              </a:spcBef>
              <a:spcAft>
                <a:spcPts val="617"/>
              </a:spcAft>
              <a:buNone/>
              <a:defRPr sz="1234">
                <a:solidFill>
                  <a:schemeClr val="accent2"/>
                </a:solidFill>
                <a:latin typeface="+mj-lt"/>
              </a:defRPr>
            </a:lvl1pPr>
            <a:lvl2pPr marL="0" indent="0" algn="l" defTabSz="58754">
              <a:spcAft>
                <a:spcPts val="308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823"/>
            </a:lvl2pPr>
            <a:lvl3pPr marL="0" indent="0" algn="l" defTabSz="58754">
              <a:spcAft>
                <a:spcPts val="308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925" b="1"/>
            </a:lvl3pPr>
            <a:lvl4pPr marL="0" indent="0" algn="l" defTabSz="58754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823" b="1"/>
            </a:lvl4pPr>
            <a:lvl5pPr marL="0" indent="0" algn="l" defTabSz="58754">
              <a:spcBef>
                <a:spcPts val="0"/>
              </a:spcBef>
              <a:spcAft>
                <a:spcPts val="308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72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803477" y="1621010"/>
            <a:ext cx="0" cy="10688640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7022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5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  <p15:guide id="8" pos="592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4194900-8114-4639-BB98-2820B385BE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95644" y="8535781"/>
            <a:ext cx="2740498" cy="608180"/>
          </a:xfrm>
        </p:spPr>
        <p:txBody>
          <a:bodyPr/>
          <a:lstStyle>
            <a:lvl1pPr marL="0" indent="0" algn="ctr" defTabSz="58754">
              <a:spcBef>
                <a:spcPts val="925"/>
              </a:spcBef>
              <a:buNone/>
              <a:defRPr sz="1028">
                <a:solidFill>
                  <a:schemeClr val="accent1"/>
                </a:solidFill>
                <a:latin typeface="+mj-lt"/>
              </a:defRPr>
            </a:lvl1pPr>
            <a:lvl2pPr marL="0" indent="0" algn="ctr" defTabSz="58754">
              <a:spcBef>
                <a:spcPts val="308"/>
              </a:spcBef>
              <a:spcAft>
                <a:spcPts val="0"/>
              </a:spcAft>
              <a:buNone/>
              <a:defRPr sz="720" b="1"/>
            </a:lvl2pPr>
            <a:lvl3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" i="0"/>
            </a:lvl3pPr>
            <a:lvl4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 b="0" i="1"/>
            </a:lvl4pPr>
            <a:lvl5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6CEB83C-A19D-4214-8A03-0F9BDD1A2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25009" y="8535781"/>
            <a:ext cx="2396870" cy="608180"/>
          </a:xfrm>
        </p:spPr>
        <p:txBody>
          <a:bodyPr/>
          <a:lstStyle>
            <a:lvl1pPr marL="0" indent="0" algn="ctr" defTabSz="58754">
              <a:spcBef>
                <a:spcPts val="925"/>
              </a:spcBef>
              <a:buNone/>
              <a:defRPr sz="1028">
                <a:solidFill>
                  <a:schemeClr val="accent1"/>
                </a:solidFill>
                <a:latin typeface="+mj-lt"/>
              </a:defRPr>
            </a:lvl1pPr>
            <a:lvl2pPr marL="0" indent="0" algn="ctr" defTabSz="58754">
              <a:spcBef>
                <a:spcPts val="308"/>
              </a:spcBef>
              <a:spcAft>
                <a:spcPts val="0"/>
              </a:spcAft>
              <a:buNone/>
              <a:defRPr sz="720" b="1"/>
            </a:lvl2pPr>
            <a:lvl3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" i="0"/>
            </a:lvl3pPr>
            <a:lvl4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 b="0" i="1"/>
            </a:lvl4pPr>
            <a:lvl5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D3BEA77-EB09-437D-A324-5CB0F28357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54376" y="8535781"/>
            <a:ext cx="2396870" cy="608180"/>
          </a:xfrm>
        </p:spPr>
        <p:txBody>
          <a:bodyPr/>
          <a:lstStyle>
            <a:lvl1pPr marL="0" indent="0" algn="ctr" defTabSz="58754">
              <a:spcBef>
                <a:spcPts val="925"/>
              </a:spcBef>
              <a:buNone/>
              <a:defRPr sz="1028">
                <a:solidFill>
                  <a:schemeClr val="accent1"/>
                </a:solidFill>
                <a:latin typeface="+mj-lt"/>
              </a:defRPr>
            </a:lvl1pPr>
            <a:lvl2pPr marL="0" indent="0" algn="ctr" defTabSz="58754">
              <a:spcBef>
                <a:spcPts val="308"/>
              </a:spcBef>
              <a:spcAft>
                <a:spcPts val="0"/>
              </a:spcAft>
              <a:buNone/>
              <a:defRPr sz="720" b="1"/>
            </a:lvl2pPr>
            <a:lvl3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" i="0"/>
            </a:lvl3pPr>
            <a:lvl4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 b="0" i="1"/>
            </a:lvl4pPr>
            <a:lvl5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1A16-2B87-4578-940E-3211A98A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3294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802" userDrawn="1">
          <p15:clr>
            <a:srgbClr val="A4A3A4"/>
          </p15:clr>
        </p15:guide>
        <p15:guide id="7" pos="989" userDrawn="1">
          <p15:clr>
            <a:srgbClr val="A4A3A4"/>
          </p15:clr>
        </p15:guide>
        <p15:guide id="8" pos="1413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pos="2023" userDrawn="1">
          <p15:clr>
            <a:srgbClr val="A4A3A4"/>
          </p15:clr>
        </p15:guide>
        <p15:guide id="11" pos="2211" userDrawn="1">
          <p15:clr>
            <a:srgbClr val="A4A3A4"/>
          </p15:clr>
        </p15:guide>
        <p15:guide id="12" pos="2634" userDrawn="1">
          <p15:clr>
            <a:srgbClr val="A4A3A4"/>
          </p15:clr>
        </p15:guide>
        <p15:guide id="13" pos="2821" userDrawn="1">
          <p15:clr>
            <a:srgbClr val="A4A3A4"/>
          </p15:clr>
        </p15:guide>
        <p15:guide id="14" pos="3245" userDrawn="1">
          <p15:clr>
            <a:srgbClr val="A4A3A4"/>
          </p15:clr>
        </p15:guide>
        <p15:guide id="15" pos="3432" userDrawn="1">
          <p15:clr>
            <a:srgbClr val="A4A3A4"/>
          </p15:clr>
        </p15:guide>
        <p15:guide id="16" pos="3856" userDrawn="1">
          <p15:clr>
            <a:srgbClr val="A4A3A4"/>
          </p15:clr>
        </p15:guide>
        <p15:guide id="17" pos="4043" userDrawn="1">
          <p15:clr>
            <a:srgbClr val="A4A3A4"/>
          </p15:clr>
        </p15:guide>
        <p15:guide id="18" pos="4466" userDrawn="1">
          <p15:clr>
            <a:srgbClr val="A4A3A4"/>
          </p15:clr>
        </p15:guide>
        <p15:guide id="19" pos="4654" userDrawn="1">
          <p15:clr>
            <a:srgbClr val="A4A3A4"/>
          </p15:clr>
        </p15:guide>
        <p15:guide id="20" pos="5077" userDrawn="1">
          <p15:clr>
            <a:srgbClr val="A4A3A4"/>
          </p15:clr>
        </p15:guide>
        <p15:guide id="21" pos="5264" userDrawn="1">
          <p15:clr>
            <a:srgbClr val="A4A3A4"/>
          </p15:clr>
        </p15:guide>
        <p15:guide id="22" pos="5686" userDrawn="1">
          <p15:clr>
            <a:srgbClr val="A4A3A4"/>
          </p15:clr>
        </p15:guide>
        <p15:guide id="23" pos="5875" userDrawn="1">
          <p15:clr>
            <a:srgbClr val="A4A3A4"/>
          </p15:clr>
        </p15:guide>
        <p15:guide id="24" pos="6297" userDrawn="1">
          <p15:clr>
            <a:srgbClr val="A4A3A4"/>
          </p15:clr>
        </p15:guide>
        <p15:guide id="25" pos="6488" userDrawn="1">
          <p15:clr>
            <a:srgbClr val="A4A3A4"/>
          </p15:clr>
        </p15:guide>
        <p15:guide id="26" pos="6908" userDrawn="1">
          <p15:clr>
            <a:srgbClr val="A4A3A4"/>
          </p15:clr>
        </p15:guide>
        <p15:guide id="27" pos="7095" userDrawn="1">
          <p15:clr>
            <a:srgbClr val="A4A3A4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Section Title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036973"/>
            <a:ext cx="6076345" cy="38446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76" b="0" kern="1200" cap="none" spc="-26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E9DE65D-40BC-4346-B9D4-5D260E5ED2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3" y="7749411"/>
            <a:ext cx="6076341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0" userDrawn="1">
          <p15:clr>
            <a:srgbClr val="5ACBF0"/>
          </p15:clr>
        </p15:guide>
        <p15:guide id="3" orient="horz" pos="4587" userDrawn="1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6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ody with bulle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26EB38-B802-47F3-8575-888FC1AA6B67}"/>
              </a:ext>
            </a:extLst>
          </p:cNvPr>
          <p:cNvGrpSpPr/>
          <p:nvPr userDrawn="1"/>
        </p:nvGrpSpPr>
        <p:grpSpPr>
          <a:xfrm>
            <a:off x="450981" y="13503612"/>
            <a:ext cx="11705097" cy="156163"/>
            <a:chOff x="445128" y="6559056"/>
            <a:chExt cx="11553197" cy="75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140AB-64C1-48AA-A79D-6818AEB0D90E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495229" cy="237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2"/>
                </a:spcAft>
              </a:pPr>
              <a:r>
                <a:rPr lang="en-US" sz="353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40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818870-6D91-4EAA-9132-2E15E4E80F8B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697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AED3-5C3B-4638-84D2-AFD40B0A65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173" y="2317341"/>
            <a:ext cx="11715691" cy="158185"/>
          </a:xfrm>
        </p:spPr>
        <p:txBody>
          <a:bodyPr/>
          <a:lstStyle>
            <a:lvl1pPr algn="ctr">
              <a:defRPr sz="1028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98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792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3948" userDrawn="1">
          <p15:clr>
            <a:srgbClr val="FBAE40"/>
          </p15:clr>
        </p15:guide>
        <p15:guide id="3" pos="345" userDrawn="1">
          <p15:clr>
            <a:srgbClr val="FBAE40"/>
          </p15:clr>
        </p15:guide>
        <p15:guide id="4" orient="horz" pos="8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2420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97" y="4706303"/>
            <a:ext cx="5011754" cy="28469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1E651-2C76-4DFB-BA46-04AC1CE3E4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331" y="5292605"/>
            <a:ext cx="5011233" cy="142347"/>
          </a:xfrm>
        </p:spPr>
        <p:txBody>
          <a:bodyPr/>
          <a:lstStyle>
            <a:lvl1pPr marL="0" indent="0">
              <a:buNone/>
              <a:defRPr sz="9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24535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4EFBFB-9FB1-41FB-8008-486C18312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12599988" cy="22147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64E6-0DD9-424E-9C0A-8BEC914FE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5001" y="2595281"/>
            <a:ext cx="3693747" cy="8292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028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7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950" y="3016717"/>
            <a:ext cx="11387239" cy="980781"/>
          </a:xfrm>
        </p:spPr>
        <p:txBody>
          <a:bodyPr/>
          <a:lstStyle>
            <a:lvl1pPr marL="0" indent="0">
              <a:buNone/>
              <a:defRPr sz="143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178140" indent="0">
              <a:buNone/>
              <a:defRPr sz="1234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00507" indent="0">
              <a:buNone/>
              <a:defRPr sz="102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418712" indent="0">
              <a:buNone/>
              <a:defRPr sz="92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40246" indent="0">
              <a:buNone/>
              <a:defRPr sz="92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742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053" userDrawn="1">
          <p15:clr>
            <a:srgbClr val="5ACBF0"/>
          </p15:clr>
        </p15:guide>
        <p15:guide id="2" orient="horz" pos="2172" userDrawn="1">
          <p15:clr>
            <a:srgbClr val="5ACBF0"/>
          </p15:clr>
        </p15:guide>
        <p15:guide id="3" orient="horz" pos="691" userDrawn="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AD54E0-04DF-4670-90F2-D78B492D39BE}"/>
              </a:ext>
            </a:extLst>
          </p:cNvPr>
          <p:cNvSpPr/>
          <p:nvPr userDrawn="1"/>
        </p:nvSpPr>
        <p:spPr bwMode="auto">
          <a:xfrm>
            <a:off x="2" y="1"/>
            <a:ext cx="12599988" cy="144002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153" tIns="73722" rIns="92153" bIns="737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6987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9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D11FC-E2DC-4EDA-918F-6F946D2969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106704" cy="14157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4F11C7-2FD2-43A5-A1DD-46842A8EAAFC}"/>
              </a:ext>
            </a:extLst>
          </p:cNvPr>
          <p:cNvSpPr/>
          <p:nvPr userDrawn="1"/>
        </p:nvSpPr>
        <p:spPr bwMode="auto">
          <a:xfrm>
            <a:off x="-4911" y="1408593"/>
            <a:ext cx="12604901" cy="1299162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153" tIns="73722" rIns="92153" bIns="737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98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9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923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A5CCB-E0F3-4F35-9855-E09173B789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452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65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802" userDrawn="1">
          <p15:clr>
            <a:srgbClr val="A4A3A4"/>
          </p15:clr>
        </p15:guide>
        <p15:guide id="7" pos="989" userDrawn="1">
          <p15:clr>
            <a:srgbClr val="A4A3A4"/>
          </p15:clr>
        </p15:guide>
        <p15:guide id="8" pos="1413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pos="2023" userDrawn="1">
          <p15:clr>
            <a:srgbClr val="A4A3A4"/>
          </p15:clr>
        </p15:guide>
        <p15:guide id="11" pos="2211" userDrawn="1">
          <p15:clr>
            <a:srgbClr val="A4A3A4"/>
          </p15:clr>
        </p15:guide>
        <p15:guide id="12" pos="2634" userDrawn="1">
          <p15:clr>
            <a:srgbClr val="A4A3A4"/>
          </p15:clr>
        </p15:guide>
        <p15:guide id="13" pos="2821" userDrawn="1">
          <p15:clr>
            <a:srgbClr val="A4A3A4"/>
          </p15:clr>
        </p15:guide>
        <p15:guide id="14" pos="3245" userDrawn="1">
          <p15:clr>
            <a:srgbClr val="A4A3A4"/>
          </p15:clr>
        </p15:guide>
        <p15:guide id="15" pos="3432" userDrawn="1">
          <p15:clr>
            <a:srgbClr val="A4A3A4"/>
          </p15:clr>
        </p15:guide>
        <p15:guide id="16" pos="3856" userDrawn="1">
          <p15:clr>
            <a:srgbClr val="A4A3A4"/>
          </p15:clr>
        </p15:guide>
        <p15:guide id="17" pos="4043" userDrawn="1">
          <p15:clr>
            <a:srgbClr val="A4A3A4"/>
          </p15:clr>
        </p15:guide>
        <p15:guide id="18" pos="4466" userDrawn="1">
          <p15:clr>
            <a:srgbClr val="A4A3A4"/>
          </p15:clr>
        </p15:guide>
        <p15:guide id="19" pos="4654" userDrawn="1">
          <p15:clr>
            <a:srgbClr val="A4A3A4"/>
          </p15:clr>
        </p15:guide>
        <p15:guide id="20" pos="5077" userDrawn="1">
          <p15:clr>
            <a:srgbClr val="A4A3A4"/>
          </p15:clr>
        </p15:guide>
        <p15:guide id="21" pos="5264" userDrawn="1">
          <p15:clr>
            <a:srgbClr val="A4A3A4"/>
          </p15:clr>
        </p15:guide>
        <p15:guide id="22" pos="5686" userDrawn="1">
          <p15:clr>
            <a:srgbClr val="A4A3A4"/>
          </p15:clr>
        </p15:guide>
        <p15:guide id="23" pos="5875" userDrawn="1">
          <p15:clr>
            <a:srgbClr val="A4A3A4"/>
          </p15:clr>
        </p15:guide>
        <p15:guide id="24" pos="6297" userDrawn="1">
          <p15:clr>
            <a:srgbClr val="A4A3A4"/>
          </p15:clr>
        </p15:guide>
        <p15:guide id="25" pos="6488" userDrawn="1">
          <p15:clr>
            <a:srgbClr val="A4A3A4"/>
          </p15:clr>
        </p15:guide>
        <p15:guide id="26" pos="6908" userDrawn="1">
          <p15:clr>
            <a:srgbClr val="A4A3A4"/>
          </p15:clr>
        </p15:guide>
        <p15:guide id="27" pos="7095" userDrawn="1">
          <p15:clr>
            <a:srgbClr val="A4A3A4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64EAFC3-A373-874C-B599-723CE8FB0C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72097" y="13440199"/>
            <a:ext cx="5455796" cy="766678"/>
          </a:xfrm>
          <a:prstGeom prst="rect">
            <a:avLst/>
          </a:prstGeom>
        </p:spPr>
        <p:txBody>
          <a:bodyPr anchor="ctr"/>
          <a:lstStyle>
            <a:lvl1pPr algn="ctr">
              <a:defRPr sz="514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3948" userDrawn="1">
          <p15:clr>
            <a:srgbClr val="FBAE40"/>
          </p15:clr>
        </p15:guide>
        <p15:guide id="3" pos="345" userDrawn="1">
          <p15:clr>
            <a:srgbClr val="FBAE40"/>
          </p15:clr>
        </p15:guide>
        <p15:guide id="4" orient="horz" pos="807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ed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50981" y="13503612"/>
            <a:ext cx="11705097" cy="156163"/>
            <a:chOff x="445128" y="6559056"/>
            <a:chExt cx="11553197" cy="75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495229" cy="237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2"/>
                </a:spcAft>
              </a:pPr>
              <a:r>
                <a:rPr lang="en-US" sz="353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40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697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1BCAC9-E25C-4A29-A7D2-82C7DE40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328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801" y="4850073"/>
            <a:ext cx="3288508" cy="284693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0242" y="4850073"/>
            <a:ext cx="7497638" cy="221471"/>
          </a:xfrm>
        </p:spPr>
        <p:txBody>
          <a:bodyPr anchor="t"/>
          <a:lstStyle>
            <a:lvl1pPr marL="0" indent="0">
              <a:spcAft>
                <a:spcPts val="411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800" y="4240062"/>
            <a:ext cx="3288598" cy="0"/>
          </a:xfrm>
          <a:prstGeom prst="line">
            <a:avLst/>
          </a:prstGeom>
          <a:ln w="28575">
            <a:solidFill>
              <a:srgbClr val="00549A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769189" y="-428236"/>
            <a:ext cx="296556" cy="79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514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242" y="4240062"/>
            <a:ext cx="7497638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41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821" userDrawn="1">
          <p15:clr>
            <a:srgbClr val="5ACBF0"/>
          </p15:clr>
        </p15:guide>
        <p15:guide id="29" orient="horz" pos="3053" userDrawn="1">
          <p15:clr>
            <a:srgbClr val="5ACBF0"/>
          </p15:clr>
        </p15:guide>
        <p15:guide id="30" pos="2443" userDrawn="1">
          <p15:clr>
            <a:srgbClr val="5ACBF0"/>
          </p15:clr>
        </p15:guide>
        <p15:guide id="32" orient="horz" pos="3493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88973-88F5-4C76-80ED-89ED1A70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2495" y="1"/>
            <a:ext cx="7087494" cy="144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5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3750" y="7135420"/>
            <a:ext cx="9449992" cy="28469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1850" spc="-26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3750" y="8320123"/>
            <a:ext cx="9449992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E3C4C7C-7C8D-904E-88A9-EA8D40CF72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69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348" userDrawn="1">
          <p15:clr>
            <a:srgbClr val="5ACBF0"/>
          </p15:clr>
        </p15:guide>
        <p15:guide id="2" orient="horz" pos="5991" userDrawn="1">
          <p15:clr>
            <a:srgbClr val="5ACBF0"/>
          </p15:clr>
        </p15:guide>
        <p15:guide id="3" pos="6306" userDrawn="1">
          <p15:clr>
            <a:srgbClr val="5ACBF0"/>
          </p15:clr>
        </p15:guide>
        <p15:guide id="4" orient="horz" pos="518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750" y="3013380"/>
            <a:ext cx="11387568" cy="829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9758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3053" userDrawn="1">
          <p15:clr>
            <a:srgbClr val="5ACBF0"/>
          </p15:clr>
        </p15:guide>
        <p15:guide id="3" orient="horz" pos="691" userDrawn="1">
          <p15:clr>
            <a:srgbClr val="5ACBF0"/>
          </p15:clr>
        </p15:guide>
        <p15:guide id="5" orient="horz" pos="2170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6013" y="3011849"/>
            <a:ext cx="11387239" cy="829201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52524" indent="0">
              <a:buNone/>
              <a:defRPr/>
            </a:lvl4pPr>
            <a:lvl5pPr marL="47003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13624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91" userDrawn="1">
          <p15:clr>
            <a:srgbClr val="5ACBF0"/>
          </p15:clr>
        </p15:guide>
        <p15:guide id="2" orient="horz" pos="2172" userDrawn="1">
          <p15:clr>
            <a:srgbClr val="5ACBF0"/>
          </p15:clr>
        </p15:guide>
        <p15:guide id="4" orient="horz" pos="3053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1.emf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07950" y="960016"/>
            <a:ext cx="11387239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603750" y="3014226"/>
            <a:ext cx="11387239" cy="829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2" y="1"/>
            <a:ext cx="12599988" cy="14400213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2" y="3"/>
            <a:ext cx="604800" cy="122881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302401" cy="6144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2"/>
          <a:stretch/>
        </p:blipFill>
        <p:spPr>
          <a:xfrm rot="5400000">
            <a:off x="6124859" y="6595297"/>
            <a:ext cx="14400213" cy="120962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806F-3D0A-4B42-9394-88C2FF987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3747" y="13346866"/>
            <a:ext cx="42524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2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  <p:sldLayoutId id="2147483752" r:id="rId56"/>
    <p:sldLayoutId id="2147483753" r:id="rId57"/>
    <p:sldLayoutId id="2147483754" r:id="rId58"/>
    <p:sldLayoutId id="2147483755" r:id="rId59"/>
  </p:sldLayoutIdLst>
  <p:transition>
    <p:fade/>
  </p:transition>
  <p:hf sldNum="0" hdr="0" ftr="0" dt="0"/>
  <p:txStyles>
    <p:titleStyle>
      <a:lvl1pPr algn="l" defTabSz="479460" rtl="0" eaLnBrk="1" latinLnBrk="0" hangingPunct="1">
        <a:lnSpc>
          <a:spcPct val="100000"/>
        </a:lnSpc>
        <a:spcBef>
          <a:spcPct val="0"/>
        </a:spcBef>
        <a:buNone/>
        <a:defRPr lang="en-US" sz="1850" b="0" kern="1200" cap="none" spc="-2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17508" marR="0" indent="-117508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3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235016" marR="0" indent="-117508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37835" marR="0" indent="-102819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433310" marR="0" indent="-93027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7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26337" marR="0" indent="-86499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7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318514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6pPr>
      <a:lvl7pPr marL="1558244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7pPr>
      <a:lvl8pPr marL="1797974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8pPr>
      <a:lvl9pPr marL="2037705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1pPr>
      <a:lvl2pPr marL="23973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2pPr>
      <a:lvl3pPr marL="47946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3pPr>
      <a:lvl4pPr marL="71918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95891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19865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43837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67810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91783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78" userDrawn="1">
          <p15:clr>
            <a:srgbClr val="C35EA4"/>
          </p15:clr>
        </p15:guide>
        <p15:guide id="17" pos="7520" userDrawn="1">
          <p15:clr>
            <a:srgbClr val="C35EA4"/>
          </p15:clr>
        </p15:guide>
        <p15:guide id="25" orient="horz" pos="886" userDrawn="1">
          <p15:clr>
            <a:srgbClr val="C35EA4"/>
          </p15:clr>
        </p15:guide>
        <p15:guide id="26" orient="horz" pos="9479" userDrawn="1">
          <p15:clr>
            <a:srgbClr val="C35EA4"/>
          </p15:clr>
        </p15:guide>
        <p15:guide id="27" orient="horz" pos="442" userDrawn="1">
          <p15:clr>
            <a:srgbClr val="A4A3A4"/>
          </p15:clr>
        </p15:guide>
        <p15:guide id="28" pos="191" userDrawn="1">
          <p15:clr>
            <a:srgbClr val="A4A3A4"/>
          </p15:clr>
        </p15:guide>
        <p15:guide id="29" orient="horz" pos="9926" userDrawn="1">
          <p15:clr>
            <a:srgbClr val="A4A3A4"/>
          </p15:clr>
        </p15:guide>
        <p15:guide id="30" pos="770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sv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svg"/><Relationship Id="rId10" Type="http://schemas.openxmlformats.org/officeDocument/2006/relationships/image" Target="../media/image22.svg"/><Relationship Id="rId19" Type="http://schemas.openxmlformats.org/officeDocument/2006/relationships/image" Target="../media/image31.svg"/><Relationship Id="rId31" Type="http://schemas.openxmlformats.org/officeDocument/2006/relationships/image" Target="../media/image43.jpe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sv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6.png"/><Relationship Id="rId3" Type="http://schemas.openxmlformats.org/officeDocument/2006/relationships/image" Target="../media/image46.png"/><Relationship Id="rId7" Type="http://schemas.openxmlformats.org/officeDocument/2006/relationships/image" Target="../media/image37.png"/><Relationship Id="rId12" Type="http://schemas.openxmlformats.org/officeDocument/2006/relationships/image" Target="../media/image26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svg"/><Relationship Id="rId11" Type="http://schemas.openxmlformats.org/officeDocument/2006/relationships/image" Target="../media/image35.png"/><Relationship Id="rId5" Type="http://schemas.openxmlformats.org/officeDocument/2006/relationships/image" Target="../media/image47.png"/><Relationship Id="rId15" Type="http://schemas.openxmlformats.org/officeDocument/2006/relationships/image" Target="../media/image20.svg"/><Relationship Id="rId10" Type="http://schemas.openxmlformats.org/officeDocument/2006/relationships/image" Target="../media/image24.svg"/><Relationship Id="rId4" Type="http://schemas.openxmlformats.org/officeDocument/2006/relationships/image" Target="../media/image16.svg"/><Relationship Id="rId9" Type="http://schemas.openxmlformats.org/officeDocument/2006/relationships/image" Target="../media/image23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4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svg"/><Relationship Id="rId11" Type="http://schemas.openxmlformats.org/officeDocument/2006/relationships/image" Target="../media/image28.svg"/><Relationship Id="rId5" Type="http://schemas.openxmlformats.org/officeDocument/2006/relationships/image" Target="../media/image47.png"/><Relationship Id="rId10" Type="http://schemas.openxmlformats.org/officeDocument/2006/relationships/image" Target="../media/image27.png"/><Relationship Id="rId4" Type="http://schemas.openxmlformats.org/officeDocument/2006/relationships/image" Target="../media/image16.sv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C42328-508D-4D8A-AD34-DF3B82746F86}"/>
              </a:ext>
            </a:extLst>
          </p:cNvPr>
          <p:cNvSpPr/>
          <p:nvPr/>
        </p:nvSpPr>
        <p:spPr bwMode="auto">
          <a:xfrm>
            <a:off x="199959" y="251415"/>
            <a:ext cx="6255656" cy="10626135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190" tIns="127352" rIns="159190" bIns="127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1735" fontAlgn="base">
              <a:spcBef>
                <a:spcPct val="0"/>
              </a:spcBef>
              <a:spcAft>
                <a:spcPct val="0"/>
              </a:spcAft>
            </a:pPr>
            <a:endParaRPr lang="en-US" sz="1741" dirty="0" err="1">
              <a:solidFill>
                <a:schemeClr val="bg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7" name="Rectangle 1526">
            <a:extLst>
              <a:ext uri="{FF2B5EF4-FFF2-40B4-BE49-F238E27FC236}">
                <a16:creationId xmlns:a16="http://schemas.microsoft.com/office/drawing/2014/main" id="{375F5F5C-12B9-4B64-8A55-9C44850A8B84}"/>
              </a:ext>
            </a:extLst>
          </p:cNvPr>
          <p:cNvSpPr/>
          <p:nvPr/>
        </p:nvSpPr>
        <p:spPr bwMode="auto">
          <a:xfrm rot="5400000">
            <a:off x="2876501" y="748714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66" name="Rectangle 1565">
            <a:extLst>
              <a:ext uri="{FF2B5EF4-FFF2-40B4-BE49-F238E27FC236}">
                <a16:creationId xmlns:a16="http://schemas.microsoft.com/office/drawing/2014/main" id="{C2290EA6-D75C-4FB1-834B-6FFCA08DCC01}"/>
              </a:ext>
            </a:extLst>
          </p:cNvPr>
          <p:cNvSpPr/>
          <p:nvPr/>
        </p:nvSpPr>
        <p:spPr bwMode="auto">
          <a:xfrm rot="5400000">
            <a:off x="2876501" y="2698681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5" name="Rectangle 1604">
            <a:extLst>
              <a:ext uri="{FF2B5EF4-FFF2-40B4-BE49-F238E27FC236}">
                <a16:creationId xmlns:a16="http://schemas.microsoft.com/office/drawing/2014/main" id="{98228092-77A9-4B92-849B-AC47494B7301}"/>
              </a:ext>
            </a:extLst>
          </p:cNvPr>
          <p:cNvSpPr/>
          <p:nvPr/>
        </p:nvSpPr>
        <p:spPr bwMode="auto">
          <a:xfrm rot="5400000">
            <a:off x="2876501" y="4648648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44" name="Rectangle 1643">
            <a:extLst>
              <a:ext uri="{FF2B5EF4-FFF2-40B4-BE49-F238E27FC236}">
                <a16:creationId xmlns:a16="http://schemas.microsoft.com/office/drawing/2014/main" id="{F086F80E-5118-4988-A9F4-3DB8C0984E18}"/>
              </a:ext>
            </a:extLst>
          </p:cNvPr>
          <p:cNvSpPr/>
          <p:nvPr/>
        </p:nvSpPr>
        <p:spPr bwMode="auto">
          <a:xfrm rot="5400000">
            <a:off x="2876501" y="6503363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44" name="Group 1843">
            <a:extLst>
              <a:ext uri="{FF2B5EF4-FFF2-40B4-BE49-F238E27FC236}">
                <a16:creationId xmlns:a16="http://schemas.microsoft.com/office/drawing/2014/main" id="{211988AC-1159-4D70-ACA5-15A58987E442}"/>
              </a:ext>
            </a:extLst>
          </p:cNvPr>
          <p:cNvGrpSpPr/>
          <p:nvPr/>
        </p:nvGrpSpPr>
        <p:grpSpPr>
          <a:xfrm>
            <a:off x="362076" y="7076314"/>
            <a:ext cx="5807398" cy="691282"/>
            <a:chOff x="11818956" y="5031877"/>
            <a:chExt cx="5807398" cy="691282"/>
          </a:xfrm>
        </p:grpSpPr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BE574BC8-F136-4989-96F7-157D3CAA2F04}"/>
                </a:ext>
              </a:extLst>
            </p:cNvPr>
            <p:cNvSpPr/>
            <p:nvPr/>
          </p:nvSpPr>
          <p:spPr bwMode="auto">
            <a:xfrm>
              <a:off x="14592043" y="5288012"/>
              <a:ext cx="747088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3FD7E9E6-C50E-498A-981E-7864F26135D6}"/>
                </a:ext>
              </a:extLst>
            </p:cNvPr>
            <p:cNvSpPr/>
            <p:nvPr/>
          </p:nvSpPr>
          <p:spPr bwMode="auto">
            <a:xfrm>
              <a:off x="11975182" y="5250648"/>
              <a:ext cx="1548811" cy="472511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47" name="Graphic 1846">
              <a:extLst>
                <a:ext uri="{FF2B5EF4-FFF2-40B4-BE49-F238E27FC236}">
                  <a16:creationId xmlns:a16="http://schemas.microsoft.com/office/drawing/2014/main" id="{B3EDCAF6-AB5A-4B14-98FD-34B850BBB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30058" y="5449374"/>
              <a:ext cx="247109" cy="247109"/>
            </a:xfrm>
            <a:prstGeom prst="rect">
              <a:avLst/>
            </a:prstGeom>
          </p:spPr>
        </p:pic>
        <p:pic>
          <p:nvPicPr>
            <p:cNvPr id="1848" name="Graphic 1847">
              <a:extLst>
                <a:ext uri="{FF2B5EF4-FFF2-40B4-BE49-F238E27FC236}">
                  <a16:creationId xmlns:a16="http://schemas.microsoft.com/office/drawing/2014/main" id="{40050425-C1EF-43BC-991D-0A5F0C066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069769" y="5446677"/>
              <a:ext cx="232823" cy="202188"/>
            </a:xfrm>
            <a:prstGeom prst="rect">
              <a:avLst/>
            </a:prstGeom>
          </p:spPr>
        </p:pic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5DFA2CE8-FA05-4A1B-904B-6684C18BA81B}"/>
                </a:ext>
              </a:extLst>
            </p:cNvPr>
            <p:cNvSpPr/>
            <p:nvPr/>
          </p:nvSpPr>
          <p:spPr bwMode="auto">
            <a:xfrm>
              <a:off x="11831841" y="5194131"/>
              <a:ext cx="84354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Server</a:t>
              </a:r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4D0AE8FA-F87C-4F15-AA5C-AA922DF28DF1}"/>
                </a:ext>
              </a:extLst>
            </p:cNvPr>
            <p:cNvSpPr/>
            <p:nvPr/>
          </p:nvSpPr>
          <p:spPr bwMode="auto">
            <a:xfrm>
              <a:off x="12764835" y="5200718"/>
              <a:ext cx="8426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SMB Folder</a:t>
              </a:r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30CF732D-ED55-4FA0-88BD-249DAAF626C7}"/>
                </a:ext>
              </a:extLst>
            </p:cNvPr>
            <p:cNvSpPr/>
            <p:nvPr/>
          </p:nvSpPr>
          <p:spPr bwMode="auto">
            <a:xfrm>
              <a:off x="11818956" y="5031877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On-prem</a:t>
              </a:r>
            </a:p>
          </p:txBody>
        </p:sp>
        <p:pic>
          <p:nvPicPr>
            <p:cNvPr id="1852" name="Graphic 1851">
              <a:extLst>
                <a:ext uri="{FF2B5EF4-FFF2-40B4-BE49-F238E27FC236}">
                  <a16:creationId xmlns:a16="http://schemas.microsoft.com/office/drawing/2014/main" id="{F9EB8E0D-92D7-46A9-9041-7D06633B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222031" y="5557460"/>
              <a:ext cx="116302" cy="144901"/>
            </a:xfrm>
            <a:prstGeom prst="rect">
              <a:avLst/>
            </a:prstGeom>
          </p:spPr>
        </p:pic>
        <p:cxnSp>
          <p:nvCxnSpPr>
            <p:cNvPr id="1853" name="Straight Arrow Connector 1852">
              <a:extLst>
                <a:ext uri="{FF2B5EF4-FFF2-40B4-BE49-F238E27FC236}">
                  <a16:creationId xmlns:a16="http://schemas.microsoft.com/office/drawing/2014/main" id="{BBF39AA6-A33E-4CA8-A4FB-74ED52556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73261" y="5543101"/>
              <a:ext cx="673867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27A7A0B4-E49E-4D7C-B395-3A5515598C21}"/>
                </a:ext>
              </a:extLst>
            </p:cNvPr>
            <p:cNvSpPr/>
            <p:nvPr/>
          </p:nvSpPr>
          <p:spPr bwMode="auto">
            <a:xfrm>
              <a:off x="12245313" y="5319841"/>
              <a:ext cx="8426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12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.</a:t>
              </a:r>
              <a:r>
                <a:rPr kumimoji="0" lang="en-US" sz="612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bak</a:t>
              </a:r>
              <a:r>
                <a:rPr kumimoji="0" lang="en-US" sz="612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,.</a:t>
              </a:r>
              <a:r>
                <a:rPr kumimoji="0" lang="en-US" sz="612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trn</a:t>
              </a:r>
              <a:endParaRPr kumimoji="0" lang="en-US" sz="61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endParaRPr>
            </a:p>
          </p:txBody>
        </p:sp>
        <p:pic>
          <p:nvPicPr>
            <p:cNvPr id="1855" name="Graphic 1854">
              <a:extLst>
                <a:ext uri="{FF2B5EF4-FFF2-40B4-BE49-F238E27FC236}">
                  <a16:creationId xmlns:a16="http://schemas.microsoft.com/office/drawing/2014/main" id="{CA956385-7048-4B60-9D0C-A5A90C714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962088" y="5399764"/>
              <a:ext cx="208185" cy="208185"/>
            </a:xfrm>
            <a:prstGeom prst="rect">
              <a:avLst/>
            </a:prstGeom>
          </p:spPr>
        </p:pic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2690E7DC-AC98-4A56-9FFB-F9CAD2516D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2782" y="5516441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1D4F7B78-211E-4F79-87D4-3F8D951CF499}"/>
                </a:ext>
              </a:extLst>
            </p:cNvPr>
            <p:cNvSpPr/>
            <p:nvPr/>
          </p:nvSpPr>
          <p:spPr bwMode="auto">
            <a:xfrm>
              <a:off x="14433066" y="5042235"/>
              <a:ext cx="1485144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Backups</a:t>
              </a:r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80A30765-A51D-40EC-B29B-715D9150F4FF}"/>
                </a:ext>
              </a:extLst>
            </p:cNvPr>
            <p:cNvSpPr/>
            <p:nvPr/>
          </p:nvSpPr>
          <p:spPr bwMode="auto">
            <a:xfrm>
              <a:off x="14789998" y="5356383"/>
              <a:ext cx="687549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Storage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Acct.</a:t>
              </a:r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624B05FA-5475-4936-9E40-3445129B4A91}"/>
                </a:ext>
              </a:extLst>
            </p:cNvPr>
            <p:cNvSpPr/>
            <p:nvPr/>
          </p:nvSpPr>
          <p:spPr bwMode="auto">
            <a:xfrm>
              <a:off x="13548834" y="5116118"/>
              <a:ext cx="101613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DMS 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Agent</a:t>
              </a:r>
            </a:p>
          </p:txBody>
        </p:sp>
        <p:grpSp>
          <p:nvGrpSpPr>
            <p:cNvPr id="1860" name="Group 1859">
              <a:extLst>
                <a:ext uri="{FF2B5EF4-FFF2-40B4-BE49-F238E27FC236}">
                  <a16:creationId xmlns:a16="http://schemas.microsoft.com/office/drawing/2014/main" id="{2900662D-1C54-484A-A3A9-5C0772E1673E}"/>
                </a:ext>
              </a:extLst>
            </p:cNvPr>
            <p:cNvGrpSpPr/>
            <p:nvPr/>
          </p:nvGrpSpPr>
          <p:grpSpPr>
            <a:xfrm>
              <a:off x="14651452" y="5397146"/>
              <a:ext cx="242712" cy="205985"/>
              <a:chOff x="4767263" y="3733809"/>
              <a:chExt cx="241301" cy="204788"/>
            </a:xfrm>
          </p:grpSpPr>
          <p:sp>
            <p:nvSpPr>
              <p:cNvPr id="1874" name="Freeform 24">
                <a:extLst>
                  <a:ext uri="{FF2B5EF4-FFF2-40B4-BE49-F238E27FC236}">
                    <a16:creationId xmlns:a16="http://schemas.microsoft.com/office/drawing/2014/main" id="{1E865D27-8552-4205-9DD3-B337260AA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65559"/>
                <a:ext cx="241300" cy="173038"/>
              </a:xfrm>
              <a:custGeom>
                <a:avLst/>
                <a:gdLst>
                  <a:gd name="T0" fmla="*/ 99 w 204"/>
                  <a:gd name="T1" fmla="*/ 71 h 146"/>
                  <a:gd name="T2" fmla="*/ 87 w 204"/>
                  <a:gd name="T3" fmla="*/ 71 h 146"/>
                  <a:gd name="T4" fmla="*/ 80 w 204"/>
                  <a:gd name="T5" fmla="*/ 78 h 146"/>
                  <a:gd name="T6" fmla="*/ 98 w 204"/>
                  <a:gd name="T7" fmla="*/ 78 h 146"/>
                  <a:gd name="T8" fmla="*/ 98 w 204"/>
                  <a:gd name="T9" fmla="*/ 131 h 146"/>
                  <a:gd name="T10" fmla="*/ 31 w 204"/>
                  <a:gd name="T11" fmla="*/ 131 h 146"/>
                  <a:gd name="T12" fmla="*/ 17 w 204"/>
                  <a:gd name="T13" fmla="*/ 146 h 146"/>
                  <a:gd name="T14" fmla="*/ 8 w 204"/>
                  <a:gd name="T15" fmla="*/ 146 h 146"/>
                  <a:gd name="T16" fmla="*/ 0 w 204"/>
                  <a:gd name="T17" fmla="*/ 137 h 146"/>
                  <a:gd name="T18" fmla="*/ 0 w 204"/>
                  <a:gd name="T19" fmla="*/ 138 h 146"/>
                  <a:gd name="T20" fmla="*/ 7 w 204"/>
                  <a:gd name="T21" fmla="*/ 146 h 146"/>
                  <a:gd name="T22" fmla="*/ 196 w 204"/>
                  <a:gd name="T23" fmla="*/ 146 h 146"/>
                  <a:gd name="T24" fmla="*/ 204 w 204"/>
                  <a:gd name="T25" fmla="*/ 138 h 146"/>
                  <a:gd name="T26" fmla="*/ 204 w 204"/>
                  <a:gd name="T27" fmla="*/ 0 h 146"/>
                  <a:gd name="T28" fmla="*/ 153 w 204"/>
                  <a:gd name="T29" fmla="*/ 0 h 146"/>
                  <a:gd name="T30" fmla="*/ 99 w 204"/>
                  <a:gd name="T31" fmla="*/ 59 h 146"/>
                  <a:gd name="T32" fmla="*/ 99 w 204"/>
                  <a:gd name="T33" fmla="*/ 7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4" h="146">
                    <a:moveTo>
                      <a:pt x="99" y="71"/>
                    </a:moveTo>
                    <a:cubicBezTo>
                      <a:pt x="87" y="71"/>
                      <a:pt x="87" y="71"/>
                      <a:pt x="87" y="7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17" y="146"/>
                      <a:pt x="17" y="146"/>
                      <a:pt x="17" y="146"/>
                    </a:cubicBezTo>
                    <a:cubicBezTo>
                      <a:pt x="8" y="146"/>
                      <a:pt x="8" y="146"/>
                      <a:pt x="8" y="146"/>
                    </a:cubicBezTo>
                    <a:cubicBezTo>
                      <a:pt x="4" y="146"/>
                      <a:pt x="0" y="142"/>
                      <a:pt x="0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2"/>
                      <a:pt x="3" y="146"/>
                      <a:pt x="7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200" y="146"/>
                      <a:pt x="204" y="142"/>
                      <a:pt x="204" y="138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71"/>
                      <a:pt x="99" y="71"/>
                      <a:pt x="99" y="71"/>
                    </a:cubicBezTo>
                  </a:path>
                </a:pathLst>
              </a:custGeom>
              <a:solidFill>
                <a:srgbClr val="9FA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5" name="Freeform 25">
                <a:extLst>
                  <a:ext uri="{FF2B5EF4-FFF2-40B4-BE49-F238E27FC236}">
                    <a16:creationId xmlns:a16="http://schemas.microsoft.com/office/drawing/2014/main" id="{95AA53A6-667C-4EDD-9CF1-C77C2FF1F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33809"/>
                <a:ext cx="65088" cy="36513"/>
              </a:xfrm>
              <a:custGeom>
                <a:avLst/>
                <a:gdLst>
                  <a:gd name="T0" fmla="*/ 55 w 55"/>
                  <a:gd name="T1" fmla="*/ 31 h 31"/>
                  <a:gd name="T2" fmla="*/ 55 w 55"/>
                  <a:gd name="T3" fmla="*/ 7 h 31"/>
                  <a:gd name="T4" fmla="*/ 47 w 55"/>
                  <a:gd name="T5" fmla="*/ 0 h 31"/>
                  <a:gd name="T6" fmla="*/ 29 w 55"/>
                  <a:gd name="T7" fmla="*/ 0 h 31"/>
                  <a:gd name="T8" fmla="*/ 0 w 55"/>
                  <a:gd name="T9" fmla="*/ 31 h 31"/>
                  <a:gd name="T10" fmla="*/ 55 w 5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31">
                    <a:moveTo>
                      <a:pt x="55" y="31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5" y="4"/>
                      <a:pt x="52" y="0"/>
                      <a:pt x="4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6" name="Freeform 26">
                <a:extLst>
                  <a:ext uri="{FF2B5EF4-FFF2-40B4-BE49-F238E27FC236}">
                    <a16:creationId xmlns:a16="http://schemas.microsoft.com/office/drawing/2014/main" id="{B39C05F4-3EBB-4A14-A79F-FD71AD9A5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809"/>
                <a:ext cx="9525" cy="9525"/>
              </a:xfrm>
              <a:custGeom>
                <a:avLst/>
                <a:gdLst>
                  <a:gd name="T0" fmla="*/ 8 w 8"/>
                  <a:gd name="T1" fmla="*/ 0 h 8"/>
                  <a:gd name="T2" fmla="*/ 7 w 8"/>
                  <a:gd name="T3" fmla="*/ 0 h 8"/>
                  <a:gd name="T4" fmla="*/ 0 w 8"/>
                  <a:gd name="T5" fmla="*/ 7 h 8"/>
                  <a:gd name="T6" fmla="*/ 0 w 8"/>
                  <a:gd name="T7" fmla="*/ 8 h 8"/>
                  <a:gd name="T8" fmla="*/ 8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7" name="Freeform 27">
                <a:extLst>
                  <a:ext uri="{FF2B5EF4-FFF2-40B4-BE49-F238E27FC236}">
                    <a16:creationId xmlns:a16="http://schemas.microsoft.com/office/drawing/2014/main" id="{446C08C5-B57B-4972-AD85-45268D064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451" y="3835409"/>
                <a:ext cx="12700" cy="14288"/>
              </a:xfrm>
              <a:custGeom>
                <a:avLst/>
                <a:gdLst>
                  <a:gd name="T0" fmla="*/ 8 w 8"/>
                  <a:gd name="T1" fmla="*/ 0 h 9"/>
                  <a:gd name="T2" fmla="*/ 0 w 8"/>
                  <a:gd name="T3" fmla="*/ 9 h 9"/>
                  <a:gd name="T4" fmla="*/ 8 w 8"/>
                  <a:gd name="T5" fmla="*/ 9 h 9"/>
                  <a:gd name="T6" fmla="*/ 8 w 8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8" y="0"/>
                    </a:moveTo>
                    <a:lnTo>
                      <a:pt x="0" y="9"/>
                    </a:lnTo>
                    <a:lnTo>
                      <a:pt x="8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8" name="Freeform 28">
                <a:extLst>
                  <a:ext uri="{FF2B5EF4-FFF2-40B4-BE49-F238E27FC236}">
                    <a16:creationId xmlns:a16="http://schemas.microsoft.com/office/drawing/2014/main" id="{CAC04CED-716B-47F8-922E-125E880F1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776" y="3857634"/>
                <a:ext cx="79375" cy="63500"/>
              </a:xfrm>
              <a:custGeom>
                <a:avLst/>
                <a:gdLst>
                  <a:gd name="T0" fmla="*/ 50 w 50"/>
                  <a:gd name="T1" fmla="*/ 0 h 40"/>
                  <a:gd name="T2" fmla="*/ 36 w 50"/>
                  <a:gd name="T3" fmla="*/ 0 h 40"/>
                  <a:gd name="T4" fmla="*/ 0 w 50"/>
                  <a:gd name="T5" fmla="*/ 40 h 40"/>
                  <a:gd name="T6" fmla="*/ 50 w 50"/>
                  <a:gd name="T7" fmla="*/ 40 h 40"/>
                  <a:gd name="T8" fmla="*/ 50 w 5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">
                    <a:moveTo>
                      <a:pt x="50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50" y="4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9" name="Rectangle 29">
                <a:extLst>
                  <a:ext uri="{FF2B5EF4-FFF2-40B4-BE49-F238E27FC236}">
                    <a16:creationId xmlns:a16="http://schemas.microsoft.com/office/drawing/2014/main" id="{94A88336-44B0-4B64-A2AC-AABB2A625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263" y="3770322"/>
                <a:ext cx="176213" cy="15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0" name="Rectangle 30">
                <a:extLst>
                  <a:ext uri="{FF2B5EF4-FFF2-40B4-BE49-F238E27FC236}">
                    <a16:creationId xmlns:a16="http://schemas.microsoft.com/office/drawing/2014/main" id="{D20307D0-6474-4D7C-98BC-AAFB9BAE8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263" y="3770322"/>
                <a:ext cx="176213" cy="1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1" name="Freeform 31">
                <a:extLst>
                  <a:ext uri="{FF2B5EF4-FFF2-40B4-BE49-F238E27FC236}">
                    <a16:creationId xmlns:a16="http://schemas.microsoft.com/office/drawing/2014/main" id="{1ABDD1F0-4E9C-403F-9B5B-190B8FF62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703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2" name="Freeform 32">
                <a:extLst>
                  <a:ext uri="{FF2B5EF4-FFF2-40B4-BE49-F238E27FC236}">
                    <a16:creationId xmlns:a16="http://schemas.microsoft.com/office/drawing/2014/main" id="{8D39AE76-AA84-4C75-9432-0B3AE8E0F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703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3" name="Freeform 33">
                <a:extLst>
                  <a:ext uri="{FF2B5EF4-FFF2-40B4-BE49-F238E27FC236}">
                    <a16:creationId xmlns:a16="http://schemas.microsoft.com/office/drawing/2014/main" id="{AAB4AF5F-6798-48B5-9FDF-AC2F21D18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70322"/>
                <a:ext cx="176213" cy="168275"/>
              </a:xfrm>
              <a:custGeom>
                <a:avLst/>
                <a:gdLst>
                  <a:gd name="T0" fmla="*/ 0 w 149"/>
                  <a:gd name="T1" fmla="*/ 6 h 141"/>
                  <a:gd name="T2" fmla="*/ 0 w 149"/>
                  <a:gd name="T3" fmla="*/ 20 h 141"/>
                  <a:gd name="T4" fmla="*/ 0 w 149"/>
                  <a:gd name="T5" fmla="*/ 132 h 141"/>
                  <a:gd name="T6" fmla="*/ 8 w 149"/>
                  <a:gd name="T7" fmla="*/ 141 h 141"/>
                  <a:gd name="T8" fmla="*/ 17 w 149"/>
                  <a:gd name="T9" fmla="*/ 141 h 141"/>
                  <a:gd name="T10" fmla="*/ 31 w 149"/>
                  <a:gd name="T11" fmla="*/ 126 h 141"/>
                  <a:gd name="T12" fmla="*/ 15 w 149"/>
                  <a:gd name="T13" fmla="*/ 126 h 141"/>
                  <a:gd name="T14" fmla="*/ 15 w 149"/>
                  <a:gd name="T15" fmla="*/ 73 h 141"/>
                  <a:gd name="T16" fmla="*/ 80 w 149"/>
                  <a:gd name="T17" fmla="*/ 73 h 141"/>
                  <a:gd name="T18" fmla="*/ 87 w 149"/>
                  <a:gd name="T19" fmla="*/ 66 h 141"/>
                  <a:gd name="T20" fmla="*/ 15 w 149"/>
                  <a:gd name="T21" fmla="*/ 66 h 141"/>
                  <a:gd name="T22" fmla="*/ 15 w 149"/>
                  <a:gd name="T23" fmla="*/ 14 h 141"/>
                  <a:gd name="T24" fmla="*/ 99 w 149"/>
                  <a:gd name="T25" fmla="*/ 14 h 141"/>
                  <a:gd name="T26" fmla="*/ 99 w 149"/>
                  <a:gd name="T27" fmla="*/ 54 h 141"/>
                  <a:gd name="T28" fmla="*/ 149 w 149"/>
                  <a:gd name="T29" fmla="*/ 0 h 141"/>
                  <a:gd name="T30" fmla="*/ 0 w 149"/>
                  <a:gd name="T31" fmla="*/ 0 h 141"/>
                  <a:gd name="T32" fmla="*/ 0 w 149"/>
                  <a:gd name="T33" fmla="*/ 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9" h="141">
                    <a:moveTo>
                      <a:pt x="0" y="6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7"/>
                      <a:pt x="4" y="141"/>
                      <a:pt x="8" y="141"/>
                    </a:cubicBezTo>
                    <a:cubicBezTo>
                      <a:pt x="17" y="141"/>
                      <a:pt x="17" y="141"/>
                      <a:pt x="17" y="141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15" y="126"/>
                      <a:pt x="15" y="126"/>
                      <a:pt x="15" y="126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15" y="66"/>
                      <a:pt x="15" y="66"/>
                      <a:pt x="15" y="6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99" y="14"/>
                      <a:pt x="99" y="14"/>
                      <a:pt x="99" y="1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FA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4" name="Freeform 34">
                <a:extLst>
                  <a:ext uri="{FF2B5EF4-FFF2-40B4-BE49-F238E27FC236}">
                    <a16:creationId xmlns:a16="http://schemas.microsoft.com/office/drawing/2014/main" id="{8BE4F1AE-2A74-4E38-80C1-89E3851CE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63972"/>
                <a:ext cx="182563" cy="174625"/>
              </a:xfrm>
              <a:custGeom>
                <a:avLst/>
                <a:gdLst>
                  <a:gd name="T0" fmla="*/ 0 w 154"/>
                  <a:gd name="T1" fmla="*/ 12 h 147"/>
                  <a:gd name="T2" fmla="*/ 0 w 154"/>
                  <a:gd name="T3" fmla="*/ 26 h 147"/>
                  <a:gd name="T4" fmla="*/ 0 w 154"/>
                  <a:gd name="T5" fmla="*/ 138 h 147"/>
                  <a:gd name="T6" fmla="*/ 8 w 154"/>
                  <a:gd name="T7" fmla="*/ 147 h 147"/>
                  <a:gd name="T8" fmla="*/ 17 w 154"/>
                  <a:gd name="T9" fmla="*/ 147 h 147"/>
                  <a:gd name="T10" fmla="*/ 31 w 154"/>
                  <a:gd name="T11" fmla="*/ 132 h 147"/>
                  <a:gd name="T12" fmla="*/ 15 w 154"/>
                  <a:gd name="T13" fmla="*/ 132 h 147"/>
                  <a:gd name="T14" fmla="*/ 15 w 154"/>
                  <a:gd name="T15" fmla="*/ 79 h 147"/>
                  <a:gd name="T16" fmla="*/ 80 w 154"/>
                  <a:gd name="T17" fmla="*/ 79 h 147"/>
                  <a:gd name="T18" fmla="*/ 87 w 154"/>
                  <a:gd name="T19" fmla="*/ 72 h 147"/>
                  <a:gd name="T20" fmla="*/ 15 w 154"/>
                  <a:gd name="T21" fmla="*/ 72 h 147"/>
                  <a:gd name="T22" fmla="*/ 15 w 154"/>
                  <a:gd name="T23" fmla="*/ 20 h 147"/>
                  <a:gd name="T24" fmla="*/ 99 w 154"/>
                  <a:gd name="T25" fmla="*/ 20 h 147"/>
                  <a:gd name="T26" fmla="*/ 99 w 154"/>
                  <a:gd name="T27" fmla="*/ 60 h 147"/>
                  <a:gd name="T28" fmla="*/ 154 w 154"/>
                  <a:gd name="T29" fmla="*/ 0 h 147"/>
                  <a:gd name="T30" fmla="*/ 0 w 154"/>
                  <a:gd name="T31" fmla="*/ 0 h 147"/>
                  <a:gd name="T32" fmla="*/ 0 w 154"/>
                  <a:gd name="T33" fmla="*/ 1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47">
                    <a:moveTo>
                      <a:pt x="0" y="12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3"/>
                      <a:pt x="4" y="147"/>
                      <a:pt x="8" y="147"/>
                    </a:cubicBezTo>
                    <a:cubicBezTo>
                      <a:pt x="17" y="147"/>
                      <a:pt x="17" y="147"/>
                      <a:pt x="17" y="147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A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5" name="Freeform 35">
                <a:extLst>
                  <a:ext uri="{FF2B5EF4-FFF2-40B4-BE49-F238E27FC236}">
                    <a16:creationId xmlns:a16="http://schemas.microsoft.com/office/drawing/2014/main" id="{5868691C-3785-4CA7-AAA7-5963F4868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809"/>
                <a:ext cx="209550" cy="36513"/>
              </a:xfrm>
              <a:custGeom>
                <a:avLst/>
                <a:gdLst>
                  <a:gd name="T0" fmla="*/ 178 w 178"/>
                  <a:gd name="T1" fmla="*/ 0 h 31"/>
                  <a:gd name="T2" fmla="*/ 8 w 178"/>
                  <a:gd name="T3" fmla="*/ 0 h 31"/>
                  <a:gd name="T4" fmla="*/ 0 w 178"/>
                  <a:gd name="T5" fmla="*/ 8 h 31"/>
                  <a:gd name="T6" fmla="*/ 0 w 178"/>
                  <a:gd name="T7" fmla="*/ 31 h 31"/>
                  <a:gd name="T8" fmla="*/ 149 w 178"/>
                  <a:gd name="T9" fmla="*/ 31 h 31"/>
                  <a:gd name="T10" fmla="*/ 178 w 17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31">
                    <a:moveTo>
                      <a:pt x="17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49" y="31"/>
                      <a:pt x="149" y="31"/>
                      <a:pt x="149" y="31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6" name="Freeform 36">
                <a:extLst>
                  <a:ext uri="{FF2B5EF4-FFF2-40B4-BE49-F238E27FC236}">
                    <a16:creationId xmlns:a16="http://schemas.microsoft.com/office/drawing/2014/main" id="{DAB0BF79-A195-4910-BCB0-FAE98007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809"/>
                <a:ext cx="209550" cy="36513"/>
              </a:xfrm>
              <a:custGeom>
                <a:avLst/>
                <a:gdLst>
                  <a:gd name="T0" fmla="*/ 178 w 178"/>
                  <a:gd name="T1" fmla="*/ 0 h 31"/>
                  <a:gd name="T2" fmla="*/ 8 w 178"/>
                  <a:gd name="T3" fmla="*/ 0 h 31"/>
                  <a:gd name="T4" fmla="*/ 0 w 178"/>
                  <a:gd name="T5" fmla="*/ 8 h 31"/>
                  <a:gd name="T6" fmla="*/ 0 w 178"/>
                  <a:gd name="T7" fmla="*/ 31 h 31"/>
                  <a:gd name="T8" fmla="*/ 149 w 178"/>
                  <a:gd name="T9" fmla="*/ 31 h 31"/>
                  <a:gd name="T10" fmla="*/ 178 w 17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31">
                    <a:moveTo>
                      <a:pt x="17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49" y="31"/>
                      <a:pt x="149" y="31"/>
                      <a:pt x="149" y="31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7" name="Freeform 37">
                <a:extLst>
                  <a:ext uri="{FF2B5EF4-FFF2-40B4-BE49-F238E27FC236}">
                    <a16:creationId xmlns:a16="http://schemas.microsoft.com/office/drawing/2014/main" id="{75F1487C-890D-41B6-A488-DE9CA8751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787784"/>
                <a:ext cx="98425" cy="61913"/>
              </a:xfrm>
              <a:custGeom>
                <a:avLst/>
                <a:gdLst>
                  <a:gd name="T0" fmla="*/ 62 w 62"/>
                  <a:gd name="T1" fmla="*/ 0 h 39"/>
                  <a:gd name="T2" fmla="*/ 0 w 62"/>
                  <a:gd name="T3" fmla="*/ 0 h 39"/>
                  <a:gd name="T4" fmla="*/ 0 w 62"/>
                  <a:gd name="T5" fmla="*/ 39 h 39"/>
                  <a:gd name="T6" fmla="*/ 54 w 62"/>
                  <a:gd name="T7" fmla="*/ 39 h 39"/>
                  <a:gd name="T8" fmla="*/ 62 w 62"/>
                  <a:gd name="T9" fmla="*/ 30 h 39"/>
                  <a:gd name="T10" fmla="*/ 62 w 62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9">
                    <a:moveTo>
                      <a:pt x="62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54" y="39"/>
                    </a:lnTo>
                    <a:lnTo>
                      <a:pt x="62" y="3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8" name="Freeform 38">
                <a:extLst>
                  <a:ext uri="{FF2B5EF4-FFF2-40B4-BE49-F238E27FC236}">
                    <a16:creationId xmlns:a16="http://schemas.microsoft.com/office/drawing/2014/main" id="{588C165C-B0BB-4F36-ABF4-5403CAD95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787784"/>
                <a:ext cx="98425" cy="61913"/>
              </a:xfrm>
              <a:custGeom>
                <a:avLst/>
                <a:gdLst>
                  <a:gd name="T0" fmla="*/ 62 w 62"/>
                  <a:gd name="T1" fmla="*/ 0 h 39"/>
                  <a:gd name="T2" fmla="*/ 0 w 62"/>
                  <a:gd name="T3" fmla="*/ 0 h 39"/>
                  <a:gd name="T4" fmla="*/ 0 w 62"/>
                  <a:gd name="T5" fmla="*/ 39 h 39"/>
                  <a:gd name="T6" fmla="*/ 54 w 62"/>
                  <a:gd name="T7" fmla="*/ 39 h 39"/>
                  <a:gd name="T8" fmla="*/ 62 w 62"/>
                  <a:gd name="T9" fmla="*/ 30 h 39"/>
                  <a:gd name="T10" fmla="*/ 62 w 62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9">
                    <a:moveTo>
                      <a:pt x="62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54" y="39"/>
                    </a:lnTo>
                    <a:lnTo>
                      <a:pt x="62" y="3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479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9" name="Freeform 39">
                <a:extLst>
                  <a:ext uri="{FF2B5EF4-FFF2-40B4-BE49-F238E27FC236}">
                    <a16:creationId xmlns:a16="http://schemas.microsoft.com/office/drawing/2014/main" id="{9C5E7850-2B38-4572-B0A4-A7AFFD7FE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857634"/>
                <a:ext cx="76200" cy="63500"/>
              </a:xfrm>
              <a:custGeom>
                <a:avLst/>
                <a:gdLst>
                  <a:gd name="T0" fmla="*/ 0 w 48"/>
                  <a:gd name="T1" fmla="*/ 0 h 40"/>
                  <a:gd name="T2" fmla="*/ 0 w 48"/>
                  <a:gd name="T3" fmla="*/ 40 h 40"/>
                  <a:gd name="T4" fmla="*/ 12 w 48"/>
                  <a:gd name="T5" fmla="*/ 40 h 40"/>
                  <a:gd name="T6" fmla="*/ 48 w 48"/>
                  <a:gd name="T7" fmla="*/ 0 h 40"/>
                  <a:gd name="T8" fmla="*/ 0 w 48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0"/>
                    </a:moveTo>
                    <a:lnTo>
                      <a:pt x="0" y="40"/>
                    </a:lnTo>
                    <a:lnTo>
                      <a:pt x="12" y="40"/>
                    </a:lnTo>
                    <a:lnTo>
                      <a:pt x="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0" name="Freeform 40">
                <a:extLst>
                  <a:ext uri="{FF2B5EF4-FFF2-40B4-BE49-F238E27FC236}">
                    <a16:creationId xmlns:a16="http://schemas.microsoft.com/office/drawing/2014/main" id="{E232A3E3-05AD-4E9E-A81A-25438985D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857634"/>
                <a:ext cx="76200" cy="63500"/>
              </a:xfrm>
              <a:custGeom>
                <a:avLst/>
                <a:gdLst>
                  <a:gd name="T0" fmla="*/ 0 w 48"/>
                  <a:gd name="T1" fmla="*/ 0 h 40"/>
                  <a:gd name="T2" fmla="*/ 0 w 48"/>
                  <a:gd name="T3" fmla="*/ 40 h 40"/>
                  <a:gd name="T4" fmla="*/ 12 w 48"/>
                  <a:gd name="T5" fmla="*/ 40 h 40"/>
                  <a:gd name="T6" fmla="*/ 48 w 48"/>
                  <a:gd name="T7" fmla="*/ 0 h 40"/>
                  <a:gd name="T8" fmla="*/ 0 w 48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0"/>
                    </a:moveTo>
                    <a:lnTo>
                      <a:pt x="0" y="40"/>
                    </a:lnTo>
                    <a:lnTo>
                      <a:pt x="12" y="40"/>
                    </a:lnTo>
                    <a:lnTo>
                      <a:pt x="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79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1" name="Rectangle 41">
                <a:extLst>
                  <a:ext uri="{FF2B5EF4-FFF2-40B4-BE49-F238E27FC236}">
                    <a16:creationId xmlns:a16="http://schemas.microsoft.com/office/drawing/2014/main" id="{52D92B8E-8E85-4D1D-A3DA-081EC0FE6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6" y="3787784"/>
                <a:ext cx="98425" cy="619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2" name="Rectangle 42">
                <a:extLst>
                  <a:ext uri="{FF2B5EF4-FFF2-40B4-BE49-F238E27FC236}">
                    <a16:creationId xmlns:a16="http://schemas.microsoft.com/office/drawing/2014/main" id="{31FEB488-711F-4CF3-963E-6230A90B1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6" y="3857634"/>
                <a:ext cx="98425" cy="63500"/>
              </a:xfrm>
              <a:prstGeom prst="rect">
                <a:avLst/>
              </a:pr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861" name="Straight Arrow Connector 1860">
              <a:extLst>
                <a:ext uri="{FF2B5EF4-FFF2-40B4-BE49-F238E27FC236}">
                  <a16:creationId xmlns:a16="http://schemas.microsoft.com/office/drawing/2014/main" id="{86B5D0F3-A7B5-4C33-A5C2-61A8C1DA0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361" y="5517782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pic>
          <p:nvPicPr>
            <p:cNvPr id="1862" name="Graphic 1861">
              <a:extLst>
                <a:ext uri="{FF2B5EF4-FFF2-40B4-BE49-F238E27FC236}">
                  <a16:creationId xmlns:a16="http://schemas.microsoft.com/office/drawing/2014/main" id="{EF2D2841-33F5-4BBC-840E-87876CF85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771296" y="5390558"/>
              <a:ext cx="208185" cy="208185"/>
            </a:xfrm>
            <a:prstGeom prst="rect">
              <a:avLst/>
            </a:prstGeom>
          </p:spPr>
        </p:pic>
        <p:cxnSp>
          <p:nvCxnSpPr>
            <p:cNvPr id="1863" name="Straight Arrow Connector 1862">
              <a:extLst>
                <a:ext uri="{FF2B5EF4-FFF2-40B4-BE49-F238E27FC236}">
                  <a16:creationId xmlns:a16="http://schemas.microsoft.com/office/drawing/2014/main" id="{B63A3E3B-C9E3-4783-A4AB-EDCF268D7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31990" y="5507234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3395DE1D-2EBD-417B-90AE-6C178E1BFCD1}"/>
                </a:ext>
              </a:extLst>
            </p:cNvPr>
            <p:cNvSpPr/>
            <p:nvPr/>
          </p:nvSpPr>
          <p:spPr bwMode="auto">
            <a:xfrm>
              <a:off x="15358041" y="5106912"/>
              <a:ext cx="101613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DMS 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Service</a:t>
              </a:r>
            </a:p>
          </p:txBody>
        </p:sp>
        <p:cxnSp>
          <p:nvCxnSpPr>
            <p:cNvPr id="1865" name="Straight Arrow Connector 1864">
              <a:extLst>
                <a:ext uri="{FF2B5EF4-FFF2-40B4-BE49-F238E27FC236}">
                  <a16:creationId xmlns:a16="http://schemas.microsoft.com/office/drawing/2014/main" id="{65C4AB88-84A8-4AD7-8329-052B35A51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8568" y="5508576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76B4DD79-B868-4928-8C0A-6ED70AF05CCD}"/>
                </a:ext>
              </a:extLst>
            </p:cNvPr>
            <p:cNvSpPr/>
            <p:nvPr/>
          </p:nvSpPr>
          <p:spPr bwMode="auto">
            <a:xfrm>
              <a:off x="16402524" y="5300247"/>
              <a:ext cx="1155003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67" name="Graphic 1866">
              <a:extLst>
                <a:ext uri="{FF2B5EF4-FFF2-40B4-BE49-F238E27FC236}">
                  <a16:creationId xmlns:a16="http://schemas.microsoft.com/office/drawing/2014/main" id="{774BC59E-2517-4638-8048-E1CFF079E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442617" y="5372482"/>
              <a:ext cx="247109" cy="247109"/>
            </a:xfrm>
            <a:prstGeom prst="rect">
              <a:avLst/>
            </a:prstGeom>
          </p:spPr>
        </p:pic>
        <p:pic>
          <p:nvPicPr>
            <p:cNvPr id="1868" name="Graphic 1867">
              <a:extLst>
                <a:ext uri="{FF2B5EF4-FFF2-40B4-BE49-F238E27FC236}">
                  <a16:creationId xmlns:a16="http://schemas.microsoft.com/office/drawing/2014/main" id="{7235EFE0-5C3B-4FEB-8EE2-912E9051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001279" y="5386767"/>
              <a:ext cx="232823" cy="232823"/>
            </a:xfrm>
            <a:prstGeom prst="rect">
              <a:avLst/>
            </a:prstGeom>
          </p:spPr>
        </p:pic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55703223-C089-4E3F-8605-1020F97E09A3}"/>
                </a:ext>
              </a:extLst>
            </p:cNvPr>
            <p:cNvSpPr/>
            <p:nvPr/>
          </p:nvSpPr>
          <p:spPr bwMode="auto">
            <a:xfrm>
              <a:off x="16572865" y="5344439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11E701E1-DBF0-4971-B68B-577701030FD1}"/>
                </a:ext>
              </a:extLst>
            </p:cNvPr>
            <p:cNvSpPr/>
            <p:nvPr/>
          </p:nvSpPr>
          <p:spPr bwMode="auto">
            <a:xfrm>
              <a:off x="17117691" y="5344439"/>
              <a:ext cx="50866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MI</a:t>
              </a:r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898254CD-CA25-4281-B615-911588E9C76C}"/>
                </a:ext>
              </a:extLst>
            </p:cNvPr>
            <p:cNvSpPr/>
            <p:nvPr/>
          </p:nvSpPr>
          <p:spPr bwMode="auto">
            <a:xfrm>
              <a:off x="16245772" y="5085448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Azure SQL</a:t>
              </a:r>
            </a:p>
          </p:txBody>
        </p:sp>
        <p:pic>
          <p:nvPicPr>
            <p:cNvPr id="1872" name="Graphic 1871">
              <a:extLst>
                <a:ext uri="{FF2B5EF4-FFF2-40B4-BE49-F238E27FC236}">
                  <a16:creationId xmlns:a16="http://schemas.microsoft.com/office/drawing/2014/main" id="{2775D8C4-96AC-49DE-AEEE-3CDBCE5FC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077306" y="5510343"/>
              <a:ext cx="116302" cy="144901"/>
            </a:xfrm>
            <a:prstGeom prst="rect">
              <a:avLst/>
            </a:prstGeom>
          </p:spPr>
        </p:pic>
        <p:pic>
          <p:nvPicPr>
            <p:cNvPr id="1873" name="Graphic 1872">
              <a:extLst>
                <a:ext uri="{FF2B5EF4-FFF2-40B4-BE49-F238E27FC236}">
                  <a16:creationId xmlns:a16="http://schemas.microsoft.com/office/drawing/2014/main" id="{64EE4AA8-EFAE-4CFA-A42F-CA070E1B4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883957" y="5528481"/>
              <a:ext cx="103540" cy="124248"/>
            </a:xfrm>
            <a:prstGeom prst="rect">
              <a:avLst/>
            </a:prstGeom>
          </p:spPr>
        </p:pic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EF96C60E-31AA-46DB-BB92-A2FB8573667B}"/>
              </a:ext>
            </a:extLst>
          </p:cNvPr>
          <p:cNvGrpSpPr/>
          <p:nvPr/>
        </p:nvGrpSpPr>
        <p:grpSpPr>
          <a:xfrm>
            <a:off x="431203" y="5078641"/>
            <a:ext cx="5809170" cy="958719"/>
            <a:chOff x="11818956" y="4085673"/>
            <a:chExt cx="5809170" cy="958719"/>
          </a:xfrm>
        </p:grpSpPr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EEFDABB6-0FB6-4293-B818-245F4DD4B8C2}"/>
                </a:ext>
              </a:extLst>
            </p:cNvPr>
            <p:cNvSpPr/>
            <p:nvPr/>
          </p:nvSpPr>
          <p:spPr bwMode="auto">
            <a:xfrm>
              <a:off x="11979511" y="4313247"/>
              <a:ext cx="988800" cy="639150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06" name="Graphic 1805">
              <a:extLst>
                <a:ext uri="{FF2B5EF4-FFF2-40B4-BE49-F238E27FC236}">
                  <a16:creationId xmlns:a16="http://schemas.microsoft.com/office/drawing/2014/main" id="{A4FD3C93-F633-4884-AA95-9C3E2B018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73033" y="4377145"/>
              <a:ext cx="247109" cy="247109"/>
            </a:xfrm>
            <a:prstGeom prst="rect">
              <a:avLst/>
            </a:prstGeom>
          </p:spPr>
        </p:pic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13878AB7-4376-4058-ABCF-CC6BCB1F5470}"/>
                </a:ext>
              </a:extLst>
            </p:cNvPr>
            <p:cNvSpPr/>
            <p:nvPr/>
          </p:nvSpPr>
          <p:spPr bwMode="auto">
            <a:xfrm>
              <a:off x="12208597" y="4334301"/>
              <a:ext cx="89168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On-Prem SQL Server</a:t>
              </a:r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7E78E72E-7123-4935-A4D9-E18B460D392A}"/>
                </a:ext>
              </a:extLst>
            </p:cNvPr>
            <p:cNvSpPr/>
            <p:nvPr/>
          </p:nvSpPr>
          <p:spPr bwMode="auto">
            <a:xfrm>
              <a:off x="12018711" y="4644434"/>
              <a:ext cx="910072" cy="267064"/>
            </a:xfrm>
            <a:prstGeom prst="rect">
              <a:avLst/>
            </a:prstGeom>
            <a:solidFill>
              <a:srgbClr val="CACACC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09" name="Group 1808">
              <a:extLst>
                <a:ext uri="{FF2B5EF4-FFF2-40B4-BE49-F238E27FC236}">
                  <a16:creationId xmlns:a16="http://schemas.microsoft.com/office/drawing/2014/main" id="{688B5D1E-3ECB-4F3A-969E-C67EA315FC35}"/>
                </a:ext>
              </a:extLst>
            </p:cNvPr>
            <p:cNvGrpSpPr/>
            <p:nvPr/>
          </p:nvGrpSpPr>
          <p:grpSpPr>
            <a:xfrm>
              <a:off x="12054904" y="4674664"/>
              <a:ext cx="183582" cy="220694"/>
              <a:chOff x="5581509" y="3892074"/>
              <a:chExt cx="209864" cy="252289"/>
            </a:xfrm>
          </p:grpSpPr>
          <p:grpSp>
            <p:nvGrpSpPr>
              <p:cNvPr id="1838" name="Graphic 15">
                <a:extLst>
                  <a:ext uri="{FF2B5EF4-FFF2-40B4-BE49-F238E27FC236}">
                    <a16:creationId xmlns:a16="http://schemas.microsoft.com/office/drawing/2014/main" id="{AD38F5F6-6344-4C46-B876-3194808E51E8}"/>
                  </a:ext>
                </a:extLst>
              </p:cNvPr>
              <p:cNvGrpSpPr/>
              <p:nvPr/>
            </p:nvGrpSpPr>
            <p:grpSpPr>
              <a:xfrm>
                <a:off x="5581509" y="3892074"/>
                <a:ext cx="142853" cy="189430"/>
                <a:chOff x="5453158" y="4633054"/>
                <a:chExt cx="201192" cy="266791"/>
              </a:xfrm>
            </p:grpSpPr>
            <p:sp>
              <p:nvSpPr>
                <p:cNvPr id="1840" name="Freeform: Shape 1839">
                  <a:extLst>
                    <a:ext uri="{FF2B5EF4-FFF2-40B4-BE49-F238E27FC236}">
                      <a16:creationId xmlns:a16="http://schemas.microsoft.com/office/drawing/2014/main" id="{019B8DA8-B67C-4A7D-A1EC-755383B830F6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1" name="Freeform: Shape 1840">
                  <a:extLst>
                    <a:ext uri="{FF2B5EF4-FFF2-40B4-BE49-F238E27FC236}">
                      <a16:creationId xmlns:a16="http://schemas.microsoft.com/office/drawing/2014/main" id="{507B0866-CE4B-4F07-86A7-D43FDB75E42F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2" name="Freeform: Shape 1841">
                  <a:extLst>
                    <a:ext uri="{FF2B5EF4-FFF2-40B4-BE49-F238E27FC236}">
                      <a16:creationId xmlns:a16="http://schemas.microsoft.com/office/drawing/2014/main" id="{7CABB4B0-8418-4B4D-A5E9-0A645DFA65DC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3" name="Freeform: Shape 1842">
                  <a:extLst>
                    <a:ext uri="{FF2B5EF4-FFF2-40B4-BE49-F238E27FC236}">
                      <a16:creationId xmlns:a16="http://schemas.microsoft.com/office/drawing/2014/main" id="{B4B2D224-8CA3-4FA9-8175-782877B31A25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1839" name="Picture 243">
                <a:extLst>
                  <a:ext uri="{FF2B5EF4-FFF2-40B4-BE49-F238E27FC236}">
                    <a16:creationId xmlns:a16="http://schemas.microsoft.com/office/drawing/2014/main" id="{39291896-28BA-4C2B-A726-5527E1F4C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5650801" y="3969222"/>
                <a:ext cx="140572" cy="175141"/>
              </a:xfrm>
              <a:prstGeom prst="rect">
                <a:avLst/>
              </a:prstGeom>
            </p:spPr>
          </p:pic>
        </p:grp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615ADB7F-286B-43BA-8AD7-75976761C9AE}"/>
                </a:ext>
              </a:extLst>
            </p:cNvPr>
            <p:cNvSpPr/>
            <p:nvPr/>
          </p:nvSpPr>
          <p:spPr bwMode="auto">
            <a:xfrm>
              <a:off x="12120520" y="4620273"/>
              <a:ext cx="89168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Publication</a:t>
              </a:r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9C5CA1C5-2489-4677-806A-1F81EBA4BFA0}"/>
                </a:ext>
              </a:extLst>
            </p:cNvPr>
            <p:cNvSpPr/>
            <p:nvPr/>
          </p:nvSpPr>
          <p:spPr bwMode="auto">
            <a:xfrm>
              <a:off x="11818956" y="4093247"/>
              <a:ext cx="1534680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Publisher &amp; Distributor</a:t>
              </a:r>
            </a:p>
          </p:txBody>
        </p:sp>
        <p:grpSp>
          <p:nvGrpSpPr>
            <p:cNvPr id="1812" name="Group 1811">
              <a:extLst>
                <a:ext uri="{FF2B5EF4-FFF2-40B4-BE49-F238E27FC236}">
                  <a16:creationId xmlns:a16="http://schemas.microsoft.com/office/drawing/2014/main" id="{7DAD5DE7-20F8-4041-8BE7-A527DFCFFD3A}"/>
                </a:ext>
              </a:extLst>
            </p:cNvPr>
            <p:cNvGrpSpPr/>
            <p:nvPr/>
          </p:nvGrpSpPr>
          <p:grpSpPr>
            <a:xfrm>
              <a:off x="14781701" y="4560814"/>
              <a:ext cx="312248" cy="245675"/>
              <a:chOff x="3495443" y="3272358"/>
              <a:chExt cx="356949" cy="280846"/>
            </a:xfrm>
          </p:grpSpPr>
          <p:grpSp>
            <p:nvGrpSpPr>
              <p:cNvPr id="1833" name="Group 1832">
                <a:extLst>
                  <a:ext uri="{FF2B5EF4-FFF2-40B4-BE49-F238E27FC236}">
                    <a16:creationId xmlns:a16="http://schemas.microsoft.com/office/drawing/2014/main" id="{29067F1E-3477-42CC-BB5A-BA4A9E08AF88}"/>
                  </a:ext>
                </a:extLst>
              </p:cNvPr>
              <p:cNvGrpSpPr/>
              <p:nvPr/>
            </p:nvGrpSpPr>
            <p:grpSpPr>
              <a:xfrm>
                <a:off x="3495443" y="3272358"/>
                <a:ext cx="226554" cy="280846"/>
                <a:chOff x="3892785" y="3271644"/>
                <a:chExt cx="226554" cy="280846"/>
              </a:xfrm>
            </p:grpSpPr>
            <p:sp>
              <p:nvSpPr>
                <p:cNvPr id="1836" name="Rectangle: Rounded Corners 1835">
                  <a:extLst>
                    <a:ext uri="{FF2B5EF4-FFF2-40B4-BE49-F238E27FC236}">
                      <a16:creationId xmlns:a16="http://schemas.microsoft.com/office/drawing/2014/main" id="{80BE91CC-FAEB-4210-89D2-AC7642DBE7FE}"/>
                    </a:ext>
                  </a:extLst>
                </p:cNvPr>
                <p:cNvSpPr/>
                <p:nvPr/>
              </p:nvSpPr>
              <p:spPr bwMode="auto">
                <a:xfrm>
                  <a:off x="3892785" y="3271644"/>
                  <a:ext cx="159544" cy="19262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4FC7E8"/>
                    </a:gs>
                    <a:gs pos="100000">
                      <a:srgbClr val="2698BF"/>
                    </a:gs>
                  </a:gsLst>
                  <a:lin ang="5400000" scaled="0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815727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37" name="Rectangle: Rounded Corners 1836">
                  <a:extLst>
                    <a:ext uri="{FF2B5EF4-FFF2-40B4-BE49-F238E27FC236}">
                      <a16:creationId xmlns:a16="http://schemas.microsoft.com/office/drawing/2014/main" id="{1EC0047A-C476-49CB-8877-308EF3F8A47D}"/>
                    </a:ext>
                  </a:extLst>
                </p:cNvPr>
                <p:cNvSpPr/>
                <p:nvPr/>
              </p:nvSpPr>
              <p:spPr bwMode="auto">
                <a:xfrm>
                  <a:off x="3959795" y="3359866"/>
                  <a:ext cx="159544" cy="192624"/>
                </a:xfrm>
                <a:prstGeom prst="roundRect">
                  <a:avLst/>
                </a:prstGeom>
                <a:solidFill>
                  <a:srgbClr val="50E6FF">
                    <a:alpha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815727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834" name="Freeform 43">
                <a:extLst>
                  <a:ext uri="{FF2B5EF4-FFF2-40B4-BE49-F238E27FC236}">
                    <a16:creationId xmlns:a16="http://schemas.microsoft.com/office/drawing/2014/main" id="{4769AFD5-548C-47D0-9E13-0F2E9C4AB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3373" y="3359866"/>
                <a:ext cx="98550" cy="98550"/>
              </a:xfrm>
              <a:custGeom>
                <a:avLst/>
                <a:gdLst>
                  <a:gd name="T0" fmla="*/ 57 w 64"/>
                  <a:gd name="T1" fmla="*/ 32 h 64"/>
                  <a:gd name="T2" fmla="*/ 63 w 64"/>
                  <a:gd name="T3" fmla="*/ 23 h 64"/>
                  <a:gd name="T4" fmla="*/ 64 w 64"/>
                  <a:gd name="T5" fmla="*/ 22 h 64"/>
                  <a:gd name="T6" fmla="*/ 61 w 64"/>
                  <a:gd name="T7" fmla="*/ 16 h 64"/>
                  <a:gd name="T8" fmla="*/ 53 w 64"/>
                  <a:gd name="T9" fmla="*/ 19 h 64"/>
                  <a:gd name="T10" fmla="*/ 48 w 64"/>
                  <a:gd name="T11" fmla="*/ 3 h 64"/>
                  <a:gd name="T12" fmla="*/ 47 w 64"/>
                  <a:gd name="T13" fmla="*/ 3 h 64"/>
                  <a:gd name="T14" fmla="*/ 41 w 64"/>
                  <a:gd name="T15" fmla="*/ 0 h 64"/>
                  <a:gd name="T16" fmla="*/ 38 w 64"/>
                  <a:gd name="T17" fmla="*/ 8 h 64"/>
                  <a:gd name="T18" fmla="*/ 26 w 64"/>
                  <a:gd name="T19" fmla="*/ 8 h 64"/>
                  <a:gd name="T20" fmla="*/ 23 w 64"/>
                  <a:gd name="T21" fmla="*/ 0 h 64"/>
                  <a:gd name="T22" fmla="*/ 16 w 64"/>
                  <a:gd name="T23" fmla="*/ 3 h 64"/>
                  <a:gd name="T24" fmla="*/ 16 w 64"/>
                  <a:gd name="T25" fmla="*/ 3 h 64"/>
                  <a:gd name="T26" fmla="*/ 10 w 64"/>
                  <a:gd name="T27" fmla="*/ 19 h 64"/>
                  <a:gd name="T28" fmla="*/ 3 w 64"/>
                  <a:gd name="T29" fmla="*/ 16 h 64"/>
                  <a:gd name="T30" fmla="*/ 2 w 64"/>
                  <a:gd name="T31" fmla="*/ 16 h 64"/>
                  <a:gd name="T32" fmla="*/ 0 w 64"/>
                  <a:gd name="T33" fmla="*/ 23 h 64"/>
                  <a:gd name="T34" fmla="*/ 7 w 64"/>
                  <a:gd name="T35" fmla="*/ 26 h 64"/>
                  <a:gd name="T36" fmla="*/ 7 w 64"/>
                  <a:gd name="T37" fmla="*/ 30 h 64"/>
                  <a:gd name="T38" fmla="*/ 7 w 64"/>
                  <a:gd name="T39" fmla="*/ 32 h 64"/>
                  <a:gd name="T40" fmla="*/ 7 w 64"/>
                  <a:gd name="T41" fmla="*/ 34 h 64"/>
                  <a:gd name="T42" fmla="*/ 7 w 64"/>
                  <a:gd name="T43" fmla="*/ 37 h 64"/>
                  <a:gd name="T44" fmla="*/ 7 w 64"/>
                  <a:gd name="T45" fmla="*/ 38 h 64"/>
                  <a:gd name="T46" fmla="*/ 0 w 64"/>
                  <a:gd name="T47" fmla="*/ 41 h 64"/>
                  <a:gd name="T48" fmla="*/ 2 w 64"/>
                  <a:gd name="T49" fmla="*/ 47 h 64"/>
                  <a:gd name="T50" fmla="*/ 3 w 64"/>
                  <a:gd name="T51" fmla="*/ 48 h 64"/>
                  <a:gd name="T52" fmla="*/ 19 w 64"/>
                  <a:gd name="T53" fmla="*/ 54 h 64"/>
                  <a:gd name="T54" fmla="*/ 16 w 64"/>
                  <a:gd name="T55" fmla="*/ 61 h 64"/>
                  <a:gd name="T56" fmla="*/ 22 w 64"/>
                  <a:gd name="T57" fmla="*/ 64 h 64"/>
                  <a:gd name="T58" fmla="*/ 23 w 64"/>
                  <a:gd name="T59" fmla="*/ 63 h 64"/>
                  <a:gd name="T60" fmla="*/ 32 w 64"/>
                  <a:gd name="T61" fmla="*/ 57 h 64"/>
                  <a:gd name="T62" fmla="*/ 41 w 64"/>
                  <a:gd name="T63" fmla="*/ 63 h 64"/>
                  <a:gd name="T64" fmla="*/ 42 w 64"/>
                  <a:gd name="T65" fmla="*/ 64 h 64"/>
                  <a:gd name="T66" fmla="*/ 48 w 64"/>
                  <a:gd name="T67" fmla="*/ 61 h 64"/>
                  <a:gd name="T68" fmla="*/ 45 w 64"/>
                  <a:gd name="T69" fmla="*/ 54 h 64"/>
                  <a:gd name="T70" fmla="*/ 61 w 64"/>
                  <a:gd name="T71" fmla="*/ 48 h 64"/>
                  <a:gd name="T72" fmla="*/ 61 w 64"/>
                  <a:gd name="T73" fmla="*/ 48 h 64"/>
                  <a:gd name="T74" fmla="*/ 64 w 64"/>
                  <a:gd name="T75" fmla="*/ 41 h 64"/>
                  <a:gd name="T76" fmla="*/ 56 w 64"/>
                  <a:gd name="T77" fmla="*/ 38 h 64"/>
                  <a:gd name="T78" fmla="*/ 14 w 64"/>
                  <a:gd name="T79" fmla="*/ 32 h 64"/>
                  <a:gd name="T80" fmla="*/ 18 w 64"/>
                  <a:gd name="T81" fmla="*/ 21 h 64"/>
                  <a:gd name="T82" fmla="*/ 49 w 64"/>
                  <a:gd name="T8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" h="64">
                    <a:moveTo>
                      <a:pt x="56" y="38"/>
                    </a:moveTo>
                    <a:cubicBezTo>
                      <a:pt x="57" y="36"/>
                      <a:pt x="57" y="34"/>
                      <a:pt x="57" y="32"/>
                    </a:cubicBezTo>
                    <a:cubicBezTo>
                      <a:pt x="57" y="30"/>
                      <a:pt x="57" y="28"/>
                      <a:pt x="56" y="2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1" y="16"/>
                      <a:pt x="48" y="13"/>
                      <a:pt x="45" y="11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6" y="7"/>
                      <a:pt x="34" y="7"/>
                      <a:pt x="32" y="7"/>
                    </a:cubicBezTo>
                    <a:cubicBezTo>
                      <a:pt x="30" y="7"/>
                      <a:pt x="28" y="7"/>
                      <a:pt x="26" y="8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5" y="13"/>
                      <a:pt x="12" y="16"/>
                      <a:pt x="10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9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7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2" y="48"/>
                      <a:pt x="15" y="51"/>
                      <a:pt x="19" y="54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7"/>
                      <a:pt x="30" y="57"/>
                      <a:pt x="32" y="57"/>
                    </a:cubicBezTo>
                    <a:cubicBezTo>
                      <a:pt x="34" y="57"/>
                      <a:pt x="36" y="57"/>
                      <a:pt x="38" y="56"/>
                    </a:cubicBezTo>
                    <a:cubicBezTo>
                      <a:pt x="41" y="63"/>
                      <a:pt x="41" y="63"/>
                      <a:pt x="41" y="63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48" y="52"/>
                      <a:pt x="51" y="49"/>
                      <a:pt x="54" y="45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3" y="41"/>
                      <a:pt x="63" y="41"/>
                      <a:pt x="63" y="41"/>
                    </a:cubicBezTo>
                    <a:lnTo>
                      <a:pt x="56" y="38"/>
                    </a:lnTo>
                    <a:close/>
                    <a:moveTo>
                      <a:pt x="32" y="50"/>
                    </a:moveTo>
                    <a:cubicBezTo>
                      <a:pt x="22" y="50"/>
                      <a:pt x="14" y="42"/>
                      <a:pt x="14" y="32"/>
                    </a:cubicBezTo>
                    <a:cubicBezTo>
                      <a:pt x="14" y="28"/>
                      <a:pt x="16" y="24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1" y="17"/>
                      <a:pt x="26" y="15"/>
                      <a:pt x="32" y="15"/>
                    </a:cubicBezTo>
                    <a:cubicBezTo>
                      <a:pt x="41" y="15"/>
                      <a:pt x="49" y="22"/>
                      <a:pt x="49" y="32"/>
                    </a:cubicBezTo>
                    <a:cubicBezTo>
                      <a:pt x="49" y="42"/>
                      <a:pt x="41" y="50"/>
                      <a:pt x="32" y="5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998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54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5" name="Freeform 43">
                <a:extLst>
                  <a:ext uri="{FF2B5EF4-FFF2-40B4-BE49-F238E27FC236}">
                    <a16:creationId xmlns:a16="http://schemas.microsoft.com/office/drawing/2014/main" id="{E5714C89-73B0-4A56-A3E5-40218278F1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1275" y="3424944"/>
                <a:ext cx="121117" cy="121117"/>
              </a:xfrm>
              <a:custGeom>
                <a:avLst/>
                <a:gdLst>
                  <a:gd name="T0" fmla="*/ 57 w 64"/>
                  <a:gd name="T1" fmla="*/ 32 h 64"/>
                  <a:gd name="T2" fmla="*/ 63 w 64"/>
                  <a:gd name="T3" fmla="*/ 23 h 64"/>
                  <a:gd name="T4" fmla="*/ 64 w 64"/>
                  <a:gd name="T5" fmla="*/ 22 h 64"/>
                  <a:gd name="T6" fmla="*/ 61 w 64"/>
                  <a:gd name="T7" fmla="*/ 16 h 64"/>
                  <a:gd name="T8" fmla="*/ 53 w 64"/>
                  <a:gd name="T9" fmla="*/ 19 h 64"/>
                  <a:gd name="T10" fmla="*/ 48 w 64"/>
                  <a:gd name="T11" fmla="*/ 3 h 64"/>
                  <a:gd name="T12" fmla="*/ 47 w 64"/>
                  <a:gd name="T13" fmla="*/ 3 h 64"/>
                  <a:gd name="T14" fmla="*/ 41 w 64"/>
                  <a:gd name="T15" fmla="*/ 0 h 64"/>
                  <a:gd name="T16" fmla="*/ 38 w 64"/>
                  <a:gd name="T17" fmla="*/ 8 h 64"/>
                  <a:gd name="T18" fmla="*/ 26 w 64"/>
                  <a:gd name="T19" fmla="*/ 8 h 64"/>
                  <a:gd name="T20" fmla="*/ 23 w 64"/>
                  <a:gd name="T21" fmla="*/ 0 h 64"/>
                  <a:gd name="T22" fmla="*/ 16 w 64"/>
                  <a:gd name="T23" fmla="*/ 3 h 64"/>
                  <a:gd name="T24" fmla="*/ 16 w 64"/>
                  <a:gd name="T25" fmla="*/ 3 h 64"/>
                  <a:gd name="T26" fmla="*/ 10 w 64"/>
                  <a:gd name="T27" fmla="*/ 19 h 64"/>
                  <a:gd name="T28" fmla="*/ 3 w 64"/>
                  <a:gd name="T29" fmla="*/ 16 h 64"/>
                  <a:gd name="T30" fmla="*/ 2 w 64"/>
                  <a:gd name="T31" fmla="*/ 16 h 64"/>
                  <a:gd name="T32" fmla="*/ 0 w 64"/>
                  <a:gd name="T33" fmla="*/ 23 h 64"/>
                  <a:gd name="T34" fmla="*/ 7 w 64"/>
                  <a:gd name="T35" fmla="*/ 26 h 64"/>
                  <a:gd name="T36" fmla="*/ 7 w 64"/>
                  <a:gd name="T37" fmla="*/ 30 h 64"/>
                  <a:gd name="T38" fmla="*/ 7 w 64"/>
                  <a:gd name="T39" fmla="*/ 32 h 64"/>
                  <a:gd name="T40" fmla="*/ 7 w 64"/>
                  <a:gd name="T41" fmla="*/ 34 h 64"/>
                  <a:gd name="T42" fmla="*/ 7 w 64"/>
                  <a:gd name="T43" fmla="*/ 37 h 64"/>
                  <a:gd name="T44" fmla="*/ 7 w 64"/>
                  <a:gd name="T45" fmla="*/ 38 h 64"/>
                  <a:gd name="T46" fmla="*/ 0 w 64"/>
                  <a:gd name="T47" fmla="*/ 41 h 64"/>
                  <a:gd name="T48" fmla="*/ 2 w 64"/>
                  <a:gd name="T49" fmla="*/ 47 h 64"/>
                  <a:gd name="T50" fmla="*/ 3 w 64"/>
                  <a:gd name="T51" fmla="*/ 48 h 64"/>
                  <a:gd name="T52" fmla="*/ 19 w 64"/>
                  <a:gd name="T53" fmla="*/ 54 h 64"/>
                  <a:gd name="T54" fmla="*/ 16 w 64"/>
                  <a:gd name="T55" fmla="*/ 61 h 64"/>
                  <a:gd name="T56" fmla="*/ 22 w 64"/>
                  <a:gd name="T57" fmla="*/ 64 h 64"/>
                  <a:gd name="T58" fmla="*/ 23 w 64"/>
                  <a:gd name="T59" fmla="*/ 63 h 64"/>
                  <a:gd name="T60" fmla="*/ 32 w 64"/>
                  <a:gd name="T61" fmla="*/ 57 h 64"/>
                  <a:gd name="T62" fmla="*/ 41 w 64"/>
                  <a:gd name="T63" fmla="*/ 63 h 64"/>
                  <a:gd name="T64" fmla="*/ 42 w 64"/>
                  <a:gd name="T65" fmla="*/ 64 h 64"/>
                  <a:gd name="T66" fmla="*/ 48 w 64"/>
                  <a:gd name="T67" fmla="*/ 61 h 64"/>
                  <a:gd name="T68" fmla="*/ 45 w 64"/>
                  <a:gd name="T69" fmla="*/ 54 h 64"/>
                  <a:gd name="T70" fmla="*/ 61 w 64"/>
                  <a:gd name="T71" fmla="*/ 48 h 64"/>
                  <a:gd name="T72" fmla="*/ 61 w 64"/>
                  <a:gd name="T73" fmla="*/ 48 h 64"/>
                  <a:gd name="T74" fmla="*/ 64 w 64"/>
                  <a:gd name="T75" fmla="*/ 41 h 64"/>
                  <a:gd name="T76" fmla="*/ 56 w 64"/>
                  <a:gd name="T77" fmla="*/ 38 h 64"/>
                  <a:gd name="T78" fmla="*/ 14 w 64"/>
                  <a:gd name="T79" fmla="*/ 32 h 64"/>
                  <a:gd name="T80" fmla="*/ 18 w 64"/>
                  <a:gd name="T81" fmla="*/ 21 h 64"/>
                  <a:gd name="T82" fmla="*/ 49 w 64"/>
                  <a:gd name="T8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" h="64">
                    <a:moveTo>
                      <a:pt x="56" y="38"/>
                    </a:moveTo>
                    <a:cubicBezTo>
                      <a:pt x="57" y="36"/>
                      <a:pt x="57" y="34"/>
                      <a:pt x="57" y="32"/>
                    </a:cubicBezTo>
                    <a:cubicBezTo>
                      <a:pt x="57" y="30"/>
                      <a:pt x="57" y="28"/>
                      <a:pt x="56" y="2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1" y="16"/>
                      <a:pt x="48" y="13"/>
                      <a:pt x="45" y="11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6" y="7"/>
                      <a:pt x="34" y="7"/>
                      <a:pt x="32" y="7"/>
                    </a:cubicBezTo>
                    <a:cubicBezTo>
                      <a:pt x="30" y="7"/>
                      <a:pt x="28" y="7"/>
                      <a:pt x="26" y="8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5" y="13"/>
                      <a:pt x="12" y="16"/>
                      <a:pt x="10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9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7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2" y="48"/>
                      <a:pt x="15" y="51"/>
                      <a:pt x="19" y="54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7"/>
                      <a:pt x="30" y="57"/>
                      <a:pt x="32" y="57"/>
                    </a:cubicBezTo>
                    <a:cubicBezTo>
                      <a:pt x="34" y="57"/>
                      <a:pt x="36" y="57"/>
                      <a:pt x="38" y="56"/>
                    </a:cubicBezTo>
                    <a:cubicBezTo>
                      <a:pt x="41" y="63"/>
                      <a:pt x="41" y="63"/>
                      <a:pt x="41" y="63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48" y="52"/>
                      <a:pt x="51" y="49"/>
                      <a:pt x="54" y="45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3" y="41"/>
                      <a:pt x="63" y="41"/>
                      <a:pt x="63" y="41"/>
                    </a:cubicBezTo>
                    <a:lnTo>
                      <a:pt x="56" y="38"/>
                    </a:lnTo>
                    <a:close/>
                    <a:moveTo>
                      <a:pt x="32" y="50"/>
                    </a:moveTo>
                    <a:cubicBezTo>
                      <a:pt x="22" y="50"/>
                      <a:pt x="14" y="42"/>
                      <a:pt x="14" y="32"/>
                    </a:cubicBezTo>
                    <a:cubicBezTo>
                      <a:pt x="14" y="28"/>
                      <a:pt x="16" y="24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1" y="17"/>
                      <a:pt x="26" y="15"/>
                      <a:pt x="32" y="15"/>
                    </a:cubicBezTo>
                    <a:cubicBezTo>
                      <a:pt x="41" y="15"/>
                      <a:pt x="49" y="22"/>
                      <a:pt x="49" y="32"/>
                    </a:cubicBezTo>
                    <a:cubicBezTo>
                      <a:pt x="49" y="42"/>
                      <a:pt x="41" y="50"/>
                      <a:pt x="32" y="5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998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54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813" name="Straight Arrow Connector 1812">
              <a:extLst>
                <a:ext uri="{FF2B5EF4-FFF2-40B4-BE49-F238E27FC236}">
                  <a16:creationId xmlns:a16="http://schemas.microsoft.com/office/drawing/2014/main" id="{675583F5-90E0-4192-99CF-EB7ED359BCCD}"/>
                </a:ext>
              </a:extLst>
            </p:cNvPr>
            <p:cNvCxnSpPr>
              <a:cxnSpLocks/>
              <a:stCxn id="1805" idx="3"/>
            </p:cNvCxnSpPr>
            <p:nvPr/>
          </p:nvCxnSpPr>
          <p:spPr>
            <a:xfrm flipV="1">
              <a:off x="12968311" y="4628839"/>
              <a:ext cx="1751946" cy="398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cxnSp>
          <p:nvCxnSpPr>
            <p:cNvPr id="1814" name="Straight Arrow Connector 1813">
              <a:extLst>
                <a:ext uri="{FF2B5EF4-FFF2-40B4-BE49-F238E27FC236}">
                  <a16:creationId xmlns:a16="http://schemas.microsoft.com/office/drawing/2014/main" id="{9F508F5E-EF3C-4A46-8011-2C5BCBD44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38502" y="4637365"/>
              <a:ext cx="1095991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591054F3-275C-4971-BD30-6C04EA61F616}"/>
                </a:ext>
              </a:extLst>
            </p:cNvPr>
            <p:cNvSpPr/>
            <p:nvPr/>
          </p:nvSpPr>
          <p:spPr bwMode="auto">
            <a:xfrm>
              <a:off x="14342092" y="4253828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Replication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agents</a:t>
              </a:r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7CAE9C46-8573-40AD-90CD-62D124B755C9}"/>
                </a:ext>
              </a:extLst>
            </p:cNvPr>
            <p:cNvSpPr/>
            <p:nvPr/>
          </p:nvSpPr>
          <p:spPr bwMode="auto">
            <a:xfrm>
              <a:off x="16128890" y="4311424"/>
              <a:ext cx="1101560" cy="639150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D27EC0B8-26AB-4A34-A624-81BF313516AB}"/>
                </a:ext>
              </a:extLst>
            </p:cNvPr>
            <p:cNvSpPr/>
            <p:nvPr/>
          </p:nvSpPr>
          <p:spPr bwMode="auto">
            <a:xfrm>
              <a:off x="16168091" y="4642611"/>
              <a:ext cx="1021439" cy="267064"/>
            </a:xfrm>
            <a:prstGeom prst="rect">
              <a:avLst/>
            </a:prstGeom>
            <a:solidFill>
              <a:srgbClr val="CACACC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261F668-6191-4FE6-9CA5-DBE4B775AFB8}"/>
                </a:ext>
              </a:extLst>
            </p:cNvPr>
            <p:cNvSpPr/>
            <p:nvPr/>
          </p:nvSpPr>
          <p:spPr bwMode="auto">
            <a:xfrm>
              <a:off x="16269899" y="4618450"/>
              <a:ext cx="89168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Subscription</a:t>
              </a:r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D8356CBA-E5EC-4DBC-9A62-589DC9A75034}"/>
                </a:ext>
              </a:extLst>
            </p:cNvPr>
            <p:cNvSpPr/>
            <p:nvPr/>
          </p:nvSpPr>
          <p:spPr bwMode="auto">
            <a:xfrm>
              <a:off x="15958868" y="408567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Subscriber</a:t>
              </a:r>
            </a:p>
          </p:txBody>
        </p:sp>
        <p:pic>
          <p:nvPicPr>
            <p:cNvPr id="1820" name="Graphic 1819">
              <a:extLst>
                <a:ext uri="{FF2B5EF4-FFF2-40B4-BE49-F238E27FC236}">
                  <a16:creationId xmlns:a16="http://schemas.microsoft.com/office/drawing/2014/main" id="{9EB752DE-890D-4772-B236-D276FCE50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137305" y="4359655"/>
              <a:ext cx="247109" cy="247109"/>
            </a:xfrm>
            <a:prstGeom prst="rect">
              <a:avLst/>
            </a:prstGeom>
          </p:spPr>
        </p:pic>
        <p:pic>
          <p:nvPicPr>
            <p:cNvPr id="1821" name="Graphic 1820">
              <a:extLst>
                <a:ext uri="{FF2B5EF4-FFF2-40B4-BE49-F238E27FC236}">
                  <a16:creationId xmlns:a16="http://schemas.microsoft.com/office/drawing/2014/main" id="{420A5026-8A54-4B84-A439-CF1898605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6695967" y="4373941"/>
              <a:ext cx="232823" cy="232823"/>
            </a:xfrm>
            <a:prstGeom prst="rect">
              <a:avLst/>
            </a:prstGeom>
          </p:spPr>
        </p:pic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D5C1AE58-CBFF-43E8-B357-9546701DAD73}"/>
                </a:ext>
              </a:extLst>
            </p:cNvPr>
            <p:cNvSpPr/>
            <p:nvPr/>
          </p:nvSpPr>
          <p:spPr bwMode="auto">
            <a:xfrm>
              <a:off x="16267553" y="4331613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54066527-3EB3-424C-A7FD-68BE1B7A6AAA}"/>
                </a:ext>
              </a:extLst>
            </p:cNvPr>
            <p:cNvSpPr/>
            <p:nvPr/>
          </p:nvSpPr>
          <p:spPr bwMode="auto">
            <a:xfrm>
              <a:off x="16812379" y="4331613"/>
              <a:ext cx="50866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MI</a:t>
              </a:r>
            </a:p>
          </p:txBody>
        </p:sp>
        <p:grpSp>
          <p:nvGrpSpPr>
            <p:cNvPr id="1824" name="Group 1823">
              <a:extLst>
                <a:ext uri="{FF2B5EF4-FFF2-40B4-BE49-F238E27FC236}">
                  <a16:creationId xmlns:a16="http://schemas.microsoft.com/office/drawing/2014/main" id="{62AA5FCC-843E-435F-B24A-34D1D9FA500C}"/>
                </a:ext>
              </a:extLst>
            </p:cNvPr>
            <p:cNvGrpSpPr/>
            <p:nvPr/>
          </p:nvGrpSpPr>
          <p:grpSpPr>
            <a:xfrm>
              <a:off x="16201730" y="4673882"/>
              <a:ext cx="183582" cy="220694"/>
              <a:chOff x="5733909" y="4044474"/>
              <a:chExt cx="209864" cy="252289"/>
            </a:xfrm>
          </p:grpSpPr>
          <p:grpSp>
            <p:nvGrpSpPr>
              <p:cNvPr id="1827" name="Graphic 15">
                <a:extLst>
                  <a:ext uri="{FF2B5EF4-FFF2-40B4-BE49-F238E27FC236}">
                    <a16:creationId xmlns:a16="http://schemas.microsoft.com/office/drawing/2014/main" id="{A2C0BC5D-CB32-4475-8E1B-E644A1F5F9F6}"/>
                  </a:ext>
                </a:extLst>
              </p:cNvPr>
              <p:cNvGrpSpPr/>
              <p:nvPr/>
            </p:nvGrpSpPr>
            <p:grpSpPr>
              <a:xfrm>
                <a:off x="5733909" y="4044474"/>
                <a:ext cx="142853" cy="189430"/>
                <a:chOff x="5453158" y="4633054"/>
                <a:chExt cx="201192" cy="266791"/>
              </a:xfrm>
            </p:grpSpPr>
            <p:sp>
              <p:nvSpPr>
                <p:cNvPr id="1829" name="Freeform: Shape 1828">
                  <a:extLst>
                    <a:ext uri="{FF2B5EF4-FFF2-40B4-BE49-F238E27FC236}">
                      <a16:creationId xmlns:a16="http://schemas.microsoft.com/office/drawing/2014/main" id="{875835A6-787F-4F96-BEAA-D11EADC01845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0" name="Freeform: Shape 1829">
                  <a:extLst>
                    <a:ext uri="{FF2B5EF4-FFF2-40B4-BE49-F238E27FC236}">
                      <a16:creationId xmlns:a16="http://schemas.microsoft.com/office/drawing/2014/main" id="{6C7A8879-8D22-40F2-803F-3A3F49AEE299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1" name="Freeform: Shape 1830">
                  <a:extLst>
                    <a:ext uri="{FF2B5EF4-FFF2-40B4-BE49-F238E27FC236}">
                      <a16:creationId xmlns:a16="http://schemas.microsoft.com/office/drawing/2014/main" id="{1BA80D97-C5E7-4C20-A65C-AC71CA6E5E47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2" name="Freeform: Shape 1831">
                  <a:extLst>
                    <a:ext uri="{FF2B5EF4-FFF2-40B4-BE49-F238E27FC236}">
                      <a16:creationId xmlns:a16="http://schemas.microsoft.com/office/drawing/2014/main" id="{FE01CB17-6CC0-42D6-9F7C-F12F0EAD4C9C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1828" name="Picture 243">
                <a:extLst>
                  <a:ext uri="{FF2B5EF4-FFF2-40B4-BE49-F238E27FC236}">
                    <a16:creationId xmlns:a16="http://schemas.microsoft.com/office/drawing/2014/main" id="{1F30C955-0AF8-4FA9-BBD1-48901069C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5803201" y="4121622"/>
                <a:ext cx="140572" cy="175141"/>
              </a:xfrm>
              <a:prstGeom prst="rect">
                <a:avLst/>
              </a:prstGeom>
            </p:spPr>
          </p:pic>
        </p:grpSp>
        <p:cxnSp>
          <p:nvCxnSpPr>
            <p:cNvPr id="1826" name="Straight Connector 1825">
              <a:extLst>
                <a:ext uri="{FF2B5EF4-FFF2-40B4-BE49-F238E27FC236}">
                  <a16:creationId xmlns:a16="http://schemas.microsoft.com/office/drawing/2014/main" id="{9785FF31-FE8A-46FF-AE82-37B66AF3740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1326" y="5044392"/>
              <a:ext cx="5716800" cy="0"/>
            </a:xfrm>
            <a:prstGeom prst="line">
              <a:avLst/>
            </a:prstGeom>
            <a:solidFill>
              <a:srgbClr val="000000"/>
            </a:solidFill>
            <a:ln w="6350" cap="flat" cmpd="sng" algn="ctr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44" name="Group 1743">
            <a:extLst>
              <a:ext uri="{FF2B5EF4-FFF2-40B4-BE49-F238E27FC236}">
                <a16:creationId xmlns:a16="http://schemas.microsoft.com/office/drawing/2014/main" id="{99D14C7D-6C37-40F6-8054-E24A0D207280}"/>
              </a:ext>
            </a:extLst>
          </p:cNvPr>
          <p:cNvGrpSpPr/>
          <p:nvPr/>
        </p:nvGrpSpPr>
        <p:grpSpPr>
          <a:xfrm>
            <a:off x="463302" y="3241362"/>
            <a:ext cx="5265517" cy="625980"/>
            <a:chOff x="11818956" y="3237080"/>
            <a:chExt cx="5265517" cy="625980"/>
          </a:xfrm>
        </p:grpSpPr>
        <p:sp>
          <p:nvSpPr>
            <p:cNvPr id="1745" name="Rectangle 1744">
              <a:extLst>
                <a:ext uri="{FF2B5EF4-FFF2-40B4-BE49-F238E27FC236}">
                  <a16:creationId xmlns:a16="http://schemas.microsoft.com/office/drawing/2014/main" id="{D25403CD-B780-4F51-8329-BEBC41BEE772}"/>
                </a:ext>
              </a:extLst>
            </p:cNvPr>
            <p:cNvSpPr/>
            <p:nvPr/>
          </p:nvSpPr>
          <p:spPr bwMode="auto">
            <a:xfrm>
              <a:off x="11970827" y="3457572"/>
              <a:ext cx="1548811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46" name="Graphic 1745">
              <a:extLst>
                <a:ext uri="{FF2B5EF4-FFF2-40B4-BE49-F238E27FC236}">
                  <a16:creationId xmlns:a16="http://schemas.microsoft.com/office/drawing/2014/main" id="{4B4854C9-9FCD-46C7-9834-D884C731C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10921" y="3529806"/>
              <a:ext cx="247109" cy="247109"/>
            </a:xfrm>
            <a:prstGeom prst="rect">
              <a:avLst/>
            </a:prstGeom>
          </p:spPr>
        </p:pic>
        <p:pic>
          <p:nvPicPr>
            <p:cNvPr id="1747" name="Graphic 1746">
              <a:extLst>
                <a:ext uri="{FF2B5EF4-FFF2-40B4-BE49-F238E27FC236}">
                  <a16:creationId xmlns:a16="http://schemas.microsoft.com/office/drawing/2014/main" id="{7FF0D8D5-148A-4F35-927B-440B7189C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687984" y="3544092"/>
              <a:ext cx="232823" cy="232823"/>
            </a:xfrm>
            <a:prstGeom prst="rect">
              <a:avLst/>
            </a:prstGeom>
          </p:spPr>
        </p:pic>
        <p:sp>
          <p:nvSpPr>
            <p:cNvPr id="1748" name="Rectangle 1747">
              <a:extLst>
                <a:ext uri="{FF2B5EF4-FFF2-40B4-BE49-F238E27FC236}">
                  <a16:creationId xmlns:a16="http://schemas.microsoft.com/office/drawing/2014/main" id="{FB6CCADA-F02A-4E7E-9BA5-B2F8C511C63A}"/>
                </a:ext>
              </a:extLst>
            </p:cNvPr>
            <p:cNvSpPr/>
            <p:nvPr/>
          </p:nvSpPr>
          <p:spPr bwMode="auto">
            <a:xfrm>
              <a:off x="12141169" y="3501764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Server</a:t>
              </a:r>
            </a:p>
          </p:txBody>
        </p:sp>
        <p:sp>
          <p:nvSpPr>
            <p:cNvPr id="1749" name="Rectangle 1748">
              <a:extLst>
                <a:ext uri="{FF2B5EF4-FFF2-40B4-BE49-F238E27FC236}">
                  <a16:creationId xmlns:a16="http://schemas.microsoft.com/office/drawing/2014/main" id="{EE6E1BCA-1F89-4FB7-BF0E-45FF3C63505D}"/>
                </a:ext>
              </a:extLst>
            </p:cNvPr>
            <p:cNvSpPr/>
            <p:nvPr/>
          </p:nvSpPr>
          <p:spPr bwMode="auto">
            <a:xfrm>
              <a:off x="12804395" y="3501764"/>
              <a:ext cx="8508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Sync 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Agent</a:t>
              </a:r>
            </a:p>
          </p:txBody>
        </p:sp>
        <p:sp>
          <p:nvSpPr>
            <p:cNvPr id="1750" name="Rectangle 1749">
              <a:extLst>
                <a:ext uri="{FF2B5EF4-FFF2-40B4-BE49-F238E27FC236}">
                  <a16:creationId xmlns:a16="http://schemas.microsoft.com/office/drawing/2014/main" id="{6AB645C7-F701-4741-B97F-9DFD2726FE56}"/>
                </a:ext>
              </a:extLst>
            </p:cNvPr>
            <p:cNvSpPr/>
            <p:nvPr/>
          </p:nvSpPr>
          <p:spPr bwMode="auto">
            <a:xfrm>
              <a:off x="11818956" y="324277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On-prem</a:t>
              </a:r>
            </a:p>
          </p:txBody>
        </p:sp>
        <p:sp>
          <p:nvSpPr>
            <p:cNvPr id="1751" name="Rectangle 1750">
              <a:extLst>
                <a:ext uri="{FF2B5EF4-FFF2-40B4-BE49-F238E27FC236}">
                  <a16:creationId xmlns:a16="http://schemas.microsoft.com/office/drawing/2014/main" id="{AABD6125-AA84-4C8E-A979-BB36575C1CE1}"/>
                </a:ext>
              </a:extLst>
            </p:cNvPr>
            <p:cNvSpPr/>
            <p:nvPr/>
          </p:nvSpPr>
          <p:spPr bwMode="auto">
            <a:xfrm>
              <a:off x="14338740" y="3457572"/>
              <a:ext cx="1138808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52" name="Graphic 204">
              <a:extLst>
                <a:ext uri="{FF2B5EF4-FFF2-40B4-BE49-F238E27FC236}">
                  <a16:creationId xmlns:a16="http://schemas.microsoft.com/office/drawing/2014/main" id="{34206686-2D3A-4521-8C7E-66FA30095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14378833" y="3560375"/>
              <a:ext cx="247109" cy="185969"/>
            </a:xfrm>
            <a:prstGeom prst="rect">
              <a:avLst/>
            </a:prstGeom>
          </p:spPr>
        </p:pic>
        <p:pic>
          <p:nvPicPr>
            <p:cNvPr id="1753" name="Graphic 1752">
              <a:extLst>
                <a:ext uri="{FF2B5EF4-FFF2-40B4-BE49-F238E27FC236}">
                  <a16:creationId xmlns:a16="http://schemas.microsoft.com/office/drawing/2014/main" id="{E34383F3-9DB3-4D1E-81C8-86E0B1387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14976322" y="3544092"/>
              <a:ext cx="177389" cy="232823"/>
            </a:xfrm>
            <a:prstGeom prst="rect">
              <a:avLst/>
            </a:prstGeom>
          </p:spPr>
        </p:pic>
        <p:sp>
          <p:nvSpPr>
            <p:cNvPr id="1754" name="Rectangle 1753">
              <a:extLst>
                <a:ext uri="{FF2B5EF4-FFF2-40B4-BE49-F238E27FC236}">
                  <a16:creationId xmlns:a16="http://schemas.microsoft.com/office/drawing/2014/main" id="{163E2A5C-4105-4B76-9D36-B65598F39FD8}"/>
                </a:ext>
              </a:extLst>
            </p:cNvPr>
            <p:cNvSpPr/>
            <p:nvPr/>
          </p:nvSpPr>
          <p:spPr bwMode="auto">
            <a:xfrm>
              <a:off x="14520191" y="3501764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Sync App</a:t>
              </a:r>
            </a:p>
          </p:txBody>
        </p:sp>
        <p:sp>
          <p:nvSpPr>
            <p:cNvPr id="1755" name="Rectangle 1754">
              <a:extLst>
                <a:ext uri="{FF2B5EF4-FFF2-40B4-BE49-F238E27FC236}">
                  <a16:creationId xmlns:a16="http://schemas.microsoft.com/office/drawing/2014/main" id="{1CA2B502-A8A3-4908-8876-425270B6009A}"/>
                </a:ext>
              </a:extLst>
            </p:cNvPr>
            <p:cNvSpPr/>
            <p:nvPr/>
          </p:nvSpPr>
          <p:spPr bwMode="auto">
            <a:xfrm>
              <a:off x="15065016" y="3501764"/>
              <a:ext cx="53490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Sync DB</a:t>
              </a:r>
            </a:p>
          </p:txBody>
        </p:sp>
        <p:sp>
          <p:nvSpPr>
            <p:cNvPr id="1756" name="Rectangle 1755">
              <a:extLst>
                <a:ext uri="{FF2B5EF4-FFF2-40B4-BE49-F238E27FC236}">
                  <a16:creationId xmlns:a16="http://schemas.microsoft.com/office/drawing/2014/main" id="{DF12A285-84BF-4AB4-A335-8A1A42B6C401}"/>
                </a:ext>
              </a:extLst>
            </p:cNvPr>
            <p:cNvSpPr/>
            <p:nvPr/>
          </p:nvSpPr>
          <p:spPr bwMode="auto">
            <a:xfrm>
              <a:off x="14181989" y="324277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SQL Data Sync</a:t>
              </a:r>
            </a:p>
          </p:txBody>
        </p:sp>
        <p:cxnSp>
          <p:nvCxnSpPr>
            <p:cNvPr id="1757" name="Straight Arrow Connector 1756">
              <a:extLst>
                <a:ext uri="{FF2B5EF4-FFF2-40B4-BE49-F238E27FC236}">
                  <a16:creationId xmlns:a16="http://schemas.microsoft.com/office/drawing/2014/main" id="{DF0BB098-1DBB-465F-8ECC-47E9BCD98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6639" y="3659778"/>
              <a:ext cx="812101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sp>
          <p:nvSpPr>
            <p:cNvPr id="1758" name="Rectangle 1757">
              <a:extLst>
                <a:ext uri="{FF2B5EF4-FFF2-40B4-BE49-F238E27FC236}">
                  <a16:creationId xmlns:a16="http://schemas.microsoft.com/office/drawing/2014/main" id="{7B12DA42-DCB5-444B-B5D3-4C600D7C8A81}"/>
                </a:ext>
              </a:extLst>
            </p:cNvPr>
            <p:cNvSpPr/>
            <p:nvPr/>
          </p:nvSpPr>
          <p:spPr bwMode="auto">
            <a:xfrm>
              <a:off x="16134493" y="3451879"/>
              <a:ext cx="552145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59" name="Graphic 1758">
              <a:extLst>
                <a:ext uri="{FF2B5EF4-FFF2-40B4-BE49-F238E27FC236}">
                  <a16:creationId xmlns:a16="http://schemas.microsoft.com/office/drawing/2014/main" id="{18D598B9-EEBB-4CE8-81F7-99B0FC24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174586" y="3524113"/>
              <a:ext cx="247109" cy="247109"/>
            </a:xfrm>
            <a:prstGeom prst="rect">
              <a:avLst/>
            </a:prstGeom>
          </p:spPr>
        </p:pic>
        <p:sp>
          <p:nvSpPr>
            <p:cNvPr id="1760" name="Rectangle 1759">
              <a:extLst>
                <a:ext uri="{FF2B5EF4-FFF2-40B4-BE49-F238E27FC236}">
                  <a16:creationId xmlns:a16="http://schemas.microsoft.com/office/drawing/2014/main" id="{628DCC95-2871-4AC6-8243-88F2FC724AFB}"/>
                </a:ext>
              </a:extLst>
            </p:cNvPr>
            <p:cNvSpPr/>
            <p:nvPr/>
          </p:nvSpPr>
          <p:spPr bwMode="auto">
            <a:xfrm>
              <a:off x="16304834" y="3496071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761" name="Rectangle 1760">
              <a:extLst>
                <a:ext uri="{FF2B5EF4-FFF2-40B4-BE49-F238E27FC236}">
                  <a16:creationId xmlns:a16="http://schemas.microsoft.com/office/drawing/2014/main" id="{D75F2284-5F74-427C-95B3-33869FD34380}"/>
                </a:ext>
              </a:extLst>
            </p:cNvPr>
            <p:cNvSpPr/>
            <p:nvPr/>
          </p:nvSpPr>
          <p:spPr bwMode="auto">
            <a:xfrm>
              <a:off x="15977742" y="3237080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Azure SQL</a:t>
              </a:r>
            </a:p>
          </p:txBody>
        </p:sp>
        <p:cxnSp>
          <p:nvCxnSpPr>
            <p:cNvPr id="1762" name="Straight Arrow Connector 1761">
              <a:extLst>
                <a:ext uri="{FF2B5EF4-FFF2-40B4-BE49-F238E27FC236}">
                  <a16:creationId xmlns:a16="http://schemas.microsoft.com/office/drawing/2014/main" id="{1C20FB4C-66BD-4431-A85B-157349034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72016" y="3660048"/>
              <a:ext cx="662476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D9F38A-FE2A-4DC2-964E-11B846D91344}"/>
              </a:ext>
            </a:extLst>
          </p:cNvPr>
          <p:cNvGrpSpPr/>
          <p:nvPr/>
        </p:nvGrpSpPr>
        <p:grpSpPr>
          <a:xfrm>
            <a:off x="434690" y="8192541"/>
            <a:ext cx="4153841" cy="537377"/>
            <a:chOff x="7817363" y="6127116"/>
            <a:chExt cx="4153841" cy="537377"/>
          </a:xfrm>
        </p:grpSpPr>
        <p:grpSp>
          <p:nvGrpSpPr>
            <p:cNvPr id="1729" name="Group 1728">
              <a:extLst>
                <a:ext uri="{FF2B5EF4-FFF2-40B4-BE49-F238E27FC236}">
                  <a16:creationId xmlns:a16="http://schemas.microsoft.com/office/drawing/2014/main" id="{8079FC13-2F56-4A13-9C60-D2DE463B5EDA}"/>
                </a:ext>
              </a:extLst>
            </p:cNvPr>
            <p:cNvGrpSpPr/>
            <p:nvPr/>
          </p:nvGrpSpPr>
          <p:grpSpPr>
            <a:xfrm>
              <a:off x="8090377" y="6127116"/>
              <a:ext cx="3880827" cy="537377"/>
              <a:chOff x="914937" y="1528462"/>
              <a:chExt cx="4436405" cy="614308"/>
            </a:xfrm>
          </p:grpSpPr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94C1E4E1-35D9-43A0-8AE0-85303203D020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3</a:t>
                </a:r>
                <a:r>
                  <a:rPr kumimoji="0" lang="en-US" sz="14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 Party Products</a:t>
                </a:r>
              </a:p>
            </p:txBody>
          </p:sp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12C07C51-7A73-4FE5-9C0E-C2E2123E0131}"/>
                  </a:ext>
                </a:extLst>
              </p:cNvPr>
              <p:cNvSpPr/>
              <p:nvPr/>
            </p:nvSpPr>
            <p:spPr bwMode="auto">
              <a:xfrm>
                <a:off x="914937" y="1809854"/>
                <a:ext cx="4436405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Number of 3</a:t>
                </a:r>
                <a:r>
                  <a:rPr kumimoji="0" lang="en-US" sz="9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 Party tools exist in the market –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YMMV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</p:grpSp>
        <p:grpSp>
          <p:nvGrpSpPr>
            <p:cNvPr id="1732" name="Group 1731">
              <a:extLst>
                <a:ext uri="{FF2B5EF4-FFF2-40B4-BE49-F238E27FC236}">
                  <a16:creationId xmlns:a16="http://schemas.microsoft.com/office/drawing/2014/main" id="{DB0F5B2E-3E31-4D5C-8F6A-73A2AC6F0FFF}"/>
                </a:ext>
              </a:extLst>
            </p:cNvPr>
            <p:cNvGrpSpPr/>
            <p:nvPr/>
          </p:nvGrpSpPr>
          <p:grpSpPr>
            <a:xfrm>
              <a:off x="9791013" y="6140169"/>
              <a:ext cx="662118" cy="233100"/>
              <a:chOff x="1969486" y="1637124"/>
              <a:chExt cx="756907" cy="266471"/>
            </a:xfrm>
          </p:grpSpPr>
          <p:grpSp>
            <p:nvGrpSpPr>
              <p:cNvPr id="1733" name="Group 1732">
                <a:extLst>
                  <a:ext uri="{FF2B5EF4-FFF2-40B4-BE49-F238E27FC236}">
                    <a16:creationId xmlns:a16="http://schemas.microsoft.com/office/drawing/2014/main" id="{BD26DF9B-4D07-4709-8F13-C7A3A11CC044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737" name="Graphic 1736">
                  <a:extLst>
                    <a:ext uri="{FF2B5EF4-FFF2-40B4-BE49-F238E27FC236}">
                      <a16:creationId xmlns:a16="http://schemas.microsoft.com/office/drawing/2014/main" id="{350B5C45-0DCA-49FF-94AC-189A76A25E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738" name="Straight Arrow Connector 1737">
                  <a:extLst>
                    <a:ext uri="{FF2B5EF4-FFF2-40B4-BE49-F238E27FC236}">
                      <a16:creationId xmlns:a16="http://schemas.microsoft.com/office/drawing/2014/main" id="{D767EF84-5646-4AA9-B1CD-A8E8D660D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739" name="Graphic 1738">
                  <a:extLst>
                    <a:ext uri="{FF2B5EF4-FFF2-40B4-BE49-F238E27FC236}">
                      <a16:creationId xmlns:a16="http://schemas.microsoft.com/office/drawing/2014/main" id="{03767C51-43D1-4A9B-B245-DB090C1CAD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740" name="Graphic 1739">
                  <a:extLst>
                    <a:ext uri="{FF2B5EF4-FFF2-40B4-BE49-F238E27FC236}">
                      <a16:creationId xmlns:a16="http://schemas.microsoft.com/office/drawing/2014/main" id="{B35AD88C-BF0E-44E4-93CC-CADB39331F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734" name="Picture 1733" descr="Icon&#10;&#10;Description automatically generated">
                <a:extLst>
                  <a:ext uri="{FF2B5EF4-FFF2-40B4-BE49-F238E27FC236}">
                    <a16:creationId xmlns:a16="http://schemas.microsoft.com/office/drawing/2014/main" id="{0BCF1161-CE68-4096-A713-610DA02BB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35" name="Picture 1734" descr="Icon&#10;&#10;Description automatically generated">
                <a:extLst>
                  <a:ext uri="{FF2B5EF4-FFF2-40B4-BE49-F238E27FC236}">
                    <a16:creationId xmlns:a16="http://schemas.microsoft.com/office/drawing/2014/main" id="{BA8BD780-6A72-4607-8D9B-10B98B586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36" name="Picture 1735" descr="Icon&#10;&#10;Description automatically generated">
                <a:extLst>
                  <a:ext uri="{FF2B5EF4-FFF2-40B4-BE49-F238E27FC236}">
                    <a16:creationId xmlns:a16="http://schemas.microsoft.com/office/drawing/2014/main" id="{F12A32A2-6A06-47E0-97DC-DB269C061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741" name="Group 1740">
              <a:extLst>
                <a:ext uri="{FF2B5EF4-FFF2-40B4-BE49-F238E27FC236}">
                  <a16:creationId xmlns:a16="http://schemas.microsoft.com/office/drawing/2014/main" id="{660B0891-42BC-4B63-9447-0C527FEEEE1B}"/>
                </a:ext>
              </a:extLst>
            </p:cNvPr>
            <p:cNvGrpSpPr/>
            <p:nvPr/>
          </p:nvGrpSpPr>
          <p:grpSpPr>
            <a:xfrm>
              <a:off x="7817363" y="6262839"/>
              <a:ext cx="271807" cy="271807"/>
              <a:chOff x="1304230" y="1434631"/>
              <a:chExt cx="271807" cy="271807"/>
            </a:xfrm>
          </p:grpSpPr>
          <p:sp>
            <p:nvSpPr>
              <p:cNvPr id="1742" name="Oval 1741">
                <a:extLst>
                  <a:ext uri="{FF2B5EF4-FFF2-40B4-BE49-F238E27FC236}">
                    <a16:creationId xmlns:a16="http://schemas.microsoft.com/office/drawing/2014/main" id="{B9316AC2-ED8B-46AC-B0C0-7EDAF9CE0C77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CDCF51FB-E651-4DC0-B25D-592C23348B96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5</a:t>
                </a:r>
              </a:p>
            </p:txBody>
          </p:sp>
        </p:grpSp>
      </p:grpSp>
      <p:grpSp>
        <p:nvGrpSpPr>
          <p:cNvPr id="1713" name="Group 1712">
            <a:extLst>
              <a:ext uri="{FF2B5EF4-FFF2-40B4-BE49-F238E27FC236}">
                <a16:creationId xmlns:a16="http://schemas.microsoft.com/office/drawing/2014/main" id="{6114363E-0170-429F-942B-FF28497503BB}"/>
              </a:ext>
            </a:extLst>
          </p:cNvPr>
          <p:cNvGrpSpPr/>
          <p:nvPr/>
        </p:nvGrpSpPr>
        <p:grpSpPr>
          <a:xfrm>
            <a:off x="432761" y="6292258"/>
            <a:ext cx="4189327" cy="617411"/>
            <a:chOff x="7666303" y="5115148"/>
            <a:chExt cx="4189327" cy="617411"/>
          </a:xfrm>
        </p:grpSpPr>
        <p:grpSp>
          <p:nvGrpSpPr>
            <p:cNvPr id="1714" name="Group 1713">
              <a:extLst>
                <a:ext uri="{FF2B5EF4-FFF2-40B4-BE49-F238E27FC236}">
                  <a16:creationId xmlns:a16="http://schemas.microsoft.com/office/drawing/2014/main" id="{EF3F7874-84A3-47F8-AA57-2AE8FE6443FD}"/>
                </a:ext>
              </a:extLst>
            </p:cNvPr>
            <p:cNvGrpSpPr/>
            <p:nvPr/>
          </p:nvGrpSpPr>
          <p:grpSpPr>
            <a:xfrm>
              <a:off x="7937977" y="5115148"/>
              <a:ext cx="3917653" cy="617411"/>
              <a:chOff x="914937" y="1528462"/>
              <a:chExt cx="4478503" cy="705799"/>
            </a:xfrm>
          </p:grpSpPr>
          <p:sp>
            <p:nvSpPr>
              <p:cNvPr id="1727" name="Rectangle 1726">
                <a:extLst>
                  <a:ext uri="{FF2B5EF4-FFF2-40B4-BE49-F238E27FC236}">
                    <a16:creationId xmlns:a16="http://schemas.microsoft.com/office/drawing/2014/main" id="{0EB3C643-F47E-44D8-AB61-356F61B042EE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Database Migration Service</a:t>
                </a:r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122BFA1A-0E2C-45DF-BF7F-14E7252D05A5}"/>
                  </a:ext>
                </a:extLst>
              </p:cNvPr>
              <p:cNvSpPr/>
              <p:nvPr/>
            </p:nvSpPr>
            <p:spPr bwMode="auto">
              <a:xfrm>
                <a:off x="914938" y="1901344"/>
                <a:ext cx="4478502" cy="33291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Uses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log-shipping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 of Full (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.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bak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 and 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Trx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 (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.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trn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 log backups to continuously ship and apply with the “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online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” option.</a:t>
                </a:r>
              </a:p>
            </p:txBody>
          </p:sp>
        </p:grpSp>
        <p:grpSp>
          <p:nvGrpSpPr>
            <p:cNvPr id="1715" name="Group 1714">
              <a:extLst>
                <a:ext uri="{FF2B5EF4-FFF2-40B4-BE49-F238E27FC236}">
                  <a16:creationId xmlns:a16="http://schemas.microsoft.com/office/drawing/2014/main" id="{B812EBAB-25FC-4011-9B24-ADAD5A7738AF}"/>
                </a:ext>
              </a:extLst>
            </p:cNvPr>
            <p:cNvGrpSpPr/>
            <p:nvPr/>
          </p:nvGrpSpPr>
          <p:grpSpPr>
            <a:xfrm>
              <a:off x="10413059" y="5115148"/>
              <a:ext cx="662118" cy="233100"/>
              <a:chOff x="1969486" y="1637124"/>
              <a:chExt cx="756907" cy="266471"/>
            </a:xfrm>
          </p:grpSpPr>
          <p:grpSp>
            <p:nvGrpSpPr>
              <p:cNvPr id="1719" name="Group 1718">
                <a:extLst>
                  <a:ext uri="{FF2B5EF4-FFF2-40B4-BE49-F238E27FC236}">
                    <a16:creationId xmlns:a16="http://schemas.microsoft.com/office/drawing/2014/main" id="{BEF71568-65FC-49C8-A64B-898A28EAE48E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723" name="Graphic 1722">
                  <a:extLst>
                    <a:ext uri="{FF2B5EF4-FFF2-40B4-BE49-F238E27FC236}">
                      <a16:creationId xmlns:a16="http://schemas.microsoft.com/office/drawing/2014/main" id="{C8783308-F5D5-4EF3-BE35-CBA2B34CDA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724" name="Straight Arrow Connector 1723">
                  <a:extLst>
                    <a:ext uri="{FF2B5EF4-FFF2-40B4-BE49-F238E27FC236}">
                      <a16:creationId xmlns:a16="http://schemas.microsoft.com/office/drawing/2014/main" id="{E8BE665E-B039-4736-A58C-6279DF2CA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725" name="Graphic 1724">
                  <a:extLst>
                    <a:ext uri="{FF2B5EF4-FFF2-40B4-BE49-F238E27FC236}">
                      <a16:creationId xmlns:a16="http://schemas.microsoft.com/office/drawing/2014/main" id="{B0DF5540-D37B-49F7-8B7A-1BD503DA85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726" name="Graphic 1725">
                  <a:extLst>
                    <a:ext uri="{FF2B5EF4-FFF2-40B4-BE49-F238E27FC236}">
                      <a16:creationId xmlns:a16="http://schemas.microsoft.com/office/drawing/2014/main" id="{8DE7EB11-A2A7-4120-B184-AD776F41BE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720" name="Picture 1719" descr="Icon&#10;&#10;Description automatically generated">
                <a:extLst>
                  <a:ext uri="{FF2B5EF4-FFF2-40B4-BE49-F238E27FC236}">
                    <a16:creationId xmlns:a16="http://schemas.microsoft.com/office/drawing/2014/main" id="{88F146D6-FED1-429D-912C-148120ADA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21" name="Picture 1720" descr="Icon&#10;&#10;Description automatically generated">
                <a:extLst>
                  <a:ext uri="{FF2B5EF4-FFF2-40B4-BE49-F238E27FC236}">
                    <a16:creationId xmlns:a16="http://schemas.microsoft.com/office/drawing/2014/main" id="{F71F2A07-07EE-49D5-9709-6033BAA2B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22" name="Picture 1721" descr="Icon&#10;&#10;Description automatically generated">
                <a:extLst>
                  <a:ext uri="{FF2B5EF4-FFF2-40B4-BE49-F238E27FC236}">
                    <a16:creationId xmlns:a16="http://schemas.microsoft.com/office/drawing/2014/main" id="{A251DB90-45C2-42DE-98C0-91F368E8A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716" name="Group 1715">
              <a:extLst>
                <a:ext uri="{FF2B5EF4-FFF2-40B4-BE49-F238E27FC236}">
                  <a16:creationId xmlns:a16="http://schemas.microsoft.com/office/drawing/2014/main" id="{6D7DD110-CAA3-4712-B8E7-1B4A61ED8D56}"/>
                </a:ext>
              </a:extLst>
            </p:cNvPr>
            <p:cNvGrpSpPr/>
            <p:nvPr/>
          </p:nvGrpSpPr>
          <p:grpSpPr>
            <a:xfrm>
              <a:off x="7666303" y="5298059"/>
              <a:ext cx="271807" cy="271807"/>
              <a:chOff x="1304230" y="1434631"/>
              <a:chExt cx="271807" cy="271807"/>
            </a:xfrm>
          </p:grpSpPr>
          <p:sp>
            <p:nvSpPr>
              <p:cNvPr id="1717" name="Oval 1716">
                <a:extLst>
                  <a:ext uri="{FF2B5EF4-FFF2-40B4-BE49-F238E27FC236}">
                    <a16:creationId xmlns:a16="http://schemas.microsoft.com/office/drawing/2014/main" id="{C2D261B0-A5FA-4EA1-B6D2-04B5730B49DE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18" name="Rectangle 1717">
                <a:extLst>
                  <a:ext uri="{FF2B5EF4-FFF2-40B4-BE49-F238E27FC236}">
                    <a16:creationId xmlns:a16="http://schemas.microsoft.com/office/drawing/2014/main" id="{21EC804F-4EC9-417A-86AF-DA2D8F882088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4</a:t>
                </a:r>
              </a:p>
            </p:txBody>
          </p:sp>
        </p:grpSp>
      </p:grpSp>
      <p:grpSp>
        <p:nvGrpSpPr>
          <p:cNvPr id="1697" name="Group 1696">
            <a:extLst>
              <a:ext uri="{FF2B5EF4-FFF2-40B4-BE49-F238E27FC236}">
                <a16:creationId xmlns:a16="http://schemas.microsoft.com/office/drawing/2014/main" id="{E994C688-C18B-4A6E-A5D4-EDB2A781CD86}"/>
              </a:ext>
            </a:extLst>
          </p:cNvPr>
          <p:cNvGrpSpPr/>
          <p:nvPr/>
        </p:nvGrpSpPr>
        <p:grpSpPr>
          <a:xfrm>
            <a:off x="433632" y="4323081"/>
            <a:ext cx="4188456" cy="597292"/>
            <a:chOff x="7664964" y="4273967"/>
            <a:chExt cx="4188456" cy="597292"/>
          </a:xfrm>
        </p:grpSpPr>
        <p:grpSp>
          <p:nvGrpSpPr>
            <p:cNvPr id="1698" name="Group 1697">
              <a:extLst>
                <a:ext uri="{FF2B5EF4-FFF2-40B4-BE49-F238E27FC236}">
                  <a16:creationId xmlns:a16="http://schemas.microsoft.com/office/drawing/2014/main" id="{8C9A1721-E964-4A94-8EB9-56B043825E3A}"/>
                </a:ext>
              </a:extLst>
            </p:cNvPr>
            <p:cNvGrpSpPr/>
            <p:nvPr/>
          </p:nvGrpSpPr>
          <p:grpSpPr>
            <a:xfrm>
              <a:off x="7937977" y="4273967"/>
              <a:ext cx="3915443" cy="597292"/>
              <a:chOff x="914937" y="1528462"/>
              <a:chExt cx="4475976" cy="682800"/>
            </a:xfrm>
          </p:grpSpPr>
          <p:sp>
            <p:nvSpPr>
              <p:cNvPr id="1711" name="Rectangle 1710">
                <a:extLst>
                  <a:ext uri="{FF2B5EF4-FFF2-40B4-BE49-F238E27FC236}">
                    <a16:creationId xmlns:a16="http://schemas.microsoft.com/office/drawing/2014/main" id="{BFD85CEB-5CF9-463F-AAEE-EEDCA18428C8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SQL Server Replication</a:t>
                </a:r>
              </a:p>
            </p:txBody>
          </p:sp>
          <p:sp>
            <p:nvSpPr>
              <p:cNvPr id="1712" name="Rectangle 1711">
                <a:extLst>
                  <a:ext uri="{FF2B5EF4-FFF2-40B4-BE49-F238E27FC236}">
                    <a16:creationId xmlns:a16="http://schemas.microsoft.com/office/drawing/2014/main" id="{477B8D63-07B0-486B-9DEC-6A349DE1FF03}"/>
                  </a:ext>
                </a:extLst>
              </p:cNvPr>
              <p:cNvSpPr/>
              <p:nvPr/>
            </p:nvSpPr>
            <p:spPr bwMode="auto">
              <a:xfrm>
                <a:off x="914938" y="1878347"/>
                <a:ext cx="4475975" cy="33291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Uses SQL Replication Engine (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transactionally consistent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).</a:t>
                </a:r>
                <a:b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6 types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available (choice differs for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SQL DB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MI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</a:t>
                </a:r>
              </a:p>
            </p:txBody>
          </p:sp>
        </p:grpSp>
        <p:grpSp>
          <p:nvGrpSpPr>
            <p:cNvPr id="1699" name="Group 1698">
              <a:extLst>
                <a:ext uri="{FF2B5EF4-FFF2-40B4-BE49-F238E27FC236}">
                  <a16:creationId xmlns:a16="http://schemas.microsoft.com/office/drawing/2014/main" id="{C0705505-5325-41B7-A42C-AE2327A8A777}"/>
                </a:ext>
              </a:extLst>
            </p:cNvPr>
            <p:cNvGrpSpPr/>
            <p:nvPr/>
          </p:nvGrpSpPr>
          <p:grpSpPr>
            <a:xfrm>
              <a:off x="10029468" y="4289094"/>
              <a:ext cx="662118" cy="233100"/>
              <a:chOff x="1969486" y="1637124"/>
              <a:chExt cx="756907" cy="266471"/>
            </a:xfrm>
          </p:grpSpPr>
          <p:grpSp>
            <p:nvGrpSpPr>
              <p:cNvPr id="1703" name="Group 1702">
                <a:extLst>
                  <a:ext uri="{FF2B5EF4-FFF2-40B4-BE49-F238E27FC236}">
                    <a16:creationId xmlns:a16="http://schemas.microsoft.com/office/drawing/2014/main" id="{A65690D7-A489-431A-8523-E84BD528BA4B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707" name="Graphic 1706">
                  <a:extLst>
                    <a:ext uri="{FF2B5EF4-FFF2-40B4-BE49-F238E27FC236}">
                      <a16:creationId xmlns:a16="http://schemas.microsoft.com/office/drawing/2014/main" id="{E279DF31-B4F8-4E8E-8D9D-D74391DBE2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708" name="Straight Arrow Connector 1707">
                  <a:extLst>
                    <a:ext uri="{FF2B5EF4-FFF2-40B4-BE49-F238E27FC236}">
                      <a16:creationId xmlns:a16="http://schemas.microsoft.com/office/drawing/2014/main" id="{FBFC0D18-8413-4F34-8233-ACF18466A0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709" name="Graphic 1708">
                  <a:extLst>
                    <a:ext uri="{FF2B5EF4-FFF2-40B4-BE49-F238E27FC236}">
                      <a16:creationId xmlns:a16="http://schemas.microsoft.com/office/drawing/2014/main" id="{37927C61-8EB7-4054-9A5C-730BA67E27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710" name="Graphic 1709">
                  <a:extLst>
                    <a:ext uri="{FF2B5EF4-FFF2-40B4-BE49-F238E27FC236}">
                      <a16:creationId xmlns:a16="http://schemas.microsoft.com/office/drawing/2014/main" id="{F58FCCFA-4092-4F4E-9816-7FAF7DDE6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704" name="Picture 1703" descr="Icon&#10;&#10;Description automatically generated">
                <a:extLst>
                  <a:ext uri="{FF2B5EF4-FFF2-40B4-BE49-F238E27FC236}">
                    <a16:creationId xmlns:a16="http://schemas.microsoft.com/office/drawing/2014/main" id="{B4DDCF12-0AD0-46D6-8B93-771BA7051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05" name="Picture 1704" descr="Icon&#10;&#10;Description automatically generated">
                <a:extLst>
                  <a:ext uri="{FF2B5EF4-FFF2-40B4-BE49-F238E27FC236}">
                    <a16:creationId xmlns:a16="http://schemas.microsoft.com/office/drawing/2014/main" id="{2BB58E75-BD10-4395-B096-315FC31F6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06" name="Picture 1705" descr="Icon&#10;&#10;Description automatically generated">
                <a:extLst>
                  <a:ext uri="{FF2B5EF4-FFF2-40B4-BE49-F238E27FC236}">
                    <a16:creationId xmlns:a16="http://schemas.microsoft.com/office/drawing/2014/main" id="{29780423-0288-4F2F-8F41-03601F1B4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700" name="Group 1699">
              <a:extLst>
                <a:ext uri="{FF2B5EF4-FFF2-40B4-BE49-F238E27FC236}">
                  <a16:creationId xmlns:a16="http://schemas.microsoft.com/office/drawing/2014/main" id="{9A9E1D91-ADA7-42E6-A27F-3DC8E550BD7D}"/>
                </a:ext>
              </a:extLst>
            </p:cNvPr>
            <p:cNvGrpSpPr/>
            <p:nvPr/>
          </p:nvGrpSpPr>
          <p:grpSpPr>
            <a:xfrm>
              <a:off x="7664964" y="4475819"/>
              <a:ext cx="271807" cy="271807"/>
              <a:chOff x="1304230" y="1434631"/>
              <a:chExt cx="271807" cy="271807"/>
            </a:xfrm>
          </p:grpSpPr>
          <p:sp>
            <p:nvSpPr>
              <p:cNvPr id="1701" name="Oval 1700">
                <a:extLst>
                  <a:ext uri="{FF2B5EF4-FFF2-40B4-BE49-F238E27FC236}">
                    <a16:creationId xmlns:a16="http://schemas.microsoft.com/office/drawing/2014/main" id="{EA93CA58-D0A7-4189-A3FB-872F90AC472B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02" name="Rectangle 1701">
                <a:extLst>
                  <a:ext uri="{FF2B5EF4-FFF2-40B4-BE49-F238E27FC236}">
                    <a16:creationId xmlns:a16="http://schemas.microsoft.com/office/drawing/2014/main" id="{4AFA7F97-F40E-4C73-8487-C571212EDC87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3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C7D61B-0EF9-4A77-B333-41A35272BB55}"/>
              </a:ext>
            </a:extLst>
          </p:cNvPr>
          <p:cNvGrpSpPr/>
          <p:nvPr/>
        </p:nvGrpSpPr>
        <p:grpSpPr>
          <a:xfrm>
            <a:off x="434915" y="2417377"/>
            <a:ext cx="4153616" cy="610374"/>
            <a:chOff x="7835432" y="3503164"/>
            <a:chExt cx="4153616" cy="610374"/>
          </a:xfrm>
        </p:grpSpPr>
        <p:grpSp>
          <p:nvGrpSpPr>
            <p:cNvPr id="1682" name="Group 1681">
              <a:extLst>
                <a:ext uri="{FF2B5EF4-FFF2-40B4-BE49-F238E27FC236}">
                  <a16:creationId xmlns:a16="http://schemas.microsoft.com/office/drawing/2014/main" id="{0D1BED9C-3F00-46F7-A38B-C5C5F6DF133A}"/>
                </a:ext>
              </a:extLst>
            </p:cNvPr>
            <p:cNvGrpSpPr/>
            <p:nvPr/>
          </p:nvGrpSpPr>
          <p:grpSpPr>
            <a:xfrm>
              <a:off x="8090377" y="3503164"/>
              <a:ext cx="3898671" cy="610374"/>
              <a:chOff x="914937" y="1528462"/>
              <a:chExt cx="4456803" cy="697755"/>
            </a:xfrm>
          </p:grpSpPr>
          <p:sp>
            <p:nvSpPr>
              <p:cNvPr id="1683" name="Rectangle 1682">
                <a:extLst>
                  <a:ext uri="{FF2B5EF4-FFF2-40B4-BE49-F238E27FC236}">
                    <a16:creationId xmlns:a16="http://schemas.microsoft.com/office/drawing/2014/main" id="{E89A5B24-9209-44AB-86D3-94FD6E2103A1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Azure SQL Data Sync</a:t>
                </a:r>
              </a:p>
            </p:txBody>
          </p:sp>
          <p:sp>
            <p:nvSpPr>
              <p:cNvPr id="1684" name="Rectangle 1683">
                <a:extLst>
                  <a:ext uri="{FF2B5EF4-FFF2-40B4-BE49-F238E27FC236}">
                    <a16:creationId xmlns:a16="http://schemas.microsoft.com/office/drawing/2014/main" id="{AA2D7E97-36FB-42B3-A9F7-06A3D0F1A1E8}"/>
                  </a:ext>
                </a:extLst>
              </p:cNvPr>
              <p:cNvSpPr/>
              <p:nvPr/>
            </p:nvSpPr>
            <p:spPr bwMode="auto">
              <a:xfrm>
                <a:off x="914938" y="1893301"/>
                <a:ext cx="4456802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An Azure managed Web-Service with bi-directional sync capabilities to Azure SQL DB –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no MI support yet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</p:grpSp>
        <p:grpSp>
          <p:nvGrpSpPr>
            <p:cNvPr id="1685" name="Group 1684">
              <a:extLst>
                <a:ext uri="{FF2B5EF4-FFF2-40B4-BE49-F238E27FC236}">
                  <a16:creationId xmlns:a16="http://schemas.microsoft.com/office/drawing/2014/main" id="{5D967906-9502-49BA-8BFD-64B61E27608B}"/>
                </a:ext>
              </a:extLst>
            </p:cNvPr>
            <p:cNvGrpSpPr/>
            <p:nvPr/>
          </p:nvGrpSpPr>
          <p:grpSpPr>
            <a:xfrm>
              <a:off x="10072477" y="3532189"/>
              <a:ext cx="662118" cy="233100"/>
              <a:chOff x="1969486" y="1637124"/>
              <a:chExt cx="756907" cy="266471"/>
            </a:xfrm>
          </p:grpSpPr>
          <p:grpSp>
            <p:nvGrpSpPr>
              <p:cNvPr id="1686" name="Group 1685">
                <a:extLst>
                  <a:ext uri="{FF2B5EF4-FFF2-40B4-BE49-F238E27FC236}">
                    <a16:creationId xmlns:a16="http://schemas.microsoft.com/office/drawing/2014/main" id="{8278A39C-3E24-4D0D-A824-FF35988666D1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690" name="Graphic 1689">
                  <a:extLst>
                    <a:ext uri="{FF2B5EF4-FFF2-40B4-BE49-F238E27FC236}">
                      <a16:creationId xmlns:a16="http://schemas.microsoft.com/office/drawing/2014/main" id="{0414CB29-DFC0-46E1-B872-382F64280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691" name="Straight Arrow Connector 1690">
                  <a:extLst>
                    <a:ext uri="{FF2B5EF4-FFF2-40B4-BE49-F238E27FC236}">
                      <a16:creationId xmlns:a16="http://schemas.microsoft.com/office/drawing/2014/main" id="{CCD45343-1DE4-4E1F-8670-122EB475B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692" name="Graphic 1691">
                  <a:extLst>
                    <a:ext uri="{FF2B5EF4-FFF2-40B4-BE49-F238E27FC236}">
                      <a16:creationId xmlns:a16="http://schemas.microsoft.com/office/drawing/2014/main" id="{B05BA31C-04D3-418D-BE3D-052060CCD1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693" name="Graphic 1692">
                  <a:extLst>
                    <a:ext uri="{FF2B5EF4-FFF2-40B4-BE49-F238E27FC236}">
                      <a16:creationId xmlns:a16="http://schemas.microsoft.com/office/drawing/2014/main" id="{386E24B5-495D-4030-BDE0-D22C62CB8C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687" name="Picture 1686" descr="Icon&#10;&#10;Description automatically generated">
                <a:extLst>
                  <a:ext uri="{FF2B5EF4-FFF2-40B4-BE49-F238E27FC236}">
                    <a16:creationId xmlns:a16="http://schemas.microsoft.com/office/drawing/2014/main" id="{CA3C0381-07F3-4067-AA68-61AF690D5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688" name="Picture 1687" descr="Icon&#10;&#10;Description automatically generated">
                <a:extLst>
                  <a:ext uri="{FF2B5EF4-FFF2-40B4-BE49-F238E27FC236}">
                    <a16:creationId xmlns:a16="http://schemas.microsoft.com/office/drawing/2014/main" id="{979AF2A8-9759-4D85-87FC-614A11D30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689" name="Picture 1688">
                <a:extLst>
                  <a:ext uri="{FF2B5EF4-FFF2-40B4-BE49-F238E27FC236}">
                    <a16:creationId xmlns:a16="http://schemas.microsoft.com/office/drawing/2014/main" id="{5B447C30-941B-450F-9A95-F34FA2B37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rcRect/>
              <a:stretch/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694" name="Group 1693">
              <a:extLst>
                <a:ext uri="{FF2B5EF4-FFF2-40B4-BE49-F238E27FC236}">
                  <a16:creationId xmlns:a16="http://schemas.microsoft.com/office/drawing/2014/main" id="{1E8D5D7E-3FEC-4F0A-BBEA-204B87230B68}"/>
                </a:ext>
              </a:extLst>
            </p:cNvPr>
            <p:cNvGrpSpPr/>
            <p:nvPr/>
          </p:nvGrpSpPr>
          <p:grpSpPr>
            <a:xfrm>
              <a:off x="7835432" y="3661670"/>
              <a:ext cx="271807" cy="271807"/>
              <a:chOff x="1304230" y="1434631"/>
              <a:chExt cx="271807" cy="271807"/>
            </a:xfrm>
          </p:grpSpPr>
          <p:sp>
            <p:nvSpPr>
              <p:cNvPr id="1695" name="Oval 1694">
                <a:extLst>
                  <a:ext uri="{FF2B5EF4-FFF2-40B4-BE49-F238E27FC236}">
                    <a16:creationId xmlns:a16="http://schemas.microsoft.com/office/drawing/2014/main" id="{48DA7855-DAA5-4C4A-B101-8E0275C7C20D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96" name="Rectangle 1695">
                <a:extLst>
                  <a:ext uri="{FF2B5EF4-FFF2-40B4-BE49-F238E27FC236}">
                    <a16:creationId xmlns:a16="http://schemas.microsoft.com/office/drawing/2014/main" id="{86EE511E-D520-44A9-9C39-5922E1EFF56A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2</a:t>
                </a:r>
              </a:p>
            </p:txBody>
          </p:sp>
        </p:grpSp>
      </p:grpSp>
      <p:pic>
        <p:nvPicPr>
          <p:cNvPr id="1323" name="Picture 1322" descr="Icon&#10;&#10;Description automatically generated">
            <a:extLst>
              <a:ext uri="{FF2B5EF4-FFF2-40B4-BE49-F238E27FC236}">
                <a16:creationId xmlns:a16="http://schemas.microsoft.com/office/drawing/2014/main" id="{DCC1234B-5B5D-47BF-BC31-47A5802268F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85286" y="4515357"/>
            <a:ext cx="291225" cy="291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D34796-04FA-45D2-B3B0-0360EB84DCEB}"/>
              </a:ext>
            </a:extLst>
          </p:cNvPr>
          <p:cNvSpPr/>
          <p:nvPr/>
        </p:nvSpPr>
        <p:spPr bwMode="auto">
          <a:xfrm rot="5400000">
            <a:off x="2876501" y="-1106003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01EA7D-89A9-42E3-B8E5-7ECDD054F69A}"/>
              </a:ext>
            </a:extLst>
          </p:cNvPr>
          <p:cNvGrpSpPr/>
          <p:nvPr/>
        </p:nvGrpSpPr>
        <p:grpSpPr>
          <a:xfrm>
            <a:off x="463302" y="1389627"/>
            <a:ext cx="5562121" cy="622599"/>
            <a:chOff x="11818956" y="2464587"/>
            <a:chExt cx="5562121" cy="622599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B8F4F9FE-8B03-4483-844B-99424609D894}"/>
                </a:ext>
              </a:extLst>
            </p:cNvPr>
            <p:cNvSpPr/>
            <p:nvPr/>
          </p:nvSpPr>
          <p:spPr bwMode="auto">
            <a:xfrm>
              <a:off x="11977828" y="2680292"/>
              <a:ext cx="1548811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24" name="Graphic 1323">
              <a:extLst>
                <a:ext uri="{FF2B5EF4-FFF2-40B4-BE49-F238E27FC236}">
                  <a16:creationId xmlns:a16="http://schemas.microsoft.com/office/drawing/2014/main" id="{D8CB4F2F-85A1-4814-9AAB-8277B66DF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17921" y="2752526"/>
              <a:ext cx="247109" cy="247109"/>
            </a:xfrm>
            <a:prstGeom prst="rect">
              <a:avLst/>
            </a:prstGeom>
          </p:spPr>
        </p:pic>
        <p:pic>
          <p:nvPicPr>
            <p:cNvPr id="1325" name="Graphic 1324">
              <a:extLst>
                <a:ext uri="{FF2B5EF4-FFF2-40B4-BE49-F238E27FC236}">
                  <a16:creationId xmlns:a16="http://schemas.microsoft.com/office/drawing/2014/main" id="{D673265B-B2BB-4FCF-8288-077DB411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694985" y="2766812"/>
              <a:ext cx="232823" cy="232823"/>
            </a:xfrm>
            <a:prstGeom prst="rect">
              <a:avLst/>
            </a:prstGeom>
          </p:spPr>
        </p:pic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1ECFCDD5-4F78-4842-AB98-499354004299}"/>
                </a:ext>
              </a:extLst>
            </p:cNvPr>
            <p:cNvSpPr/>
            <p:nvPr/>
          </p:nvSpPr>
          <p:spPr bwMode="auto">
            <a:xfrm>
              <a:off x="12148169" y="2724484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Server</a:t>
              </a:r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33118561-5BD3-4410-B572-4D2AA1FEE2E9}"/>
                </a:ext>
              </a:extLst>
            </p:cNvPr>
            <p:cNvSpPr/>
            <p:nvPr/>
          </p:nvSpPr>
          <p:spPr bwMode="auto">
            <a:xfrm>
              <a:off x="12811396" y="2724484"/>
              <a:ext cx="8508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Integration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BFD6DE53-E96B-449F-B694-B784437FD825}"/>
                </a:ext>
              </a:extLst>
            </p:cNvPr>
            <p:cNvSpPr/>
            <p:nvPr/>
          </p:nvSpPr>
          <p:spPr bwMode="auto">
            <a:xfrm>
              <a:off x="11818956" y="246549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On-prem</a:t>
              </a:r>
            </a:p>
          </p:txBody>
        </p:sp>
        <p:cxnSp>
          <p:nvCxnSpPr>
            <p:cNvPr id="1329" name="Straight Arrow Connector 1328">
              <a:extLst>
                <a:ext uri="{FF2B5EF4-FFF2-40B4-BE49-F238E27FC236}">
                  <a16:creationId xmlns:a16="http://schemas.microsoft.com/office/drawing/2014/main" id="{66BC1747-3EF1-4C2A-9FCD-4DFE89C26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6639" y="2883037"/>
              <a:ext cx="115500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pic>
          <p:nvPicPr>
            <p:cNvPr id="1330" name="Graphic 1329">
              <a:extLst>
                <a:ext uri="{FF2B5EF4-FFF2-40B4-BE49-F238E27FC236}">
                  <a16:creationId xmlns:a16="http://schemas.microsoft.com/office/drawing/2014/main" id="{A95A5ED8-44B0-462D-BE9E-6F4D858E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4713030" y="2734136"/>
              <a:ext cx="255215" cy="255215"/>
            </a:xfrm>
            <a:prstGeom prst="rect">
              <a:avLst/>
            </a:prstGeom>
          </p:spPr>
        </p:pic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C55EA2C4-3063-4965-B895-26175A087083}"/>
                </a:ext>
              </a:extLst>
            </p:cNvPr>
            <p:cNvSpPr/>
            <p:nvPr/>
          </p:nvSpPr>
          <p:spPr bwMode="auto">
            <a:xfrm>
              <a:off x="14404081" y="2464587"/>
              <a:ext cx="8508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Data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Factory</a:t>
              </a:r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4DE612B3-4A8D-402E-BF1D-51019D308DCF}"/>
                </a:ext>
              </a:extLst>
            </p:cNvPr>
            <p:cNvSpPr/>
            <p:nvPr/>
          </p:nvSpPr>
          <p:spPr bwMode="auto">
            <a:xfrm>
              <a:off x="16157247" y="2681698"/>
              <a:ext cx="1155003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33" name="Graphic 1332">
              <a:extLst>
                <a:ext uri="{FF2B5EF4-FFF2-40B4-BE49-F238E27FC236}">
                  <a16:creationId xmlns:a16="http://schemas.microsoft.com/office/drawing/2014/main" id="{8E6DF9CB-F1D1-40B8-96D0-D7A0429CF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197340" y="2753932"/>
              <a:ext cx="247109" cy="247109"/>
            </a:xfrm>
            <a:prstGeom prst="rect">
              <a:avLst/>
            </a:prstGeom>
          </p:spPr>
        </p:pic>
        <p:pic>
          <p:nvPicPr>
            <p:cNvPr id="1334" name="Graphic 1333">
              <a:extLst>
                <a:ext uri="{FF2B5EF4-FFF2-40B4-BE49-F238E27FC236}">
                  <a16:creationId xmlns:a16="http://schemas.microsoft.com/office/drawing/2014/main" id="{E9807535-BBDE-41E9-8A83-445BC9D3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6756002" y="2768218"/>
              <a:ext cx="232823" cy="232823"/>
            </a:xfrm>
            <a:prstGeom prst="rect">
              <a:avLst/>
            </a:prstGeom>
          </p:spPr>
        </p:pic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C48AFB95-DF9F-467A-9C17-765B228A79E2}"/>
                </a:ext>
              </a:extLst>
            </p:cNvPr>
            <p:cNvSpPr/>
            <p:nvPr/>
          </p:nvSpPr>
          <p:spPr bwMode="auto">
            <a:xfrm>
              <a:off x="16327588" y="2725889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CA191239-5FA6-4218-9A75-76F4F2514522}"/>
                </a:ext>
              </a:extLst>
            </p:cNvPr>
            <p:cNvSpPr/>
            <p:nvPr/>
          </p:nvSpPr>
          <p:spPr bwMode="auto">
            <a:xfrm>
              <a:off x="16872414" y="2725889"/>
              <a:ext cx="50866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MI</a:t>
              </a:r>
            </a:p>
          </p:txBody>
        </p:sp>
        <p:sp>
          <p:nvSpPr>
            <p:cNvPr id="1337" name="Rectangle 1336">
              <a:extLst>
                <a:ext uri="{FF2B5EF4-FFF2-40B4-BE49-F238E27FC236}">
                  <a16:creationId xmlns:a16="http://schemas.microsoft.com/office/drawing/2014/main" id="{F8153C88-DF52-421B-816B-EA2564545436}"/>
                </a:ext>
              </a:extLst>
            </p:cNvPr>
            <p:cNvSpPr/>
            <p:nvPr/>
          </p:nvSpPr>
          <p:spPr bwMode="auto">
            <a:xfrm>
              <a:off x="16000496" y="2466898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Azure SQL</a:t>
              </a:r>
            </a:p>
          </p:txBody>
        </p:sp>
        <p:cxnSp>
          <p:nvCxnSpPr>
            <p:cNvPr id="1338" name="Straight Arrow Connector 1337">
              <a:extLst>
                <a:ext uri="{FF2B5EF4-FFF2-40B4-BE49-F238E27FC236}">
                  <a16:creationId xmlns:a16="http://schemas.microsoft.com/office/drawing/2014/main" id="{040A339E-DACA-4D38-9BFC-75BB3C70E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02244" y="2890629"/>
              <a:ext cx="115500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</p:grpSp>
      <p:grpSp>
        <p:nvGrpSpPr>
          <p:cNvPr id="1253" name="Group 1252">
            <a:extLst>
              <a:ext uri="{FF2B5EF4-FFF2-40B4-BE49-F238E27FC236}">
                <a16:creationId xmlns:a16="http://schemas.microsoft.com/office/drawing/2014/main" id="{54E6AB70-41B4-4009-A0DF-8702471F2DBD}"/>
              </a:ext>
            </a:extLst>
          </p:cNvPr>
          <p:cNvGrpSpPr/>
          <p:nvPr/>
        </p:nvGrpSpPr>
        <p:grpSpPr>
          <a:xfrm>
            <a:off x="688341" y="601453"/>
            <a:ext cx="3865657" cy="537377"/>
            <a:chOff x="914937" y="1528462"/>
            <a:chExt cx="4419063" cy="614308"/>
          </a:xfrm>
        </p:grpSpPr>
        <p:sp>
          <p:nvSpPr>
            <p:cNvPr id="1254" name="Rectangle 1253">
              <a:extLst>
                <a:ext uri="{FF2B5EF4-FFF2-40B4-BE49-F238E27FC236}">
                  <a16:creationId xmlns:a16="http://schemas.microsoft.com/office/drawing/2014/main" id="{530634AF-5F35-4845-9CE6-DAE55A932D0E}"/>
                </a:ext>
              </a:extLst>
            </p:cNvPr>
            <p:cNvSpPr/>
            <p:nvPr/>
          </p:nvSpPr>
          <p:spPr bwMode="auto">
            <a:xfrm>
              <a:off x="914937" y="1528462"/>
              <a:ext cx="441906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ETL tool</a:t>
              </a:r>
            </a:p>
          </p:txBody>
        </p:sp>
        <p:sp>
          <p:nvSpPr>
            <p:cNvPr id="1255" name="Rectangle 1254">
              <a:extLst>
                <a:ext uri="{FF2B5EF4-FFF2-40B4-BE49-F238E27FC236}">
                  <a16:creationId xmlns:a16="http://schemas.microsoft.com/office/drawing/2014/main" id="{84370FA2-4FEB-4EEF-BB9C-FF7D0D03228B}"/>
                </a:ext>
              </a:extLst>
            </p:cNvPr>
            <p:cNvSpPr/>
            <p:nvPr/>
          </p:nvSpPr>
          <p:spPr bwMode="auto">
            <a:xfrm>
              <a:off x="914938" y="1809854"/>
              <a:ext cx="4180478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Build a custom pipeline with 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Azure Data Factory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grpSp>
        <p:nvGrpSpPr>
          <p:cNvPr id="1271" name="Group 1270">
            <a:extLst>
              <a:ext uri="{FF2B5EF4-FFF2-40B4-BE49-F238E27FC236}">
                <a16:creationId xmlns:a16="http://schemas.microsoft.com/office/drawing/2014/main" id="{0D5177A2-3792-4D3C-96F7-860C0DF99F00}"/>
              </a:ext>
            </a:extLst>
          </p:cNvPr>
          <p:cNvGrpSpPr/>
          <p:nvPr/>
        </p:nvGrpSpPr>
        <p:grpSpPr>
          <a:xfrm>
            <a:off x="1645584" y="613891"/>
            <a:ext cx="662118" cy="233100"/>
            <a:chOff x="1969486" y="1637124"/>
            <a:chExt cx="756907" cy="266471"/>
          </a:xfrm>
        </p:grpSpPr>
        <p:grpSp>
          <p:nvGrpSpPr>
            <p:cNvPr id="1272" name="Group 1271">
              <a:extLst>
                <a:ext uri="{FF2B5EF4-FFF2-40B4-BE49-F238E27FC236}">
                  <a16:creationId xmlns:a16="http://schemas.microsoft.com/office/drawing/2014/main" id="{B7720958-3109-42CE-A289-4B75519948C7}"/>
                </a:ext>
              </a:extLst>
            </p:cNvPr>
            <p:cNvGrpSpPr/>
            <p:nvPr/>
          </p:nvGrpSpPr>
          <p:grpSpPr>
            <a:xfrm>
              <a:off x="1969486" y="1721846"/>
              <a:ext cx="756907" cy="181749"/>
              <a:chOff x="1969486" y="1721846"/>
              <a:chExt cx="756907" cy="181749"/>
            </a:xfrm>
          </p:grpSpPr>
          <p:pic>
            <p:nvPicPr>
              <p:cNvPr id="1277" name="Graphic 1276">
                <a:extLst>
                  <a:ext uri="{FF2B5EF4-FFF2-40B4-BE49-F238E27FC236}">
                    <a16:creationId xmlns:a16="http://schemas.microsoft.com/office/drawing/2014/main" id="{36568FEE-F0E6-43A0-BEDE-8A01E1270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69486" y="1721847"/>
                <a:ext cx="181748" cy="181748"/>
              </a:xfrm>
              <a:prstGeom prst="rect">
                <a:avLst/>
              </a:prstGeom>
            </p:spPr>
          </p:pic>
          <p:cxnSp>
            <p:nvCxnSpPr>
              <p:cNvPr id="1278" name="Straight Arrow Connector 1277">
                <a:extLst>
                  <a:ext uri="{FF2B5EF4-FFF2-40B4-BE49-F238E27FC236}">
                    <a16:creationId xmlns:a16="http://schemas.microsoft.com/office/drawing/2014/main" id="{2022905D-3B5B-403B-A829-CB33ED44B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5176" y="1813669"/>
                <a:ext cx="157467" cy="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pic>
            <p:nvPicPr>
              <p:cNvPr id="1279" name="Graphic 1278">
                <a:extLst>
                  <a:ext uri="{FF2B5EF4-FFF2-40B4-BE49-F238E27FC236}">
                    <a16:creationId xmlns:a16="http://schemas.microsoft.com/office/drawing/2014/main" id="{70B6F90F-4628-49E3-AF2A-77B787185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347939" y="1721846"/>
                <a:ext cx="181749" cy="181749"/>
              </a:xfrm>
              <a:prstGeom prst="rect">
                <a:avLst/>
              </a:prstGeom>
            </p:spPr>
          </p:pic>
          <p:pic>
            <p:nvPicPr>
              <p:cNvPr id="1284" name="Graphic 1283">
                <a:extLst>
                  <a:ext uri="{FF2B5EF4-FFF2-40B4-BE49-F238E27FC236}">
                    <a16:creationId xmlns:a16="http://schemas.microsoft.com/office/drawing/2014/main" id="{19243384-1237-4E14-B3E6-7F3C49CF4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548437" y="1723743"/>
                <a:ext cx="177956" cy="177956"/>
              </a:xfrm>
              <a:prstGeom prst="rect">
                <a:avLst/>
              </a:prstGeom>
            </p:spPr>
          </p:pic>
        </p:grpSp>
        <p:pic>
          <p:nvPicPr>
            <p:cNvPr id="1273" name="Picture 1272" descr="Icon&#10;&#10;Description automatically generated">
              <a:extLst>
                <a:ext uri="{FF2B5EF4-FFF2-40B4-BE49-F238E27FC236}">
                  <a16:creationId xmlns:a16="http://schemas.microsoft.com/office/drawing/2014/main" id="{C44C96F6-E26A-4B37-A256-7D8E86636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026182" y="1637124"/>
              <a:ext cx="68356" cy="68356"/>
            </a:xfrm>
            <a:prstGeom prst="rect">
              <a:avLst/>
            </a:prstGeom>
          </p:spPr>
        </p:pic>
        <p:pic>
          <p:nvPicPr>
            <p:cNvPr id="1274" name="Picture 1273" descr="Icon&#10;&#10;Description automatically generated">
              <a:extLst>
                <a:ext uri="{FF2B5EF4-FFF2-40B4-BE49-F238E27FC236}">
                  <a16:creationId xmlns:a16="http://schemas.microsoft.com/office/drawing/2014/main" id="{383823F4-1286-47B7-8586-BABBA05A8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404635" y="1637124"/>
              <a:ext cx="68356" cy="68356"/>
            </a:xfrm>
            <a:prstGeom prst="rect">
              <a:avLst/>
            </a:prstGeom>
          </p:spPr>
        </p:pic>
        <p:pic>
          <p:nvPicPr>
            <p:cNvPr id="1276" name="Picture 1275" descr="Icon&#10;&#10;Description automatically generated">
              <a:extLst>
                <a:ext uri="{FF2B5EF4-FFF2-40B4-BE49-F238E27FC236}">
                  <a16:creationId xmlns:a16="http://schemas.microsoft.com/office/drawing/2014/main" id="{352D4B07-2A12-494F-84E2-467F8403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574667" y="1637124"/>
              <a:ext cx="68356" cy="68356"/>
            </a:xfrm>
            <a:prstGeom prst="rect">
              <a:avLst/>
            </a:prstGeom>
          </p:spPr>
        </p:pic>
      </p:grpSp>
      <p:grpSp>
        <p:nvGrpSpPr>
          <p:cNvPr id="1450" name="Group 1449">
            <a:extLst>
              <a:ext uri="{FF2B5EF4-FFF2-40B4-BE49-F238E27FC236}">
                <a16:creationId xmlns:a16="http://schemas.microsoft.com/office/drawing/2014/main" id="{F246C78C-16BF-4F59-BB8C-3B61C94BF1B7}"/>
              </a:ext>
            </a:extLst>
          </p:cNvPr>
          <p:cNvGrpSpPr/>
          <p:nvPr/>
        </p:nvGrpSpPr>
        <p:grpSpPr>
          <a:xfrm>
            <a:off x="433396" y="717560"/>
            <a:ext cx="271807" cy="271807"/>
            <a:chOff x="1304230" y="1434631"/>
            <a:chExt cx="271807" cy="271807"/>
          </a:xfrm>
        </p:grpSpPr>
        <p:sp>
          <p:nvSpPr>
            <p:cNvPr id="1451" name="Oval 1450">
              <a:extLst>
                <a:ext uri="{FF2B5EF4-FFF2-40B4-BE49-F238E27FC236}">
                  <a16:creationId xmlns:a16="http://schemas.microsoft.com/office/drawing/2014/main" id="{BCDD8815-F474-4462-93C4-7C8872866F02}"/>
                </a:ext>
              </a:extLst>
            </p:cNvPr>
            <p:cNvSpPr/>
            <p:nvPr/>
          </p:nvSpPr>
          <p:spPr bwMode="auto">
            <a:xfrm>
              <a:off x="1304230" y="1434631"/>
              <a:ext cx="271807" cy="271807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05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52" name="Rectangle 1451">
              <a:extLst>
                <a:ext uri="{FF2B5EF4-FFF2-40B4-BE49-F238E27FC236}">
                  <a16:creationId xmlns:a16="http://schemas.microsoft.com/office/drawing/2014/main" id="{25819132-8FB8-424F-965B-7185B538FBD9}"/>
                </a:ext>
              </a:extLst>
            </p:cNvPr>
            <p:cNvSpPr/>
            <p:nvPr/>
          </p:nvSpPr>
          <p:spPr>
            <a:xfrm>
              <a:off x="1423405" y="1490837"/>
              <a:ext cx="45719" cy="1696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-399944" algn="ctr" defTabSz="799917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2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1</a:t>
              </a:r>
            </a:p>
          </p:txBody>
        </p:sp>
      </p:grpSp>
      <p:sp>
        <p:nvSpPr>
          <p:cNvPr id="1483" name="Rectangle 1482">
            <a:extLst>
              <a:ext uri="{FF2B5EF4-FFF2-40B4-BE49-F238E27FC236}">
                <a16:creationId xmlns:a16="http://schemas.microsoft.com/office/drawing/2014/main" id="{202170D3-E6D2-489D-AC71-FA0721C27133}"/>
              </a:ext>
            </a:extLst>
          </p:cNvPr>
          <p:cNvSpPr/>
          <p:nvPr/>
        </p:nvSpPr>
        <p:spPr bwMode="auto">
          <a:xfrm rot="5400000">
            <a:off x="5587660" y="485434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84" name="Rectangle 1483">
            <a:extLst>
              <a:ext uri="{FF2B5EF4-FFF2-40B4-BE49-F238E27FC236}">
                <a16:creationId xmlns:a16="http://schemas.microsoft.com/office/drawing/2014/main" id="{622B3C99-9B02-4393-8449-B5A660294200}"/>
              </a:ext>
            </a:extLst>
          </p:cNvPr>
          <p:cNvSpPr/>
          <p:nvPr/>
        </p:nvSpPr>
        <p:spPr bwMode="auto">
          <a:xfrm>
            <a:off x="5415518" y="723560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varies by trigger</a:t>
            </a:r>
          </a:p>
        </p:txBody>
      </p:sp>
      <p:grpSp>
        <p:nvGrpSpPr>
          <p:cNvPr id="1485" name="Group 1484">
            <a:extLst>
              <a:ext uri="{FF2B5EF4-FFF2-40B4-BE49-F238E27FC236}">
                <a16:creationId xmlns:a16="http://schemas.microsoft.com/office/drawing/2014/main" id="{42BC449D-C4FC-43A7-AD65-85F4132FA1D8}"/>
              </a:ext>
            </a:extLst>
          </p:cNvPr>
          <p:cNvGrpSpPr/>
          <p:nvPr/>
        </p:nvGrpSpPr>
        <p:grpSpPr>
          <a:xfrm>
            <a:off x="5466257" y="381019"/>
            <a:ext cx="756557" cy="291224"/>
            <a:chOff x="4793012" y="865524"/>
            <a:chExt cx="756557" cy="291224"/>
          </a:xfrm>
        </p:grpSpPr>
        <p:pic>
          <p:nvPicPr>
            <p:cNvPr id="1486" name="Picture 1485">
              <a:extLst>
                <a:ext uri="{FF2B5EF4-FFF2-40B4-BE49-F238E27FC236}">
                  <a16:creationId xmlns:a16="http://schemas.microsoft.com/office/drawing/2014/main" id="{059CF69D-537A-4852-BEB2-7EB718E34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487" name="Rectangle 1486">
              <a:extLst>
                <a:ext uri="{FF2B5EF4-FFF2-40B4-BE49-F238E27FC236}">
                  <a16:creationId xmlns:a16="http://schemas.microsoft.com/office/drawing/2014/main" id="{92C40841-39A5-46EC-BE5F-841680B27C5E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532" name="Rectangle 1531">
            <a:extLst>
              <a:ext uri="{FF2B5EF4-FFF2-40B4-BE49-F238E27FC236}">
                <a16:creationId xmlns:a16="http://schemas.microsoft.com/office/drawing/2014/main" id="{4A3C7B54-03F2-4068-8EC7-2F2CCF853E09}"/>
              </a:ext>
            </a:extLst>
          </p:cNvPr>
          <p:cNvSpPr/>
          <p:nvPr/>
        </p:nvSpPr>
        <p:spPr bwMode="auto">
          <a:xfrm rot="5400000">
            <a:off x="5587660" y="2340151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3" name="Rectangle 1532">
            <a:extLst>
              <a:ext uri="{FF2B5EF4-FFF2-40B4-BE49-F238E27FC236}">
                <a16:creationId xmlns:a16="http://schemas.microsoft.com/office/drawing/2014/main" id="{98480955-1CBC-4E08-962A-F889EA248639}"/>
              </a:ext>
            </a:extLst>
          </p:cNvPr>
          <p:cNvSpPr/>
          <p:nvPr/>
        </p:nvSpPr>
        <p:spPr bwMode="auto">
          <a:xfrm>
            <a:off x="5415518" y="2578277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5 min minimum</a:t>
            </a:r>
          </a:p>
        </p:txBody>
      </p:sp>
      <p:grpSp>
        <p:nvGrpSpPr>
          <p:cNvPr id="1534" name="Group 1533">
            <a:extLst>
              <a:ext uri="{FF2B5EF4-FFF2-40B4-BE49-F238E27FC236}">
                <a16:creationId xmlns:a16="http://schemas.microsoft.com/office/drawing/2014/main" id="{9FEC5DBC-4C90-4948-81F3-1A2A2E4935CC}"/>
              </a:ext>
            </a:extLst>
          </p:cNvPr>
          <p:cNvGrpSpPr/>
          <p:nvPr/>
        </p:nvGrpSpPr>
        <p:grpSpPr>
          <a:xfrm>
            <a:off x="5466257" y="2235736"/>
            <a:ext cx="756557" cy="291224"/>
            <a:chOff x="4793012" y="865524"/>
            <a:chExt cx="756557" cy="291224"/>
          </a:xfrm>
        </p:grpSpPr>
        <p:pic>
          <p:nvPicPr>
            <p:cNvPr id="1535" name="Picture 1534">
              <a:extLst>
                <a:ext uri="{FF2B5EF4-FFF2-40B4-BE49-F238E27FC236}">
                  <a16:creationId xmlns:a16="http://schemas.microsoft.com/office/drawing/2014/main" id="{16FF397D-42EA-4CB1-B082-14AC7DD2A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536" name="Rectangle 1535">
              <a:extLst>
                <a:ext uri="{FF2B5EF4-FFF2-40B4-BE49-F238E27FC236}">
                  <a16:creationId xmlns:a16="http://schemas.microsoft.com/office/drawing/2014/main" id="{34440353-2F66-4339-A128-A583EC6141E3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571" name="Rectangle 1570">
            <a:extLst>
              <a:ext uri="{FF2B5EF4-FFF2-40B4-BE49-F238E27FC236}">
                <a16:creationId xmlns:a16="http://schemas.microsoft.com/office/drawing/2014/main" id="{C5B8F5EC-3D2B-494E-ACF8-7E57D59070B6}"/>
              </a:ext>
            </a:extLst>
          </p:cNvPr>
          <p:cNvSpPr/>
          <p:nvPr/>
        </p:nvSpPr>
        <p:spPr bwMode="auto">
          <a:xfrm rot="5400000">
            <a:off x="5587660" y="4290118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72" name="Rectangle 1571">
            <a:extLst>
              <a:ext uri="{FF2B5EF4-FFF2-40B4-BE49-F238E27FC236}">
                <a16:creationId xmlns:a16="http://schemas.microsoft.com/office/drawing/2014/main" id="{DEC7BD02-4FC2-4943-9215-F39A09A61311}"/>
              </a:ext>
            </a:extLst>
          </p:cNvPr>
          <p:cNvSpPr/>
          <p:nvPr/>
        </p:nvSpPr>
        <p:spPr bwMode="auto">
          <a:xfrm>
            <a:off x="5415518" y="4528244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~seconds</a:t>
            </a:r>
          </a:p>
        </p:txBody>
      </p:sp>
      <p:grpSp>
        <p:nvGrpSpPr>
          <p:cNvPr id="1573" name="Group 1572">
            <a:extLst>
              <a:ext uri="{FF2B5EF4-FFF2-40B4-BE49-F238E27FC236}">
                <a16:creationId xmlns:a16="http://schemas.microsoft.com/office/drawing/2014/main" id="{C15157D5-E2E8-40A3-88E5-BAF07251AB21}"/>
              </a:ext>
            </a:extLst>
          </p:cNvPr>
          <p:cNvGrpSpPr/>
          <p:nvPr/>
        </p:nvGrpSpPr>
        <p:grpSpPr>
          <a:xfrm>
            <a:off x="5466257" y="4185703"/>
            <a:ext cx="756557" cy="291224"/>
            <a:chOff x="4793012" y="865524"/>
            <a:chExt cx="756557" cy="291224"/>
          </a:xfrm>
        </p:grpSpPr>
        <p:pic>
          <p:nvPicPr>
            <p:cNvPr id="1574" name="Picture 1573">
              <a:extLst>
                <a:ext uri="{FF2B5EF4-FFF2-40B4-BE49-F238E27FC236}">
                  <a16:creationId xmlns:a16="http://schemas.microsoft.com/office/drawing/2014/main" id="{3A8608BB-8B2E-40A9-9CA7-97AE2225F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575" name="Rectangle 1574">
              <a:extLst>
                <a:ext uri="{FF2B5EF4-FFF2-40B4-BE49-F238E27FC236}">
                  <a16:creationId xmlns:a16="http://schemas.microsoft.com/office/drawing/2014/main" id="{875B59C0-32BD-486A-A453-3E4CF71B7F40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610" name="Rectangle 1609">
            <a:extLst>
              <a:ext uri="{FF2B5EF4-FFF2-40B4-BE49-F238E27FC236}">
                <a16:creationId xmlns:a16="http://schemas.microsoft.com/office/drawing/2014/main" id="{F2D46E69-4848-4999-95C4-9B19FEC5B926}"/>
              </a:ext>
            </a:extLst>
          </p:cNvPr>
          <p:cNvSpPr/>
          <p:nvPr/>
        </p:nvSpPr>
        <p:spPr bwMode="auto">
          <a:xfrm rot="5400000">
            <a:off x="5587660" y="6240085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11" name="Rectangle 1610">
            <a:extLst>
              <a:ext uri="{FF2B5EF4-FFF2-40B4-BE49-F238E27FC236}">
                <a16:creationId xmlns:a16="http://schemas.microsoft.com/office/drawing/2014/main" id="{3219BF30-8966-4D9B-8208-FCD7F71ADCC6}"/>
              </a:ext>
            </a:extLst>
          </p:cNvPr>
          <p:cNvSpPr/>
          <p:nvPr/>
        </p:nvSpPr>
        <p:spPr bwMode="auto">
          <a:xfrm>
            <a:off x="5369798" y="6478211"/>
            <a:ext cx="805142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log backup frequency</a:t>
            </a:r>
          </a:p>
        </p:txBody>
      </p:sp>
      <p:grpSp>
        <p:nvGrpSpPr>
          <p:cNvPr id="1612" name="Group 1611">
            <a:extLst>
              <a:ext uri="{FF2B5EF4-FFF2-40B4-BE49-F238E27FC236}">
                <a16:creationId xmlns:a16="http://schemas.microsoft.com/office/drawing/2014/main" id="{BBA6E33B-1021-4077-9F6D-E9A7DFD70DEE}"/>
              </a:ext>
            </a:extLst>
          </p:cNvPr>
          <p:cNvGrpSpPr/>
          <p:nvPr/>
        </p:nvGrpSpPr>
        <p:grpSpPr>
          <a:xfrm>
            <a:off x="5466257" y="6135670"/>
            <a:ext cx="756557" cy="291224"/>
            <a:chOff x="4793012" y="865524"/>
            <a:chExt cx="756557" cy="291224"/>
          </a:xfrm>
        </p:grpSpPr>
        <p:pic>
          <p:nvPicPr>
            <p:cNvPr id="1613" name="Picture 1612">
              <a:extLst>
                <a:ext uri="{FF2B5EF4-FFF2-40B4-BE49-F238E27FC236}">
                  <a16:creationId xmlns:a16="http://schemas.microsoft.com/office/drawing/2014/main" id="{E66C7788-CD56-4689-8F10-DE5B74A1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614" name="Rectangle 1613">
              <a:extLst>
                <a:ext uri="{FF2B5EF4-FFF2-40B4-BE49-F238E27FC236}">
                  <a16:creationId xmlns:a16="http://schemas.microsoft.com/office/drawing/2014/main" id="{CA85E842-C1F2-434A-AC16-D80DB020C66A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649" name="Rectangle 1648">
            <a:extLst>
              <a:ext uri="{FF2B5EF4-FFF2-40B4-BE49-F238E27FC236}">
                <a16:creationId xmlns:a16="http://schemas.microsoft.com/office/drawing/2014/main" id="{8962DBAB-3240-48AD-A96F-56C41FBBC729}"/>
              </a:ext>
            </a:extLst>
          </p:cNvPr>
          <p:cNvSpPr/>
          <p:nvPr/>
        </p:nvSpPr>
        <p:spPr bwMode="auto">
          <a:xfrm rot="5400000">
            <a:off x="5587660" y="8094800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50" name="Rectangle 1649">
            <a:extLst>
              <a:ext uri="{FF2B5EF4-FFF2-40B4-BE49-F238E27FC236}">
                <a16:creationId xmlns:a16="http://schemas.microsoft.com/office/drawing/2014/main" id="{3D4673E5-3970-4084-B313-3EDD4F6552D9}"/>
              </a:ext>
            </a:extLst>
          </p:cNvPr>
          <p:cNvSpPr/>
          <p:nvPr/>
        </p:nvSpPr>
        <p:spPr bwMode="auto">
          <a:xfrm>
            <a:off x="5415518" y="8332926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varies by product</a:t>
            </a:r>
          </a:p>
        </p:txBody>
      </p:sp>
      <p:grpSp>
        <p:nvGrpSpPr>
          <p:cNvPr id="1651" name="Group 1650">
            <a:extLst>
              <a:ext uri="{FF2B5EF4-FFF2-40B4-BE49-F238E27FC236}">
                <a16:creationId xmlns:a16="http://schemas.microsoft.com/office/drawing/2014/main" id="{7F9233D2-2D92-41FF-8880-BF77CB5AC112}"/>
              </a:ext>
            </a:extLst>
          </p:cNvPr>
          <p:cNvGrpSpPr/>
          <p:nvPr/>
        </p:nvGrpSpPr>
        <p:grpSpPr>
          <a:xfrm>
            <a:off x="5466257" y="7990385"/>
            <a:ext cx="756557" cy="291224"/>
            <a:chOff x="4793012" y="865524"/>
            <a:chExt cx="756557" cy="291224"/>
          </a:xfrm>
        </p:grpSpPr>
        <p:pic>
          <p:nvPicPr>
            <p:cNvPr id="1652" name="Picture 1651">
              <a:extLst>
                <a:ext uri="{FF2B5EF4-FFF2-40B4-BE49-F238E27FC236}">
                  <a16:creationId xmlns:a16="http://schemas.microsoft.com/office/drawing/2014/main" id="{4A7BFAD6-B320-4579-9D97-9079C69E7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653" name="Rectangle 1652">
              <a:extLst>
                <a:ext uri="{FF2B5EF4-FFF2-40B4-BE49-F238E27FC236}">
                  <a16:creationId xmlns:a16="http://schemas.microsoft.com/office/drawing/2014/main" id="{658AD163-CE4B-46FC-AFD6-BF8287EF18F7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BBECEB-7ED0-49AD-86D3-0DEDDE4D2F1D}"/>
              </a:ext>
            </a:extLst>
          </p:cNvPr>
          <p:cNvGrpSpPr/>
          <p:nvPr/>
        </p:nvGrpSpPr>
        <p:grpSpPr>
          <a:xfrm>
            <a:off x="632849" y="9045046"/>
            <a:ext cx="5029913" cy="600432"/>
            <a:chOff x="632849" y="8340196"/>
            <a:chExt cx="5029913" cy="600432"/>
          </a:xfrm>
        </p:grpSpPr>
        <p:pic>
          <p:nvPicPr>
            <p:cNvPr id="1899" name="Picture 2" descr="Attunity Replicate 6.5 Release Notes">
              <a:extLst>
                <a:ext uri="{FF2B5EF4-FFF2-40B4-BE49-F238E27FC236}">
                  <a16:creationId xmlns:a16="http://schemas.microsoft.com/office/drawing/2014/main" id="{EBDAE8F4-5B37-47CE-B9D0-233BC5349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49" y="8525135"/>
              <a:ext cx="1064271" cy="28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0" name="Picture 2" descr="ScaleArc | Microsoft Go-To-Market">
              <a:extLst>
                <a:ext uri="{FF2B5EF4-FFF2-40B4-BE49-F238E27FC236}">
                  <a16:creationId xmlns:a16="http://schemas.microsoft.com/office/drawing/2014/main" id="{ADAA2370-058F-4510-B2FC-6D76D7FCB0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38451" r="9216" b="40743"/>
            <a:stretch/>
          </p:blipFill>
          <p:spPr bwMode="auto">
            <a:xfrm>
              <a:off x="1952586" y="8530873"/>
              <a:ext cx="906768" cy="224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1" name="Picture 2" descr="StreamSets :: Pomerol Partners">
              <a:extLst>
                <a:ext uri="{FF2B5EF4-FFF2-40B4-BE49-F238E27FC236}">
                  <a16:creationId xmlns:a16="http://schemas.microsoft.com/office/drawing/2014/main" id="{A07C7A36-28C4-486C-8B92-598376280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059" y="8456184"/>
              <a:ext cx="929258" cy="383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2" name="Rectangle 1901">
              <a:extLst>
                <a:ext uri="{FF2B5EF4-FFF2-40B4-BE49-F238E27FC236}">
                  <a16:creationId xmlns:a16="http://schemas.microsoft.com/office/drawing/2014/main" id="{2AB07452-0006-443F-BA11-1E44C24CC6D4}"/>
                </a:ext>
              </a:extLst>
            </p:cNvPr>
            <p:cNvSpPr/>
            <p:nvPr/>
          </p:nvSpPr>
          <p:spPr bwMode="auto">
            <a:xfrm>
              <a:off x="4805931" y="8490841"/>
              <a:ext cx="8568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And more...</a:t>
              </a:r>
            </a:p>
          </p:txBody>
        </p:sp>
        <p:pic>
          <p:nvPicPr>
            <p:cNvPr id="24" name="Picture 2" descr="Redgate – Bloor Research">
              <a:extLst>
                <a:ext uri="{FF2B5EF4-FFF2-40B4-BE49-F238E27FC236}">
                  <a16:creationId xmlns:a16="http://schemas.microsoft.com/office/drawing/2014/main" id="{0F58F40B-9088-4D12-99D1-1D5075DD2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905" y="8340196"/>
              <a:ext cx="940677" cy="60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0A73D9-3A82-4539-AA84-8C59CD9930B6}"/>
              </a:ext>
            </a:extLst>
          </p:cNvPr>
          <p:cNvCxnSpPr>
            <a:cxnSpLocks/>
          </p:cNvCxnSpPr>
          <p:nvPr/>
        </p:nvCxnSpPr>
        <p:spPr>
          <a:xfrm>
            <a:off x="382657" y="10049109"/>
            <a:ext cx="5814060" cy="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D734FA-D4A8-4141-A4FD-52FE6FC5F497}"/>
              </a:ext>
            </a:extLst>
          </p:cNvPr>
          <p:cNvSpPr txBox="1"/>
          <p:nvPr/>
        </p:nvSpPr>
        <p:spPr>
          <a:xfrm>
            <a:off x="313928" y="10069663"/>
            <a:ext cx="5882789" cy="43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79988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Other hands-on, custom options exist, include </a:t>
            </a:r>
            <a:r>
              <a:rPr kumimoji="0" lang="en-CA" sz="800" b="1" i="1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</a:rPr>
              <a:t>SQL Server Service Broker </a:t>
            </a: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(place writes on queue and send over), and </a:t>
            </a:r>
            <a:r>
              <a:rPr kumimoji="0" lang="en-CA" sz="800" b="1" i="1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</a:rPr>
              <a:t>Azure Event Hub</a:t>
            </a: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</a:rPr>
              <a:t> </a:t>
            </a: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(use as a message queue), and permutations thereof.</a:t>
            </a:r>
          </a:p>
        </p:txBody>
      </p:sp>
    </p:spTree>
    <p:extLst>
      <p:ext uri="{BB962C8B-B14F-4D97-AF65-F5344CB8AC3E}">
        <p14:creationId xmlns:p14="http://schemas.microsoft.com/office/powerpoint/2010/main" val="17970099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A0FD4C-5D8B-4A80-9C1B-6048FBEA1FF6}"/>
              </a:ext>
            </a:extLst>
          </p:cNvPr>
          <p:cNvSpPr/>
          <p:nvPr/>
        </p:nvSpPr>
        <p:spPr bwMode="auto">
          <a:xfrm>
            <a:off x="266700" y="251414"/>
            <a:ext cx="6018321" cy="19770136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190" tIns="127352" rIns="159190" bIns="127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1735" fontAlgn="base">
              <a:spcBef>
                <a:spcPct val="0"/>
              </a:spcBef>
              <a:spcAft>
                <a:spcPct val="0"/>
              </a:spcAft>
            </a:pPr>
            <a:endParaRPr lang="en-US" sz="1741" dirty="0" err="1">
              <a:solidFill>
                <a:schemeClr val="bg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7" name="Rectangle 1256">
            <a:extLst>
              <a:ext uri="{FF2B5EF4-FFF2-40B4-BE49-F238E27FC236}">
                <a16:creationId xmlns:a16="http://schemas.microsoft.com/office/drawing/2014/main" id="{AE212CF3-EE10-45F2-90C9-10DEC84F508B}"/>
              </a:ext>
            </a:extLst>
          </p:cNvPr>
          <p:cNvSpPr/>
          <p:nvPr/>
        </p:nvSpPr>
        <p:spPr bwMode="auto">
          <a:xfrm rot="5400000">
            <a:off x="-4354122" y="9337606"/>
            <a:ext cx="15293799" cy="511575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76200">
              <a:srgbClr val="50E6FF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7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</p:txBody>
      </p:sp>
      <p:sp>
        <p:nvSpPr>
          <p:cNvPr id="643" name="Title 36">
            <a:extLst>
              <a:ext uri="{FF2B5EF4-FFF2-40B4-BE49-F238E27FC236}">
                <a16:creationId xmlns:a16="http://schemas.microsoft.com/office/drawing/2014/main" id="{D3D6FC63-33F7-4284-BDB0-EBF70C8D10E4}"/>
              </a:ext>
            </a:extLst>
          </p:cNvPr>
          <p:cNvSpPr txBox="1">
            <a:spLocks/>
          </p:cNvSpPr>
          <p:nvPr/>
        </p:nvSpPr>
        <p:spPr>
          <a:xfrm>
            <a:off x="582111" y="425395"/>
            <a:ext cx="5341583" cy="280077"/>
          </a:xfrm>
          <a:prstGeom prst="rect">
            <a:avLst/>
          </a:prstGeom>
        </p:spPr>
        <p:txBody>
          <a:bodyPr vert="horz" wrap="square" lIns="0" tIns="64008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Replication Concepts</a:t>
            </a:r>
          </a:p>
        </p:txBody>
      </p: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55D2E4F3-5450-4044-BF2F-FDCFACB58B9C}"/>
              </a:ext>
            </a:extLst>
          </p:cNvPr>
          <p:cNvCxnSpPr>
            <a:cxnSpLocks/>
          </p:cNvCxnSpPr>
          <p:nvPr/>
        </p:nvCxnSpPr>
        <p:spPr>
          <a:xfrm>
            <a:off x="734899" y="2305284"/>
            <a:ext cx="5115757" cy="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76260219-0049-4F41-B527-9F8E7DAEEA62}"/>
              </a:ext>
            </a:extLst>
          </p:cNvPr>
          <p:cNvGrpSpPr/>
          <p:nvPr/>
        </p:nvGrpSpPr>
        <p:grpSpPr>
          <a:xfrm>
            <a:off x="741947" y="827639"/>
            <a:ext cx="2974451" cy="332916"/>
            <a:chOff x="580022" y="906575"/>
            <a:chExt cx="2974451" cy="332916"/>
          </a:xfrm>
        </p:grpSpPr>
        <p:grpSp>
          <p:nvGrpSpPr>
            <p:cNvPr id="646" name="Group 645">
              <a:extLst>
                <a:ext uri="{FF2B5EF4-FFF2-40B4-BE49-F238E27FC236}">
                  <a16:creationId xmlns:a16="http://schemas.microsoft.com/office/drawing/2014/main" id="{E48F63CB-876F-4762-A931-4C0EC42A6A23}"/>
                </a:ext>
              </a:extLst>
            </p:cNvPr>
            <p:cNvGrpSpPr/>
            <p:nvPr/>
          </p:nvGrpSpPr>
          <p:grpSpPr>
            <a:xfrm>
              <a:off x="580022" y="946029"/>
              <a:ext cx="323567" cy="282485"/>
              <a:chOff x="580025" y="1926774"/>
              <a:chExt cx="323567" cy="282485"/>
            </a:xfrm>
          </p:grpSpPr>
          <p:pic>
            <p:nvPicPr>
              <p:cNvPr id="648" name="Graphic 647">
                <a:extLst>
                  <a:ext uri="{FF2B5EF4-FFF2-40B4-BE49-F238E27FC236}">
                    <a16:creationId xmlns:a16="http://schemas.microsoft.com/office/drawing/2014/main" id="{F3258C5B-B9D3-4192-9F0A-85294549A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80025" y="1926774"/>
                <a:ext cx="282485" cy="282485"/>
              </a:xfrm>
              <a:prstGeom prst="rect">
                <a:avLst/>
              </a:prstGeom>
            </p:spPr>
          </p:pic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1BE904DC-3868-46A8-8FFE-8DE95AA4696D}"/>
                  </a:ext>
                </a:extLst>
              </p:cNvPr>
              <p:cNvGrpSpPr/>
              <p:nvPr/>
            </p:nvGrpSpPr>
            <p:grpSpPr>
              <a:xfrm>
                <a:off x="795000" y="2049514"/>
                <a:ext cx="108592" cy="144790"/>
                <a:chOff x="1409502" y="2203701"/>
                <a:chExt cx="162971" cy="217295"/>
              </a:xfrm>
            </p:grpSpPr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id="{125C4DD9-DCA0-4D91-83E5-24025518BEB8}"/>
                    </a:ext>
                  </a:extLst>
                </p:cNvPr>
                <p:cNvSpPr/>
                <p:nvPr/>
              </p:nvSpPr>
              <p:spPr>
                <a:xfrm>
                  <a:off x="1409502" y="2225430"/>
                  <a:ext cx="162971" cy="195566"/>
                </a:xfrm>
                <a:custGeom>
                  <a:avLst/>
                  <a:gdLst>
                    <a:gd name="connsiteX0" fmla="*/ 80900 w 162971"/>
                    <a:gd name="connsiteY0" fmla="*/ 30501 h 195566"/>
                    <a:gd name="connsiteX1" fmla="*/ -586 w 162971"/>
                    <a:gd name="connsiteY1" fmla="*/ -409 h 195566"/>
                    <a:gd name="connsiteX2" fmla="*/ -586 w 162971"/>
                    <a:gd name="connsiteY2" fmla="*/ 164247 h 195566"/>
                    <a:gd name="connsiteX3" fmla="*/ 79759 w 162971"/>
                    <a:gd name="connsiteY3" fmla="*/ 195158 h 195566"/>
                    <a:gd name="connsiteX4" fmla="*/ 80900 w 162971"/>
                    <a:gd name="connsiteY4" fmla="*/ 195158 h 195566"/>
                    <a:gd name="connsiteX5" fmla="*/ 162386 w 162971"/>
                    <a:gd name="connsiteY5" fmla="*/ 164247 h 195566"/>
                    <a:gd name="connsiteX6" fmla="*/ 162386 w 162971"/>
                    <a:gd name="connsiteY6" fmla="*/ -409 h 195566"/>
                    <a:gd name="connsiteX7" fmla="*/ 80900 w 162971"/>
                    <a:gd name="connsiteY7" fmla="*/ 30501 h 19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971" h="195566">
                      <a:moveTo>
                        <a:pt x="80900" y="30501"/>
                      </a:moveTo>
                      <a:cubicBezTo>
                        <a:pt x="35898" y="30501"/>
                        <a:pt x="-586" y="17181"/>
                        <a:pt x="-586" y="-409"/>
                      </a:cubicBezTo>
                      <a:lnTo>
                        <a:pt x="-586" y="164247"/>
                      </a:lnTo>
                      <a:cubicBezTo>
                        <a:pt x="-586" y="181175"/>
                        <a:pt x="35268" y="194886"/>
                        <a:pt x="79759" y="195158"/>
                      </a:cubicBezTo>
                      <a:lnTo>
                        <a:pt x="80900" y="195158"/>
                      </a:lnTo>
                      <a:cubicBezTo>
                        <a:pt x="125902" y="195158"/>
                        <a:pt x="162386" y="181837"/>
                        <a:pt x="162386" y="164247"/>
                      </a:cubicBezTo>
                      <a:lnTo>
                        <a:pt x="162386" y="-409"/>
                      </a:lnTo>
                      <a:cubicBezTo>
                        <a:pt x="162386" y="16779"/>
                        <a:pt x="125902" y="30501"/>
                        <a:pt x="80900" y="30501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61A0A348-4E68-49AC-B87F-9558C4F1112E}"/>
                    </a:ext>
                  </a:extLst>
                </p:cNvPr>
                <p:cNvSpPr/>
                <p:nvPr/>
              </p:nvSpPr>
              <p:spPr>
                <a:xfrm>
                  <a:off x="1409502" y="2203701"/>
                  <a:ext cx="162971" cy="54324"/>
                </a:xfrm>
                <a:custGeom>
                  <a:avLst/>
                  <a:gdLst>
                    <a:gd name="connsiteX0" fmla="*/ 162386 w 162971"/>
                    <a:gd name="connsiteY0" fmla="*/ 26753 h 54324"/>
                    <a:gd name="connsiteX1" fmla="*/ 80900 w 162971"/>
                    <a:gd name="connsiteY1" fmla="*/ 53915 h 54324"/>
                    <a:gd name="connsiteX2" fmla="*/ -586 w 162971"/>
                    <a:gd name="connsiteY2" fmla="*/ 26753 h 54324"/>
                    <a:gd name="connsiteX3" fmla="*/ 80900 w 162971"/>
                    <a:gd name="connsiteY3" fmla="*/ -409 h 54324"/>
                    <a:gd name="connsiteX4" fmla="*/ 162386 w 162971"/>
                    <a:gd name="connsiteY4" fmla="*/ 26753 h 54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971" h="54324">
                      <a:moveTo>
                        <a:pt x="162386" y="26753"/>
                      </a:moveTo>
                      <a:cubicBezTo>
                        <a:pt x="162386" y="41855"/>
                        <a:pt x="125902" y="53915"/>
                        <a:pt x="80900" y="53915"/>
                      </a:cubicBezTo>
                      <a:cubicBezTo>
                        <a:pt x="35898" y="53915"/>
                        <a:pt x="-586" y="42203"/>
                        <a:pt x="-586" y="26753"/>
                      </a:cubicBezTo>
                      <a:cubicBezTo>
                        <a:pt x="-586" y="11303"/>
                        <a:pt x="35898" y="-409"/>
                        <a:pt x="80900" y="-409"/>
                      </a:cubicBezTo>
                      <a:cubicBezTo>
                        <a:pt x="125902" y="-409"/>
                        <a:pt x="162386" y="11303"/>
                        <a:pt x="162386" y="26753"/>
                      </a:cubicBezTo>
                    </a:path>
                  </a:pathLst>
                </a:custGeom>
                <a:solidFill>
                  <a:srgbClr val="E8E8E8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E0F1BECF-E8BF-4595-B7EA-BA8502F45159}"/>
                    </a:ext>
                  </a:extLst>
                </p:cNvPr>
                <p:cNvSpPr/>
                <p:nvPr/>
              </p:nvSpPr>
              <p:spPr>
                <a:xfrm>
                  <a:off x="1431231" y="2203701"/>
                  <a:ext cx="119512" cy="43459"/>
                </a:xfrm>
                <a:custGeom>
                  <a:avLst/>
                  <a:gdLst>
                    <a:gd name="connsiteX0" fmla="*/ 118927 w 119512"/>
                    <a:gd name="connsiteY0" fmla="*/ 21245 h 43459"/>
                    <a:gd name="connsiteX1" fmla="*/ 59170 w 119512"/>
                    <a:gd name="connsiteY1" fmla="*/ 43050 h 43459"/>
                    <a:gd name="connsiteX2" fmla="*/ -586 w 119512"/>
                    <a:gd name="connsiteY2" fmla="*/ 21245 h 43459"/>
                    <a:gd name="connsiteX3" fmla="*/ 59170 w 119512"/>
                    <a:gd name="connsiteY3" fmla="*/ -409 h 43459"/>
                    <a:gd name="connsiteX4" fmla="*/ 118927 w 119512"/>
                    <a:gd name="connsiteY4" fmla="*/ 21245 h 4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12" h="43459">
                      <a:moveTo>
                        <a:pt x="118927" y="21245"/>
                      </a:moveTo>
                      <a:cubicBezTo>
                        <a:pt x="118927" y="33326"/>
                        <a:pt x="92080" y="43050"/>
                        <a:pt x="59170" y="43050"/>
                      </a:cubicBezTo>
                      <a:cubicBezTo>
                        <a:pt x="26261" y="43050"/>
                        <a:pt x="-586" y="33326"/>
                        <a:pt x="-586" y="21245"/>
                      </a:cubicBezTo>
                      <a:cubicBezTo>
                        <a:pt x="-586" y="9163"/>
                        <a:pt x="26261" y="-409"/>
                        <a:pt x="59170" y="-409"/>
                      </a:cubicBezTo>
                      <a:cubicBezTo>
                        <a:pt x="92080" y="-409"/>
                        <a:pt x="118927" y="9315"/>
                        <a:pt x="118927" y="21245"/>
                      </a:cubicBezTo>
                    </a:path>
                  </a:pathLst>
                </a:custGeom>
                <a:solidFill>
                  <a:srgbClr val="50E6FF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1E51C7FD-F6E7-4F51-8BE5-E5BC1F02DDB1}"/>
                    </a:ext>
                  </a:extLst>
                </p:cNvPr>
                <p:cNvSpPr/>
                <p:nvPr/>
              </p:nvSpPr>
              <p:spPr>
                <a:xfrm>
                  <a:off x="1442096" y="2236295"/>
                  <a:ext cx="97782" cy="10866"/>
                </a:xfrm>
                <a:custGeom>
                  <a:avLst/>
                  <a:gdLst>
                    <a:gd name="connsiteX0" fmla="*/ 48305 w 97782"/>
                    <a:gd name="connsiteY0" fmla="*/ -355 h 10866"/>
                    <a:gd name="connsiteX1" fmla="*/ -586 w 97782"/>
                    <a:gd name="connsiteY1" fmla="*/ 5165 h 10866"/>
                    <a:gd name="connsiteX2" fmla="*/ 48305 w 97782"/>
                    <a:gd name="connsiteY2" fmla="*/ 10390 h 10866"/>
                    <a:gd name="connsiteX3" fmla="*/ 97197 w 97782"/>
                    <a:gd name="connsiteY3" fmla="*/ 4773 h 10866"/>
                    <a:gd name="connsiteX4" fmla="*/ 48305 w 97782"/>
                    <a:gd name="connsiteY4" fmla="*/ -355 h 10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82" h="10866">
                      <a:moveTo>
                        <a:pt x="48305" y="-355"/>
                      </a:moveTo>
                      <a:cubicBezTo>
                        <a:pt x="31715" y="-681"/>
                        <a:pt x="15179" y="1188"/>
                        <a:pt x="-586" y="5165"/>
                      </a:cubicBezTo>
                      <a:cubicBezTo>
                        <a:pt x="15201" y="9065"/>
                        <a:pt x="31736" y="10836"/>
                        <a:pt x="48305" y="10390"/>
                      </a:cubicBezTo>
                      <a:cubicBezTo>
                        <a:pt x="64907" y="10760"/>
                        <a:pt x="81465" y="8858"/>
                        <a:pt x="97197" y="4773"/>
                      </a:cubicBezTo>
                      <a:cubicBezTo>
                        <a:pt x="81389" y="981"/>
                        <a:pt x="64863" y="-746"/>
                        <a:pt x="48305" y="-355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10DD91CE-B6C0-4472-82A6-CACF8E1A1888}"/>
                </a:ext>
              </a:extLst>
            </p:cNvPr>
            <p:cNvSpPr/>
            <p:nvPr/>
          </p:nvSpPr>
          <p:spPr bwMode="auto">
            <a:xfrm>
              <a:off x="778953" y="906575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Publisher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Database that makes source data available</a:t>
              </a: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D166CF67-44A7-4D07-9F2F-8B3841D46385}"/>
              </a:ext>
            </a:extLst>
          </p:cNvPr>
          <p:cNvGrpSpPr/>
          <p:nvPr/>
        </p:nvGrpSpPr>
        <p:grpSpPr>
          <a:xfrm>
            <a:off x="742626" y="1317733"/>
            <a:ext cx="2973772" cy="332916"/>
            <a:chOff x="580701" y="1396669"/>
            <a:chExt cx="2973772" cy="332916"/>
          </a:xfrm>
        </p:grpSpPr>
        <p:grpSp>
          <p:nvGrpSpPr>
            <p:cNvPr id="655" name="Group 654">
              <a:extLst>
                <a:ext uri="{FF2B5EF4-FFF2-40B4-BE49-F238E27FC236}">
                  <a16:creationId xmlns:a16="http://schemas.microsoft.com/office/drawing/2014/main" id="{94841BDB-93F2-4FC9-B202-70F8B6CD5DEE}"/>
                </a:ext>
              </a:extLst>
            </p:cNvPr>
            <p:cNvGrpSpPr/>
            <p:nvPr/>
          </p:nvGrpSpPr>
          <p:grpSpPr>
            <a:xfrm>
              <a:off x="580701" y="1434941"/>
              <a:ext cx="323567" cy="282485"/>
              <a:chOff x="580025" y="1926774"/>
              <a:chExt cx="323567" cy="282485"/>
            </a:xfrm>
          </p:grpSpPr>
          <p:pic>
            <p:nvPicPr>
              <p:cNvPr id="657" name="Graphic 656">
                <a:extLst>
                  <a:ext uri="{FF2B5EF4-FFF2-40B4-BE49-F238E27FC236}">
                    <a16:creationId xmlns:a16="http://schemas.microsoft.com/office/drawing/2014/main" id="{4F7E417A-2DD6-4364-BA67-A0825929F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80025" y="1926774"/>
                <a:ext cx="282485" cy="282485"/>
              </a:xfrm>
              <a:prstGeom prst="rect">
                <a:avLst/>
              </a:prstGeom>
            </p:spPr>
          </p:pic>
          <p:grpSp>
            <p:nvGrpSpPr>
              <p:cNvPr id="658" name="Group 657">
                <a:extLst>
                  <a:ext uri="{FF2B5EF4-FFF2-40B4-BE49-F238E27FC236}">
                    <a16:creationId xmlns:a16="http://schemas.microsoft.com/office/drawing/2014/main" id="{2A33A9E6-46ED-4279-83E0-800E1BD06D04}"/>
                  </a:ext>
                </a:extLst>
              </p:cNvPr>
              <p:cNvGrpSpPr/>
              <p:nvPr/>
            </p:nvGrpSpPr>
            <p:grpSpPr>
              <a:xfrm>
                <a:off x="795000" y="2049514"/>
                <a:ext cx="108592" cy="144790"/>
                <a:chOff x="1409502" y="2203701"/>
                <a:chExt cx="162971" cy="217295"/>
              </a:xfrm>
            </p:grpSpPr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C2DCBFAE-E45D-4ADD-A6D3-535FD30166AB}"/>
                    </a:ext>
                  </a:extLst>
                </p:cNvPr>
                <p:cNvSpPr/>
                <p:nvPr/>
              </p:nvSpPr>
              <p:spPr>
                <a:xfrm>
                  <a:off x="1409502" y="2225430"/>
                  <a:ext cx="162971" cy="195566"/>
                </a:xfrm>
                <a:custGeom>
                  <a:avLst/>
                  <a:gdLst>
                    <a:gd name="connsiteX0" fmla="*/ 80900 w 162971"/>
                    <a:gd name="connsiteY0" fmla="*/ 30501 h 195566"/>
                    <a:gd name="connsiteX1" fmla="*/ -586 w 162971"/>
                    <a:gd name="connsiteY1" fmla="*/ -409 h 195566"/>
                    <a:gd name="connsiteX2" fmla="*/ -586 w 162971"/>
                    <a:gd name="connsiteY2" fmla="*/ 164247 h 195566"/>
                    <a:gd name="connsiteX3" fmla="*/ 79759 w 162971"/>
                    <a:gd name="connsiteY3" fmla="*/ 195158 h 195566"/>
                    <a:gd name="connsiteX4" fmla="*/ 80900 w 162971"/>
                    <a:gd name="connsiteY4" fmla="*/ 195158 h 195566"/>
                    <a:gd name="connsiteX5" fmla="*/ 162386 w 162971"/>
                    <a:gd name="connsiteY5" fmla="*/ 164247 h 195566"/>
                    <a:gd name="connsiteX6" fmla="*/ 162386 w 162971"/>
                    <a:gd name="connsiteY6" fmla="*/ -409 h 195566"/>
                    <a:gd name="connsiteX7" fmla="*/ 80900 w 162971"/>
                    <a:gd name="connsiteY7" fmla="*/ 30501 h 19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971" h="195566">
                      <a:moveTo>
                        <a:pt x="80900" y="30501"/>
                      </a:moveTo>
                      <a:cubicBezTo>
                        <a:pt x="35898" y="30501"/>
                        <a:pt x="-586" y="17181"/>
                        <a:pt x="-586" y="-409"/>
                      </a:cubicBezTo>
                      <a:lnTo>
                        <a:pt x="-586" y="164247"/>
                      </a:lnTo>
                      <a:cubicBezTo>
                        <a:pt x="-586" y="181175"/>
                        <a:pt x="35268" y="194886"/>
                        <a:pt x="79759" y="195158"/>
                      </a:cubicBezTo>
                      <a:lnTo>
                        <a:pt x="80900" y="195158"/>
                      </a:lnTo>
                      <a:cubicBezTo>
                        <a:pt x="125902" y="195158"/>
                        <a:pt x="162386" y="181837"/>
                        <a:pt x="162386" y="164247"/>
                      </a:cubicBezTo>
                      <a:lnTo>
                        <a:pt x="162386" y="-409"/>
                      </a:lnTo>
                      <a:cubicBezTo>
                        <a:pt x="162386" y="16779"/>
                        <a:pt x="125902" y="30501"/>
                        <a:pt x="80900" y="30501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1CDCAA5D-8CB5-4237-82C0-BADAAD52705F}"/>
                    </a:ext>
                  </a:extLst>
                </p:cNvPr>
                <p:cNvSpPr/>
                <p:nvPr/>
              </p:nvSpPr>
              <p:spPr>
                <a:xfrm>
                  <a:off x="1409502" y="2203701"/>
                  <a:ext cx="162971" cy="54324"/>
                </a:xfrm>
                <a:custGeom>
                  <a:avLst/>
                  <a:gdLst>
                    <a:gd name="connsiteX0" fmla="*/ 162386 w 162971"/>
                    <a:gd name="connsiteY0" fmla="*/ 26753 h 54324"/>
                    <a:gd name="connsiteX1" fmla="*/ 80900 w 162971"/>
                    <a:gd name="connsiteY1" fmla="*/ 53915 h 54324"/>
                    <a:gd name="connsiteX2" fmla="*/ -586 w 162971"/>
                    <a:gd name="connsiteY2" fmla="*/ 26753 h 54324"/>
                    <a:gd name="connsiteX3" fmla="*/ 80900 w 162971"/>
                    <a:gd name="connsiteY3" fmla="*/ -409 h 54324"/>
                    <a:gd name="connsiteX4" fmla="*/ 162386 w 162971"/>
                    <a:gd name="connsiteY4" fmla="*/ 26753 h 54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971" h="54324">
                      <a:moveTo>
                        <a:pt x="162386" y="26753"/>
                      </a:moveTo>
                      <a:cubicBezTo>
                        <a:pt x="162386" y="41855"/>
                        <a:pt x="125902" y="53915"/>
                        <a:pt x="80900" y="53915"/>
                      </a:cubicBezTo>
                      <a:cubicBezTo>
                        <a:pt x="35898" y="53915"/>
                        <a:pt x="-586" y="42203"/>
                        <a:pt x="-586" y="26753"/>
                      </a:cubicBezTo>
                      <a:cubicBezTo>
                        <a:pt x="-586" y="11303"/>
                        <a:pt x="35898" y="-409"/>
                        <a:pt x="80900" y="-409"/>
                      </a:cubicBezTo>
                      <a:cubicBezTo>
                        <a:pt x="125902" y="-409"/>
                        <a:pt x="162386" y="11303"/>
                        <a:pt x="162386" y="26753"/>
                      </a:cubicBezTo>
                    </a:path>
                  </a:pathLst>
                </a:custGeom>
                <a:solidFill>
                  <a:srgbClr val="E8E8E8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990DCFD3-E77A-4758-B216-EBC966185B21}"/>
                    </a:ext>
                  </a:extLst>
                </p:cNvPr>
                <p:cNvSpPr/>
                <p:nvPr/>
              </p:nvSpPr>
              <p:spPr>
                <a:xfrm>
                  <a:off x="1431231" y="2203701"/>
                  <a:ext cx="119512" cy="43459"/>
                </a:xfrm>
                <a:custGeom>
                  <a:avLst/>
                  <a:gdLst>
                    <a:gd name="connsiteX0" fmla="*/ 118927 w 119512"/>
                    <a:gd name="connsiteY0" fmla="*/ 21245 h 43459"/>
                    <a:gd name="connsiteX1" fmla="*/ 59170 w 119512"/>
                    <a:gd name="connsiteY1" fmla="*/ 43050 h 43459"/>
                    <a:gd name="connsiteX2" fmla="*/ -586 w 119512"/>
                    <a:gd name="connsiteY2" fmla="*/ 21245 h 43459"/>
                    <a:gd name="connsiteX3" fmla="*/ 59170 w 119512"/>
                    <a:gd name="connsiteY3" fmla="*/ -409 h 43459"/>
                    <a:gd name="connsiteX4" fmla="*/ 118927 w 119512"/>
                    <a:gd name="connsiteY4" fmla="*/ 21245 h 4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12" h="43459">
                      <a:moveTo>
                        <a:pt x="118927" y="21245"/>
                      </a:moveTo>
                      <a:cubicBezTo>
                        <a:pt x="118927" y="33326"/>
                        <a:pt x="92080" y="43050"/>
                        <a:pt x="59170" y="43050"/>
                      </a:cubicBezTo>
                      <a:cubicBezTo>
                        <a:pt x="26261" y="43050"/>
                        <a:pt x="-586" y="33326"/>
                        <a:pt x="-586" y="21245"/>
                      </a:cubicBezTo>
                      <a:cubicBezTo>
                        <a:pt x="-586" y="9163"/>
                        <a:pt x="26261" y="-409"/>
                        <a:pt x="59170" y="-409"/>
                      </a:cubicBezTo>
                      <a:cubicBezTo>
                        <a:pt x="92080" y="-409"/>
                        <a:pt x="118927" y="9315"/>
                        <a:pt x="118927" y="21245"/>
                      </a:cubicBezTo>
                    </a:path>
                  </a:pathLst>
                </a:custGeom>
                <a:solidFill>
                  <a:srgbClr val="50E6FF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7EBA209F-A4AF-4668-8E33-E650461F49FF}"/>
                    </a:ext>
                  </a:extLst>
                </p:cNvPr>
                <p:cNvSpPr/>
                <p:nvPr/>
              </p:nvSpPr>
              <p:spPr>
                <a:xfrm>
                  <a:off x="1442096" y="2236295"/>
                  <a:ext cx="97782" cy="10866"/>
                </a:xfrm>
                <a:custGeom>
                  <a:avLst/>
                  <a:gdLst>
                    <a:gd name="connsiteX0" fmla="*/ 48305 w 97782"/>
                    <a:gd name="connsiteY0" fmla="*/ -355 h 10866"/>
                    <a:gd name="connsiteX1" fmla="*/ -586 w 97782"/>
                    <a:gd name="connsiteY1" fmla="*/ 5165 h 10866"/>
                    <a:gd name="connsiteX2" fmla="*/ 48305 w 97782"/>
                    <a:gd name="connsiteY2" fmla="*/ 10390 h 10866"/>
                    <a:gd name="connsiteX3" fmla="*/ 97197 w 97782"/>
                    <a:gd name="connsiteY3" fmla="*/ 4773 h 10866"/>
                    <a:gd name="connsiteX4" fmla="*/ 48305 w 97782"/>
                    <a:gd name="connsiteY4" fmla="*/ -355 h 10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82" h="10866">
                      <a:moveTo>
                        <a:pt x="48305" y="-355"/>
                      </a:moveTo>
                      <a:cubicBezTo>
                        <a:pt x="31715" y="-681"/>
                        <a:pt x="15179" y="1188"/>
                        <a:pt x="-586" y="5165"/>
                      </a:cubicBezTo>
                      <a:cubicBezTo>
                        <a:pt x="15201" y="9065"/>
                        <a:pt x="31736" y="10836"/>
                        <a:pt x="48305" y="10390"/>
                      </a:cubicBezTo>
                      <a:cubicBezTo>
                        <a:pt x="64907" y="10760"/>
                        <a:pt x="81465" y="8858"/>
                        <a:pt x="97197" y="4773"/>
                      </a:cubicBezTo>
                      <a:cubicBezTo>
                        <a:pt x="81389" y="981"/>
                        <a:pt x="64863" y="-746"/>
                        <a:pt x="48305" y="-355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BE2CB29B-F8E4-4300-9C2C-0CC5A1CC65E8}"/>
                </a:ext>
              </a:extLst>
            </p:cNvPr>
            <p:cNvSpPr/>
            <p:nvPr/>
          </p:nvSpPr>
          <p:spPr bwMode="auto">
            <a:xfrm>
              <a:off x="778953" y="1396669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Distributor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Database that stores and forwards changes</a:t>
              </a: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6AB72127-C2CF-4840-AD48-75987778D385}"/>
              </a:ext>
            </a:extLst>
          </p:cNvPr>
          <p:cNvGrpSpPr/>
          <p:nvPr/>
        </p:nvGrpSpPr>
        <p:grpSpPr>
          <a:xfrm>
            <a:off x="3332303" y="1307313"/>
            <a:ext cx="2952718" cy="332916"/>
            <a:chOff x="601755" y="1565388"/>
            <a:chExt cx="2952718" cy="332916"/>
          </a:xfrm>
        </p:grpSpPr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0B7E4BC0-A3BC-45E9-A451-4E487257BDB4}"/>
                </a:ext>
              </a:extLst>
            </p:cNvPr>
            <p:cNvSpPr/>
            <p:nvPr/>
          </p:nvSpPr>
          <p:spPr bwMode="auto">
            <a:xfrm>
              <a:off x="778953" y="1565388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Publication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One or more Articles from Publisher</a:t>
              </a:r>
            </a:p>
          </p:txBody>
        </p:sp>
        <p:pic>
          <p:nvPicPr>
            <p:cNvPr id="665" name="Graphic 664">
              <a:extLst>
                <a:ext uri="{FF2B5EF4-FFF2-40B4-BE49-F238E27FC236}">
                  <a16:creationId xmlns:a16="http://schemas.microsoft.com/office/drawing/2014/main" id="{1F8FDAED-EDF2-4F48-A463-598287E1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01755" y="1605399"/>
              <a:ext cx="239025" cy="282485"/>
            </a:xfrm>
            <a:prstGeom prst="rect">
              <a:avLst/>
            </a:prstGeom>
          </p:spPr>
        </p:pic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6492FBB3-60D4-484E-9812-D8C36A55C07E}"/>
              </a:ext>
            </a:extLst>
          </p:cNvPr>
          <p:cNvGrpSpPr/>
          <p:nvPr/>
        </p:nvGrpSpPr>
        <p:grpSpPr>
          <a:xfrm>
            <a:off x="3332303" y="1797407"/>
            <a:ext cx="2952718" cy="332916"/>
            <a:chOff x="601755" y="1995833"/>
            <a:chExt cx="2952718" cy="332916"/>
          </a:xfrm>
        </p:grpSpPr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828C902F-9D4A-42D6-9566-FAE7204006C9}"/>
                </a:ext>
              </a:extLst>
            </p:cNvPr>
            <p:cNvSpPr/>
            <p:nvPr/>
          </p:nvSpPr>
          <p:spPr bwMode="auto">
            <a:xfrm>
              <a:off x="778953" y="1995833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Subscription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Requested copy of a Publication</a:t>
              </a:r>
            </a:p>
          </p:txBody>
        </p:sp>
        <p:pic>
          <p:nvPicPr>
            <p:cNvPr id="668" name="Graphic 667">
              <a:extLst>
                <a:ext uri="{FF2B5EF4-FFF2-40B4-BE49-F238E27FC236}">
                  <a16:creationId xmlns:a16="http://schemas.microsoft.com/office/drawing/2014/main" id="{721749CD-A16A-4AEB-971D-16B6DC43E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01755" y="2035844"/>
              <a:ext cx="239025" cy="282485"/>
            </a:xfrm>
            <a:prstGeom prst="rect">
              <a:avLst/>
            </a:prstGeom>
          </p:spPr>
        </p:pic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A94B9F9F-9211-4FF5-A9EF-108B132CA7E0}"/>
              </a:ext>
            </a:extLst>
          </p:cNvPr>
          <p:cNvGrpSpPr/>
          <p:nvPr/>
        </p:nvGrpSpPr>
        <p:grpSpPr>
          <a:xfrm>
            <a:off x="3341094" y="817219"/>
            <a:ext cx="2943927" cy="338386"/>
            <a:chOff x="3369669" y="1150157"/>
            <a:chExt cx="2943927" cy="338386"/>
          </a:xfrm>
        </p:grpSpPr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DAB03FDA-A62C-4F63-AEC0-A87805F49E0B}"/>
                </a:ext>
              </a:extLst>
            </p:cNvPr>
            <p:cNvSpPr/>
            <p:nvPr/>
          </p:nvSpPr>
          <p:spPr bwMode="auto">
            <a:xfrm>
              <a:off x="3538076" y="1150157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Articles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Tables, views, stored procs and other objects</a:t>
              </a:r>
            </a:p>
          </p:txBody>
        </p:sp>
        <p:grpSp>
          <p:nvGrpSpPr>
            <p:cNvPr id="671" name="Graphic 411">
              <a:extLst>
                <a:ext uri="{FF2B5EF4-FFF2-40B4-BE49-F238E27FC236}">
                  <a16:creationId xmlns:a16="http://schemas.microsoft.com/office/drawing/2014/main" id="{08F367CE-51DD-4393-9F43-2E21FF19562C}"/>
                </a:ext>
              </a:extLst>
            </p:cNvPr>
            <p:cNvGrpSpPr/>
            <p:nvPr/>
          </p:nvGrpSpPr>
          <p:grpSpPr>
            <a:xfrm>
              <a:off x="3369669" y="1218284"/>
              <a:ext cx="195521" cy="270259"/>
              <a:chOff x="3426112" y="1160031"/>
              <a:chExt cx="108905" cy="150534"/>
            </a:xfrm>
          </p:grpSpPr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C77B3747-0A19-46C3-A579-BBDD005E72F7}"/>
                  </a:ext>
                </a:extLst>
              </p:cNvPr>
              <p:cNvSpPr/>
              <p:nvPr/>
            </p:nvSpPr>
            <p:spPr>
              <a:xfrm>
                <a:off x="3433918" y="1164491"/>
                <a:ext cx="60957" cy="123029"/>
              </a:xfrm>
              <a:custGeom>
                <a:avLst/>
                <a:gdLst>
                  <a:gd name="connsiteX0" fmla="*/ 17469 w 60957"/>
                  <a:gd name="connsiteY0" fmla="*/ 24903 h 123029"/>
                  <a:gd name="connsiteX1" fmla="*/ 60586 w 60957"/>
                  <a:gd name="connsiteY1" fmla="*/ 0 h 123029"/>
                  <a:gd name="connsiteX2" fmla="*/ 60957 w 60957"/>
                  <a:gd name="connsiteY2" fmla="*/ 88091 h 123029"/>
                  <a:gd name="connsiteX3" fmla="*/ 372 w 60957"/>
                  <a:gd name="connsiteY3" fmla="*/ 123030 h 123029"/>
                  <a:gd name="connsiteX4" fmla="*/ 0 w 60957"/>
                  <a:gd name="connsiteY4" fmla="*/ 53523 h 123029"/>
                  <a:gd name="connsiteX5" fmla="*/ 17469 w 60957"/>
                  <a:gd name="connsiteY5" fmla="*/ 43488 h 123029"/>
                  <a:gd name="connsiteX6" fmla="*/ 17469 w 60957"/>
                  <a:gd name="connsiteY6" fmla="*/ 24903 h 12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7" h="123029">
                    <a:moveTo>
                      <a:pt x="17469" y="24903"/>
                    </a:moveTo>
                    <a:lnTo>
                      <a:pt x="60586" y="0"/>
                    </a:lnTo>
                    <a:lnTo>
                      <a:pt x="60957" y="88091"/>
                    </a:lnTo>
                    <a:lnTo>
                      <a:pt x="372" y="123030"/>
                    </a:lnTo>
                    <a:lnTo>
                      <a:pt x="0" y="53523"/>
                    </a:lnTo>
                    <a:lnTo>
                      <a:pt x="17469" y="43488"/>
                    </a:lnTo>
                    <a:lnTo>
                      <a:pt x="17469" y="24903"/>
                    </a:lnTo>
                    <a:close/>
                  </a:path>
                </a:pathLst>
              </a:custGeom>
              <a:solidFill>
                <a:srgbClr val="45CAF2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D3CEDA8E-6660-4977-8DA4-B8545B6BE81E}"/>
                  </a:ext>
                </a:extLst>
              </p:cNvPr>
              <p:cNvSpPr/>
              <p:nvPr/>
            </p:nvSpPr>
            <p:spPr>
              <a:xfrm>
                <a:off x="3443210" y="1184934"/>
                <a:ext cx="8177" cy="23044"/>
              </a:xfrm>
              <a:custGeom>
                <a:avLst/>
                <a:gdLst>
                  <a:gd name="connsiteX0" fmla="*/ 8177 w 8177"/>
                  <a:gd name="connsiteY0" fmla="*/ 4460 h 23044"/>
                  <a:gd name="connsiteX1" fmla="*/ 0 w 8177"/>
                  <a:gd name="connsiteY1" fmla="*/ 0 h 23044"/>
                  <a:gd name="connsiteX2" fmla="*/ 0 w 8177"/>
                  <a:gd name="connsiteY2" fmla="*/ 18585 h 23044"/>
                  <a:gd name="connsiteX3" fmla="*/ 8177 w 8177"/>
                  <a:gd name="connsiteY3" fmla="*/ 23045 h 23044"/>
                  <a:gd name="connsiteX4" fmla="*/ 8177 w 8177"/>
                  <a:gd name="connsiteY4" fmla="*/ 4460 h 23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23044">
                    <a:moveTo>
                      <a:pt x="8177" y="4460"/>
                    </a:moveTo>
                    <a:lnTo>
                      <a:pt x="0" y="0"/>
                    </a:lnTo>
                    <a:lnTo>
                      <a:pt x="0" y="18585"/>
                    </a:lnTo>
                    <a:lnTo>
                      <a:pt x="8177" y="23045"/>
                    </a:lnTo>
                    <a:lnTo>
                      <a:pt x="8177" y="446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D59E0C83-2EA3-4A4F-8B8D-24ADA6F3BB39}"/>
                  </a:ext>
                </a:extLst>
              </p:cNvPr>
              <p:cNvSpPr/>
              <p:nvPr/>
            </p:nvSpPr>
            <p:spPr>
              <a:xfrm>
                <a:off x="3443210" y="1160031"/>
                <a:ext cx="51293" cy="29363"/>
              </a:xfrm>
              <a:custGeom>
                <a:avLst/>
                <a:gdLst>
                  <a:gd name="connsiteX0" fmla="*/ 51293 w 51293"/>
                  <a:gd name="connsiteY0" fmla="*/ 4460 h 29363"/>
                  <a:gd name="connsiteX1" fmla="*/ 43488 w 51293"/>
                  <a:gd name="connsiteY1" fmla="*/ 0 h 29363"/>
                  <a:gd name="connsiteX2" fmla="*/ 0 w 51293"/>
                  <a:gd name="connsiteY2" fmla="*/ 24903 h 29363"/>
                  <a:gd name="connsiteX3" fmla="*/ 8177 w 51293"/>
                  <a:gd name="connsiteY3" fmla="*/ 29364 h 29363"/>
                  <a:gd name="connsiteX4" fmla="*/ 51293 w 51293"/>
                  <a:gd name="connsiteY4" fmla="*/ 4460 h 2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93" h="29363">
                    <a:moveTo>
                      <a:pt x="51293" y="4460"/>
                    </a:moveTo>
                    <a:lnTo>
                      <a:pt x="43488" y="0"/>
                    </a:lnTo>
                    <a:lnTo>
                      <a:pt x="0" y="24903"/>
                    </a:lnTo>
                    <a:lnTo>
                      <a:pt x="8177" y="29364"/>
                    </a:lnTo>
                    <a:lnTo>
                      <a:pt x="51293" y="4460"/>
                    </a:lnTo>
                    <a:close/>
                  </a:path>
                </a:pathLst>
              </a:custGeom>
              <a:solidFill>
                <a:srgbClr val="6ED5ED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FBB4FF48-FF18-4BFB-A5EE-DCD3ADAD2F37}"/>
                  </a:ext>
                </a:extLst>
              </p:cNvPr>
              <p:cNvSpPr/>
              <p:nvPr/>
            </p:nvSpPr>
            <p:spPr>
              <a:xfrm>
                <a:off x="3426112" y="1184934"/>
                <a:ext cx="25274" cy="33080"/>
              </a:xfrm>
              <a:custGeom>
                <a:avLst/>
                <a:gdLst>
                  <a:gd name="connsiteX0" fmla="*/ 25275 w 25274"/>
                  <a:gd name="connsiteY0" fmla="*/ 4460 h 33080"/>
                  <a:gd name="connsiteX1" fmla="*/ 17098 w 25274"/>
                  <a:gd name="connsiteY1" fmla="*/ 0 h 33080"/>
                  <a:gd name="connsiteX2" fmla="*/ 0 w 25274"/>
                  <a:gd name="connsiteY2" fmla="*/ 28620 h 33080"/>
                  <a:gd name="connsiteX3" fmla="*/ 7805 w 25274"/>
                  <a:gd name="connsiteY3" fmla="*/ 33080 h 33080"/>
                  <a:gd name="connsiteX4" fmla="*/ 25275 w 25274"/>
                  <a:gd name="connsiteY4" fmla="*/ 4460 h 3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4" h="33080">
                    <a:moveTo>
                      <a:pt x="25275" y="4460"/>
                    </a:moveTo>
                    <a:lnTo>
                      <a:pt x="17098" y="0"/>
                    </a:lnTo>
                    <a:lnTo>
                      <a:pt x="0" y="28620"/>
                    </a:lnTo>
                    <a:lnTo>
                      <a:pt x="7805" y="33080"/>
                    </a:lnTo>
                    <a:lnTo>
                      <a:pt x="25275" y="4460"/>
                    </a:lnTo>
                    <a:close/>
                  </a:path>
                </a:pathLst>
              </a:custGeom>
              <a:solidFill>
                <a:srgbClr val="50E6FF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87223AE8-9835-4D6C-A99C-03F9F35A0056}"/>
                  </a:ext>
                </a:extLst>
              </p:cNvPr>
              <p:cNvSpPr/>
              <p:nvPr/>
            </p:nvSpPr>
            <p:spPr>
              <a:xfrm>
                <a:off x="3426112" y="1213554"/>
                <a:ext cx="8177" cy="73966"/>
              </a:xfrm>
              <a:custGeom>
                <a:avLst/>
                <a:gdLst>
                  <a:gd name="connsiteX0" fmla="*/ 7805 w 8177"/>
                  <a:gd name="connsiteY0" fmla="*/ 4460 h 73966"/>
                  <a:gd name="connsiteX1" fmla="*/ 0 w 8177"/>
                  <a:gd name="connsiteY1" fmla="*/ 0 h 73966"/>
                  <a:gd name="connsiteX2" fmla="*/ 0 w 8177"/>
                  <a:gd name="connsiteY2" fmla="*/ 69506 h 73966"/>
                  <a:gd name="connsiteX3" fmla="*/ 8177 w 8177"/>
                  <a:gd name="connsiteY3" fmla="*/ 73966 h 73966"/>
                  <a:gd name="connsiteX4" fmla="*/ 7805 w 8177"/>
                  <a:gd name="connsiteY4" fmla="*/ 4460 h 73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73966">
                    <a:moveTo>
                      <a:pt x="7805" y="4460"/>
                    </a:moveTo>
                    <a:lnTo>
                      <a:pt x="0" y="0"/>
                    </a:lnTo>
                    <a:lnTo>
                      <a:pt x="0" y="69506"/>
                    </a:lnTo>
                    <a:lnTo>
                      <a:pt x="8177" y="73966"/>
                    </a:lnTo>
                    <a:lnTo>
                      <a:pt x="7805" y="4460"/>
                    </a:lnTo>
                    <a:close/>
                  </a:path>
                </a:pathLst>
              </a:custGeom>
              <a:solidFill>
                <a:srgbClr val="32B0E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D698BB5E-8BF4-4BD6-8AFD-6BAE57FEDE83}"/>
                  </a:ext>
                </a:extLst>
              </p:cNvPr>
              <p:cNvSpPr/>
              <p:nvPr/>
            </p:nvSpPr>
            <p:spPr>
              <a:xfrm>
                <a:off x="3433918" y="1189394"/>
                <a:ext cx="17469" cy="28620"/>
              </a:xfrm>
              <a:custGeom>
                <a:avLst/>
                <a:gdLst>
                  <a:gd name="connsiteX0" fmla="*/ 17469 w 17469"/>
                  <a:gd name="connsiteY0" fmla="*/ 0 h 28620"/>
                  <a:gd name="connsiteX1" fmla="*/ 0 w 17469"/>
                  <a:gd name="connsiteY1" fmla="*/ 28620 h 28620"/>
                  <a:gd name="connsiteX2" fmla="*/ 17469 w 17469"/>
                  <a:gd name="connsiteY2" fmla="*/ 18585 h 28620"/>
                  <a:gd name="connsiteX3" fmla="*/ 17469 w 17469"/>
                  <a:gd name="connsiteY3" fmla="*/ 0 h 2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69" h="28620">
                    <a:moveTo>
                      <a:pt x="17469" y="0"/>
                    </a:moveTo>
                    <a:lnTo>
                      <a:pt x="0" y="28620"/>
                    </a:lnTo>
                    <a:lnTo>
                      <a:pt x="17469" y="18585"/>
                    </a:lnTo>
                    <a:lnTo>
                      <a:pt x="17469" y="0"/>
                    </a:lnTo>
                    <a:close/>
                  </a:path>
                </a:pathLst>
              </a:custGeom>
              <a:solidFill>
                <a:srgbClr val="84ECFD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FD0C9C7-E54E-4F0A-8851-A374674C8617}"/>
                  </a:ext>
                </a:extLst>
              </p:cNvPr>
              <p:cNvSpPr/>
              <p:nvPr/>
            </p:nvSpPr>
            <p:spPr>
              <a:xfrm>
                <a:off x="3453989" y="1175642"/>
                <a:ext cx="60957" cy="123029"/>
              </a:xfrm>
              <a:custGeom>
                <a:avLst/>
                <a:gdLst>
                  <a:gd name="connsiteX0" fmla="*/ 17469 w 60957"/>
                  <a:gd name="connsiteY0" fmla="*/ 24903 h 123029"/>
                  <a:gd name="connsiteX1" fmla="*/ 60585 w 60957"/>
                  <a:gd name="connsiteY1" fmla="*/ 0 h 123029"/>
                  <a:gd name="connsiteX2" fmla="*/ 60957 w 60957"/>
                  <a:gd name="connsiteY2" fmla="*/ 88091 h 123029"/>
                  <a:gd name="connsiteX3" fmla="*/ 372 w 60957"/>
                  <a:gd name="connsiteY3" fmla="*/ 123030 h 123029"/>
                  <a:gd name="connsiteX4" fmla="*/ 0 w 60957"/>
                  <a:gd name="connsiteY4" fmla="*/ 53523 h 123029"/>
                  <a:gd name="connsiteX5" fmla="*/ 17469 w 60957"/>
                  <a:gd name="connsiteY5" fmla="*/ 43488 h 123029"/>
                  <a:gd name="connsiteX6" fmla="*/ 17469 w 60957"/>
                  <a:gd name="connsiteY6" fmla="*/ 24903 h 12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7" h="123029">
                    <a:moveTo>
                      <a:pt x="17469" y="24903"/>
                    </a:moveTo>
                    <a:lnTo>
                      <a:pt x="60585" y="0"/>
                    </a:lnTo>
                    <a:lnTo>
                      <a:pt x="60957" y="88091"/>
                    </a:lnTo>
                    <a:lnTo>
                      <a:pt x="372" y="123030"/>
                    </a:lnTo>
                    <a:lnTo>
                      <a:pt x="0" y="53523"/>
                    </a:lnTo>
                    <a:lnTo>
                      <a:pt x="17469" y="43488"/>
                    </a:lnTo>
                    <a:lnTo>
                      <a:pt x="17469" y="24903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BBA70BE0-A790-4D98-B155-4E783D5C747D}"/>
                  </a:ext>
                </a:extLst>
              </p:cNvPr>
              <p:cNvSpPr/>
              <p:nvPr/>
            </p:nvSpPr>
            <p:spPr>
              <a:xfrm>
                <a:off x="3463281" y="1196085"/>
                <a:ext cx="8177" cy="23044"/>
              </a:xfrm>
              <a:custGeom>
                <a:avLst/>
                <a:gdLst>
                  <a:gd name="connsiteX0" fmla="*/ 8177 w 8177"/>
                  <a:gd name="connsiteY0" fmla="*/ 4460 h 23044"/>
                  <a:gd name="connsiteX1" fmla="*/ 0 w 8177"/>
                  <a:gd name="connsiteY1" fmla="*/ 0 h 23044"/>
                  <a:gd name="connsiteX2" fmla="*/ 372 w 8177"/>
                  <a:gd name="connsiteY2" fmla="*/ 18213 h 23044"/>
                  <a:gd name="connsiteX3" fmla="*/ 8177 w 8177"/>
                  <a:gd name="connsiteY3" fmla="*/ 23045 h 23044"/>
                  <a:gd name="connsiteX4" fmla="*/ 8177 w 8177"/>
                  <a:gd name="connsiteY4" fmla="*/ 4460 h 23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23044">
                    <a:moveTo>
                      <a:pt x="8177" y="4460"/>
                    </a:moveTo>
                    <a:lnTo>
                      <a:pt x="0" y="0"/>
                    </a:lnTo>
                    <a:lnTo>
                      <a:pt x="372" y="18213"/>
                    </a:lnTo>
                    <a:lnTo>
                      <a:pt x="8177" y="23045"/>
                    </a:lnTo>
                    <a:lnTo>
                      <a:pt x="8177" y="446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F61B91B3-11C3-4748-900A-2C3EBBDD6A31}"/>
                  </a:ext>
                </a:extLst>
              </p:cNvPr>
              <p:cNvSpPr/>
              <p:nvPr/>
            </p:nvSpPr>
            <p:spPr>
              <a:xfrm>
                <a:off x="3463281" y="1170810"/>
                <a:ext cx="51293" cy="29735"/>
              </a:xfrm>
              <a:custGeom>
                <a:avLst/>
                <a:gdLst>
                  <a:gd name="connsiteX0" fmla="*/ 51293 w 51293"/>
                  <a:gd name="connsiteY0" fmla="*/ 4832 h 29735"/>
                  <a:gd name="connsiteX1" fmla="*/ 43488 w 51293"/>
                  <a:gd name="connsiteY1" fmla="*/ 0 h 29735"/>
                  <a:gd name="connsiteX2" fmla="*/ 0 w 51293"/>
                  <a:gd name="connsiteY2" fmla="*/ 25275 h 29735"/>
                  <a:gd name="connsiteX3" fmla="*/ 8177 w 51293"/>
                  <a:gd name="connsiteY3" fmla="*/ 29735 h 29735"/>
                  <a:gd name="connsiteX4" fmla="*/ 51293 w 51293"/>
                  <a:gd name="connsiteY4" fmla="*/ 4832 h 29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93" h="29735">
                    <a:moveTo>
                      <a:pt x="51293" y="4832"/>
                    </a:moveTo>
                    <a:lnTo>
                      <a:pt x="43488" y="0"/>
                    </a:lnTo>
                    <a:lnTo>
                      <a:pt x="0" y="25275"/>
                    </a:lnTo>
                    <a:lnTo>
                      <a:pt x="8177" y="29735"/>
                    </a:lnTo>
                    <a:lnTo>
                      <a:pt x="51293" y="4832"/>
                    </a:lnTo>
                    <a:close/>
                  </a:path>
                </a:pathLst>
              </a:custGeom>
              <a:solidFill>
                <a:srgbClr val="32B0E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E474512F-3EE9-4308-84E2-618A4A008D23}"/>
                  </a:ext>
                </a:extLst>
              </p:cNvPr>
              <p:cNvSpPr/>
              <p:nvPr/>
            </p:nvSpPr>
            <p:spPr>
              <a:xfrm>
                <a:off x="3446183" y="1196085"/>
                <a:ext cx="25274" cy="33080"/>
              </a:xfrm>
              <a:custGeom>
                <a:avLst/>
                <a:gdLst>
                  <a:gd name="connsiteX0" fmla="*/ 25275 w 25274"/>
                  <a:gd name="connsiteY0" fmla="*/ 4460 h 33080"/>
                  <a:gd name="connsiteX1" fmla="*/ 17098 w 25274"/>
                  <a:gd name="connsiteY1" fmla="*/ 0 h 33080"/>
                  <a:gd name="connsiteX2" fmla="*/ 0 w 25274"/>
                  <a:gd name="connsiteY2" fmla="*/ 28248 h 33080"/>
                  <a:gd name="connsiteX3" fmla="*/ 7805 w 25274"/>
                  <a:gd name="connsiteY3" fmla="*/ 33080 h 33080"/>
                  <a:gd name="connsiteX4" fmla="*/ 25275 w 25274"/>
                  <a:gd name="connsiteY4" fmla="*/ 4460 h 3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4" h="33080">
                    <a:moveTo>
                      <a:pt x="25275" y="4460"/>
                    </a:moveTo>
                    <a:lnTo>
                      <a:pt x="17098" y="0"/>
                    </a:lnTo>
                    <a:lnTo>
                      <a:pt x="0" y="28248"/>
                    </a:lnTo>
                    <a:lnTo>
                      <a:pt x="7805" y="33080"/>
                    </a:lnTo>
                    <a:lnTo>
                      <a:pt x="25275" y="4460"/>
                    </a:lnTo>
                    <a:close/>
                  </a:path>
                </a:pathLst>
              </a:custGeom>
              <a:solidFill>
                <a:srgbClr val="1E9FE0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B456D854-976C-4F8E-AF67-3B4BF413BA09}"/>
                  </a:ext>
                </a:extLst>
              </p:cNvPr>
              <p:cNvSpPr/>
              <p:nvPr/>
            </p:nvSpPr>
            <p:spPr>
              <a:xfrm>
                <a:off x="3446183" y="1224333"/>
                <a:ext cx="8177" cy="74338"/>
              </a:xfrm>
              <a:custGeom>
                <a:avLst/>
                <a:gdLst>
                  <a:gd name="connsiteX0" fmla="*/ 7805 w 8177"/>
                  <a:gd name="connsiteY0" fmla="*/ 4832 h 74338"/>
                  <a:gd name="connsiteX1" fmla="*/ 0 w 8177"/>
                  <a:gd name="connsiteY1" fmla="*/ 0 h 74338"/>
                  <a:gd name="connsiteX2" fmla="*/ 372 w 8177"/>
                  <a:gd name="connsiteY2" fmla="*/ 69506 h 74338"/>
                  <a:gd name="connsiteX3" fmla="*/ 8177 w 8177"/>
                  <a:gd name="connsiteY3" fmla="*/ 74338 h 74338"/>
                  <a:gd name="connsiteX4" fmla="*/ 7805 w 8177"/>
                  <a:gd name="connsiteY4" fmla="*/ 4832 h 74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74338">
                    <a:moveTo>
                      <a:pt x="7805" y="4832"/>
                    </a:moveTo>
                    <a:lnTo>
                      <a:pt x="0" y="0"/>
                    </a:lnTo>
                    <a:lnTo>
                      <a:pt x="372" y="69506"/>
                    </a:lnTo>
                    <a:lnTo>
                      <a:pt x="8177" y="74338"/>
                    </a:lnTo>
                    <a:lnTo>
                      <a:pt x="7805" y="4832"/>
                    </a:lnTo>
                    <a:close/>
                  </a:path>
                </a:pathLst>
              </a:custGeom>
              <a:solidFill>
                <a:srgbClr val="156AB3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3A87308D-73B6-4BDB-A583-CEC2972566FD}"/>
                  </a:ext>
                </a:extLst>
              </p:cNvPr>
              <p:cNvSpPr/>
              <p:nvPr/>
            </p:nvSpPr>
            <p:spPr>
              <a:xfrm>
                <a:off x="3453989" y="1200545"/>
                <a:ext cx="17469" cy="28620"/>
              </a:xfrm>
              <a:custGeom>
                <a:avLst/>
                <a:gdLst>
                  <a:gd name="connsiteX0" fmla="*/ 17469 w 17469"/>
                  <a:gd name="connsiteY0" fmla="*/ 0 h 28620"/>
                  <a:gd name="connsiteX1" fmla="*/ 0 w 17469"/>
                  <a:gd name="connsiteY1" fmla="*/ 28620 h 28620"/>
                  <a:gd name="connsiteX2" fmla="*/ 17469 w 17469"/>
                  <a:gd name="connsiteY2" fmla="*/ 18585 h 28620"/>
                  <a:gd name="connsiteX3" fmla="*/ 17469 w 17469"/>
                  <a:gd name="connsiteY3" fmla="*/ 0 h 2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69" h="28620">
                    <a:moveTo>
                      <a:pt x="17469" y="0"/>
                    </a:moveTo>
                    <a:lnTo>
                      <a:pt x="0" y="28620"/>
                    </a:lnTo>
                    <a:lnTo>
                      <a:pt x="17469" y="18585"/>
                    </a:lnTo>
                    <a:lnTo>
                      <a:pt x="17469" y="0"/>
                    </a:lnTo>
                    <a:close/>
                  </a:path>
                </a:pathLst>
              </a:custGeom>
              <a:solidFill>
                <a:srgbClr val="32B0E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2376B355-066B-4F6F-AC02-5DEF34079E4C}"/>
                  </a:ext>
                </a:extLst>
              </p:cNvPr>
              <p:cNvSpPr/>
              <p:nvPr/>
            </p:nvSpPr>
            <p:spPr>
              <a:xfrm>
                <a:off x="3474060" y="1187536"/>
                <a:ext cx="60957" cy="123029"/>
              </a:xfrm>
              <a:custGeom>
                <a:avLst/>
                <a:gdLst>
                  <a:gd name="connsiteX0" fmla="*/ 17469 w 60957"/>
                  <a:gd name="connsiteY0" fmla="*/ 24903 h 123029"/>
                  <a:gd name="connsiteX1" fmla="*/ 60585 w 60957"/>
                  <a:gd name="connsiteY1" fmla="*/ 0 h 123029"/>
                  <a:gd name="connsiteX2" fmla="*/ 60957 w 60957"/>
                  <a:gd name="connsiteY2" fmla="*/ 88091 h 123029"/>
                  <a:gd name="connsiteX3" fmla="*/ 372 w 60957"/>
                  <a:gd name="connsiteY3" fmla="*/ 123030 h 123029"/>
                  <a:gd name="connsiteX4" fmla="*/ 0 w 60957"/>
                  <a:gd name="connsiteY4" fmla="*/ 53523 h 123029"/>
                  <a:gd name="connsiteX5" fmla="*/ 17469 w 60957"/>
                  <a:gd name="connsiteY5" fmla="*/ 43488 h 123029"/>
                  <a:gd name="connsiteX6" fmla="*/ 17469 w 60957"/>
                  <a:gd name="connsiteY6" fmla="*/ 24903 h 12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7" h="123029">
                    <a:moveTo>
                      <a:pt x="17469" y="24903"/>
                    </a:moveTo>
                    <a:lnTo>
                      <a:pt x="60585" y="0"/>
                    </a:lnTo>
                    <a:lnTo>
                      <a:pt x="60957" y="88091"/>
                    </a:lnTo>
                    <a:lnTo>
                      <a:pt x="372" y="123030"/>
                    </a:lnTo>
                    <a:lnTo>
                      <a:pt x="0" y="53523"/>
                    </a:lnTo>
                    <a:lnTo>
                      <a:pt x="17469" y="43488"/>
                    </a:lnTo>
                    <a:lnTo>
                      <a:pt x="17469" y="24903"/>
                    </a:lnTo>
                    <a:close/>
                  </a:path>
                </a:pathLst>
              </a:custGeom>
              <a:solidFill>
                <a:srgbClr val="243A5E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5B7C5972-6F89-4EB5-857C-08B80E12C908}"/>
                  </a:ext>
                </a:extLst>
              </p:cNvPr>
              <p:cNvSpPr/>
              <p:nvPr/>
            </p:nvSpPr>
            <p:spPr>
              <a:xfrm>
                <a:off x="3488556" y="1220616"/>
                <a:ext cx="34938" cy="25274"/>
              </a:xfrm>
              <a:custGeom>
                <a:avLst/>
                <a:gdLst>
                  <a:gd name="connsiteX0" fmla="*/ 0 w 34938"/>
                  <a:gd name="connsiteY0" fmla="*/ 20071 h 25274"/>
                  <a:gd name="connsiteX1" fmla="*/ 0 w 34938"/>
                  <a:gd name="connsiteY1" fmla="*/ 25275 h 25274"/>
                  <a:gd name="connsiteX2" fmla="*/ 34939 w 34938"/>
                  <a:gd name="connsiteY2" fmla="*/ 4832 h 25274"/>
                  <a:gd name="connsiteX3" fmla="*/ 34939 w 34938"/>
                  <a:gd name="connsiteY3" fmla="*/ 0 h 25274"/>
                  <a:gd name="connsiteX4" fmla="*/ 0 w 34938"/>
                  <a:gd name="connsiteY4" fmla="*/ 20071 h 2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8" h="25274">
                    <a:moveTo>
                      <a:pt x="0" y="20071"/>
                    </a:moveTo>
                    <a:lnTo>
                      <a:pt x="0" y="25275"/>
                    </a:lnTo>
                    <a:lnTo>
                      <a:pt x="34939" y="4832"/>
                    </a:lnTo>
                    <a:lnTo>
                      <a:pt x="34939" y="0"/>
                    </a:lnTo>
                    <a:lnTo>
                      <a:pt x="0" y="20071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D12E2CCE-3391-49D1-8D44-9B54306297DC}"/>
                  </a:ext>
                </a:extLst>
              </p:cNvPr>
              <p:cNvSpPr/>
              <p:nvPr/>
            </p:nvSpPr>
            <p:spPr>
              <a:xfrm>
                <a:off x="3488556" y="1230280"/>
                <a:ext cx="34938" cy="25274"/>
              </a:xfrm>
              <a:custGeom>
                <a:avLst/>
                <a:gdLst>
                  <a:gd name="connsiteX0" fmla="*/ 0 w 34938"/>
                  <a:gd name="connsiteY0" fmla="*/ 20443 h 25274"/>
                  <a:gd name="connsiteX1" fmla="*/ 0 w 34938"/>
                  <a:gd name="connsiteY1" fmla="*/ 25275 h 25274"/>
                  <a:gd name="connsiteX2" fmla="*/ 34939 w 34938"/>
                  <a:gd name="connsiteY2" fmla="*/ 4832 h 25274"/>
                  <a:gd name="connsiteX3" fmla="*/ 34939 w 34938"/>
                  <a:gd name="connsiteY3" fmla="*/ 0 h 25274"/>
                  <a:gd name="connsiteX4" fmla="*/ 0 w 34938"/>
                  <a:gd name="connsiteY4" fmla="*/ 20443 h 2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8" h="25274">
                    <a:moveTo>
                      <a:pt x="0" y="20443"/>
                    </a:moveTo>
                    <a:lnTo>
                      <a:pt x="0" y="25275"/>
                    </a:lnTo>
                    <a:lnTo>
                      <a:pt x="34939" y="4832"/>
                    </a:lnTo>
                    <a:lnTo>
                      <a:pt x="34939" y="0"/>
                    </a:lnTo>
                    <a:lnTo>
                      <a:pt x="0" y="20443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60576F4B-B1FD-4FC5-83E4-4317EE327748}"/>
                  </a:ext>
                </a:extLst>
              </p:cNvPr>
              <p:cNvSpPr/>
              <p:nvPr/>
            </p:nvSpPr>
            <p:spPr>
              <a:xfrm>
                <a:off x="3488556" y="1239573"/>
                <a:ext cx="34938" cy="25274"/>
              </a:xfrm>
              <a:custGeom>
                <a:avLst/>
                <a:gdLst>
                  <a:gd name="connsiteX0" fmla="*/ 0 w 34938"/>
                  <a:gd name="connsiteY0" fmla="*/ 20443 h 25274"/>
                  <a:gd name="connsiteX1" fmla="*/ 0 w 34938"/>
                  <a:gd name="connsiteY1" fmla="*/ 25275 h 25274"/>
                  <a:gd name="connsiteX2" fmla="*/ 34939 w 34938"/>
                  <a:gd name="connsiteY2" fmla="*/ 5204 h 25274"/>
                  <a:gd name="connsiteX3" fmla="*/ 34939 w 34938"/>
                  <a:gd name="connsiteY3" fmla="*/ 0 h 25274"/>
                  <a:gd name="connsiteX4" fmla="*/ 0 w 34938"/>
                  <a:gd name="connsiteY4" fmla="*/ 20443 h 2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8" h="25274">
                    <a:moveTo>
                      <a:pt x="0" y="20443"/>
                    </a:moveTo>
                    <a:lnTo>
                      <a:pt x="0" y="25275"/>
                    </a:lnTo>
                    <a:lnTo>
                      <a:pt x="34939" y="5204"/>
                    </a:lnTo>
                    <a:lnTo>
                      <a:pt x="34939" y="0"/>
                    </a:lnTo>
                    <a:lnTo>
                      <a:pt x="0" y="20443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9D03DCF2-A2E5-4C1D-BB14-FA292BA5536A}"/>
                  </a:ext>
                </a:extLst>
              </p:cNvPr>
              <p:cNvSpPr/>
              <p:nvPr/>
            </p:nvSpPr>
            <p:spPr>
              <a:xfrm>
                <a:off x="3483352" y="1207979"/>
                <a:ext cx="8177" cy="23044"/>
              </a:xfrm>
              <a:custGeom>
                <a:avLst/>
                <a:gdLst>
                  <a:gd name="connsiteX0" fmla="*/ 8177 w 8177"/>
                  <a:gd name="connsiteY0" fmla="*/ 4460 h 23044"/>
                  <a:gd name="connsiteX1" fmla="*/ 0 w 8177"/>
                  <a:gd name="connsiteY1" fmla="*/ 0 h 23044"/>
                  <a:gd name="connsiteX2" fmla="*/ 0 w 8177"/>
                  <a:gd name="connsiteY2" fmla="*/ 18585 h 23044"/>
                  <a:gd name="connsiteX3" fmla="*/ 8177 w 8177"/>
                  <a:gd name="connsiteY3" fmla="*/ 23045 h 23044"/>
                  <a:gd name="connsiteX4" fmla="*/ 8177 w 8177"/>
                  <a:gd name="connsiteY4" fmla="*/ 4460 h 23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23044">
                    <a:moveTo>
                      <a:pt x="8177" y="4460"/>
                    </a:moveTo>
                    <a:lnTo>
                      <a:pt x="0" y="0"/>
                    </a:lnTo>
                    <a:lnTo>
                      <a:pt x="0" y="18585"/>
                    </a:lnTo>
                    <a:lnTo>
                      <a:pt x="8177" y="23045"/>
                    </a:lnTo>
                    <a:lnTo>
                      <a:pt x="8177" y="446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8FE11810-0BDE-4787-BDFE-EAEDC2CA916B}"/>
                  </a:ext>
                </a:extLst>
              </p:cNvPr>
              <p:cNvSpPr/>
              <p:nvPr/>
            </p:nvSpPr>
            <p:spPr>
              <a:xfrm>
                <a:off x="3483352" y="1183076"/>
                <a:ext cx="51293" cy="29363"/>
              </a:xfrm>
              <a:custGeom>
                <a:avLst/>
                <a:gdLst>
                  <a:gd name="connsiteX0" fmla="*/ 51293 w 51293"/>
                  <a:gd name="connsiteY0" fmla="*/ 4460 h 29363"/>
                  <a:gd name="connsiteX1" fmla="*/ 43116 w 51293"/>
                  <a:gd name="connsiteY1" fmla="*/ 0 h 29363"/>
                  <a:gd name="connsiteX2" fmla="*/ 0 w 51293"/>
                  <a:gd name="connsiteY2" fmla="*/ 24903 h 29363"/>
                  <a:gd name="connsiteX3" fmla="*/ 8177 w 51293"/>
                  <a:gd name="connsiteY3" fmla="*/ 29364 h 29363"/>
                  <a:gd name="connsiteX4" fmla="*/ 51293 w 51293"/>
                  <a:gd name="connsiteY4" fmla="*/ 4460 h 2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93" h="29363">
                    <a:moveTo>
                      <a:pt x="51293" y="4460"/>
                    </a:moveTo>
                    <a:lnTo>
                      <a:pt x="43116" y="0"/>
                    </a:lnTo>
                    <a:lnTo>
                      <a:pt x="0" y="24903"/>
                    </a:lnTo>
                    <a:lnTo>
                      <a:pt x="8177" y="29364"/>
                    </a:lnTo>
                    <a:lnTo>
                      <a:pt x="51293" y="4460"/>
                    </a:lnTo>
                    <a:close/>
                  </a:path>
                </a:pathLst>
              </a:custGeom>
              <a:solidFill>
                <a:srgbClr val="185A9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AD9A46FD-6395-4E5B-B184-3E7DB4EBA6B8}"/>
                  </a:ext>
                </a:extLst>
              </p:cNvPr>
              <p:cNvSpPr/>
              <p:nvPr/>
            </p:nvSpPr>
            <p:spPr>
              <a:xfrm>
                <a:off x="3466255" y="1207979"/>
                <a:ext cx="25274" cy="33080"/>
              </a:xfrm>
              <a:custGeom>
                <a:avLst/>
                <a:gdLst>
                  <a:gd name="connsiteX0" fmla="*/ 25275 w 25274"/>
                  <a:gd name="connsiteY0" fmla="*/ 4460 h 33080"/>
                  <a:gd name="connsiteX1" fmla="*/ 17098 w 25274"/>
                  <a:gd name="connsiteY1" fmla="*/ 0 h 33080"/>
                  <a:gd name="connsiteX2" fmla="*/ 0 w 25274"/>
                  <a:gd name="connsiteY2" fmla="*/ 28249 h 33080"/>
                  <a:gd name="connsiteX3" fmla="*/ 7805 w 25274"/>
                  <a:gd name="connsiteY3" fmla="*/ 33080 h 33080"/>
                  <a:gd name="connsiteX4" fmla="*/ 25275 w 25274"/>
                  <a:gd name="connsiteY4" fmla="*/ 4460 h 3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4" h="33080">
                    <a:moveTo>
                      <a:pt x="25275" y="4460"/>
                    </a:moveTo>
                    <a:lnTo>
                      <a:pt x="17098" y="0"/>
                    </a:lnTo>
                    <a:lnTo>
                      <a:pt x="0" y="28249"/>
                    </a:lnTo>
                    <a:lnTo>
                      <a:pt x="7805" y="33080"/>
                    </a:lnTo>
                    <a:lnTo>
                      <a:pt x="25275" y="4460"/>
                    </a:lnTo>
                    <a:close/>
                  </a:path>
                </a:pathLst>
              </a:custGeom>
              <a:solidFill>
                <a:srgbClr val="156AB3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03785782-F1C8-4B16-A156-D695B3C9019A}"/>
                  </a:ext>
                </a:extLst>
              </p:cNvPr>
              <p:cNvSpPr/>
              <p:nvPr/>
            </p:nvSpPr>
            <p:spPr>
              <a:xfrm>
                <a:off x="3466255" y="1236227"/>
                <a:ext cx="8177" cy="74338"/>
              </a:xfrm>
              <a:custGeom>
                <a:avLst/>
                <a:gdLst>
                  <a:gd name="connsiteX0" fmla="*/ 7805 w 8177"/>
                  <a:gd name="connsiteY0" fmla="*/ 4832 h 74338"/>
                  <a:gd name="connsiteX1" fmla="*/ 0 w 8177"/>
                  <a:gd name="connsiteY1" fmla="*/ 0 h 74338"/>
                  <a:gd name="connsiteX2" fmla="*/ 0 w 8177"/>
                  <a:gd name="connsiteY2" fmla="*/ 69878 h 74338"/>
                  <a:gd name="connsiteX3" fmla="*/ 8177 w 8177"/>
                  <a:gd name="connsiteY3" fmla="*/ 74338 h 74338"/>
                  <a:gd name="connsiteX4" fmla="*/ 7805 w 8177"/>
                  <a:gd name="connsiteY4" fmla="*/ 4832 h 74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74338">
                    <a:moveTo>
                      <a:pt x="7805" y="4832"/>
                    </a:moveTo>
                    <a:lnTo>
                      <a:pt x="0" y="0"/>
                    </a:lnTo>
                    <a:lnTo>
                      <a:pt x="0" y="69878"/>
                    </a:lnTo>
                    <a:lnTo>
                      <a:pt x="8177" y="74338"/>
                    </a:lnTo>
                    <a:lnTo>
                      <a:pt x="7805" y="4832"/>
                    </a:lnTo>
                    <a:close/>
                  </a:path>
                </a:pathLst>
              </a:custGeom>
              <a:solidFill>
                <a:srgbClr val="1D4A79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F790BEC0-F7FC-4EC0-8AEA-786411C0B901}"/>
                  </a:ext>
                </a:extLst>
              </p:cNvPr>
              <p:cNvSpPr/>
              <p:nvPr/>
            </p:nvSpPr>
            <p:spPr>
              <a:xfrm>
                <a:off x="3474060" y="1212439"/>
                <a:ext cx="17469" cy="28620"/>
              </a:xfrm>
              <a:custGeom>
                <a:avLst/>
                <a:gdLst>
                  <a:gd name="connsiteX0" fmla="*/ 17469 w 17469"/>
                  <a:gd name="connsiteY0" fmla="*/ 0 h 28620"/>
                  <a:gd name="connsiteX1" fmla="*/ 0 w 17469"/>
                  <a:gd name="connsiteY1" fmla="*/ 28620 h 28620"/>
                  <a:gd name="connsiteX2" fmla="*/ 17469 w 17469"/>
                  <a:gd name="connsiteY2" fmla="*/ 18585 h 28620"/>
                  <a:gd name="connsiteX3" fmla="*/ 17469 w 17469"/>
                  <a:gd name="connsiteY3" fmla="*/ 0 h 2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69" h="28620">
                    <a:moveTo>
                      <a:pt x="17469" y="0"/>
                    </a:moveTo>
                    <a:lnTo>
                      <a:pt x="0" y="28620"/>
                    </a:lnTo>
                    <a:lnTo>
                      <a:pt x="17469" y="18585"/>
                    </a:lnTo>
                    <a:lnTo>
                      <a:pt x="17469" y="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1DED01E-0016-4A5E-A8F0-8D836DAA0D48}"/>
              </a:ext>
            </a:extLst>
          </p:cNvPr>
          <p:cNvGrpSpPr/>
          <p:nvPr/>
        </p:nvGrpSpPr>
        <p:grpSpPr>
          <a:xfrm>
            <a:off x="741947" y="2821520"/>
            <a:ext cx="278933" cy="220880"/>
            <a:chOff x="9177059" y="2148835"/>
            <a:chExt cx="416094" cy="329494"/>
          </a:xfrm>
        </p:grpSpPr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BAF0D5CB-1308-4A91-817C-D2092C32D483}"/>
                </a:ext>
              </a:extLst>
            </p:cNvPr>
            <p:cNvSpPr/>
            <p:nvPr/>
          </p:nvSpPr>
          <p:spPr>
            <a:xfrm>
              <a:off x="9177059" y="2157592"/>
              <a:ext cx="416094" cy="320737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709B416B-4A27-4267-A9AA-0DCAAD10F120}"/>
                </a:ext>
              </a:extLst>
            </p:cNvPr>
            <p:cNvSpPr/>
            <p:nvPr/>
          </p:nvSpPr>
          <p:spPr>
            <a:xfrm>
              <a:off x="9177059" y="2148839"/>
              <a:ext cx="416094" cy="43343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EB296252-E5D4-47D2-9FE0-770D87E82134}"/>
                </a:ext>
              </a:extLst>
            </p:cNvPr>
            <p:cNvSpPr/>
            <p:nvPr/>
          </p:nvSpPr>
          <p:spPr>
            <a:xfrm>
              <a:off x="9231297" y="2160809"/>
              <a:ext cx="21672" cy="21671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2C11C4E4-5052-451D-A500-C96B99F00FBF}"/>
                </a:ext>
              </a:extLst>
            </p:cNvPr>
            <p:cNvSpPr/>
            <p:nvPr/>
          </p:nvSpPr>
          <p:spPr>
            <a:xfrm>
              <a:off x="9198447" y="2160809"/>
              <a:ext cx="21672" cy="21671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8E8BE7D2-DC1A-49E6-85A5-D3BACFCC129D}"/>
                </a:ext>
              </a:extLst>
            </p:cNvPr>
            <p:cNvSpPr/>
            <p:nvPr/>
          </p:nvSpPr>
          <p:spPr>
            <a:xfrm>
              <a:off x="9264875" y="2160809"/>
              <a:ext cx="21672" cy="21671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8BC497B7-4EFA-467D-B33D-FD8696AAEB5C}"/>
                </a:ext>
              </a:extLst>
            </p:cNvPr>
            <p:cNvGrpSpPr/>
            <p:nvPr/>
          </p:nvGrpSpPr>
          <p:grpSpPr>
            <a:xfrm>
              <a:off x="9192700" y="2211195"/>
              <a:ext cx="72175" cy="72175"/>
              <a:chOff x="7423299" y="1363379"/>
              <a:chExt cx="163411" cy="163411"/>
            </a:xfrm>
          </p:grpSpPr>
          <p:sp>
            <p:nvSpPr>
              <p:cNvPr id="641" name="Freeform 687">
                <a:extLst>
                  <a:ext uri="{FF2B5EF4-FFF2-40B4-BE49-F238E27FC236}">
                    <a16:creationId xmlns:a16="http://schemas.microsoft.com/office/drawing/2014/main" id="{9EE8EB80-57B7-4114-8C86-B0FE0CFFD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42" name="Oval 688">
                <a:extLst>
                  <a:ext uri="{FF2B5EF4-FFF2-40B4-BE49-F238E27FC236}">
                    <a16:creationId xmlns:a16="http://schemas.microsoft.com/office/drawing/2014/main" id="{95331CF6-28A2-4303-9F9F-8518467CC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638" name="resources" descr="resources, folder">
              <a:extLst>
                <a:ext uri="{FF2B5EF4-FFF2-40B4-BE49-F238E27FC236}">
                  <a16:creationId xmlns:a16="http://schemas.microsoft.com/office/drawing/2014/main" id="{DE9C191C-758F-4599-8885-A818FB64D859}"/>
                </a:ext>
              </a:extLst>
            </p:cNvPr>
            <p:cNvGrpSpPr/>
            <p:nvPr/>
          </p:nvGrpSpPr>
          <p:grpSpPr>
            <a:xfrm>
              <a:off x="9298687" y="2253589"/>
              <a:ext cx="172837" cy="172837"/>
              <a:chOff x="3561905" y="3975100"/>
              <a:chExt cx="357440" cy="357440"/>
            </a:xfrm>
          </p:grpSpPr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026D7AA5-B1D4-4B07-8B7E-8E489970521F}"/>
                  </a:ext>
                </a:extLst>
              </p:cNvPr>
              <p:cNvSpPr/>
              <p:nvPr/>
            </p:nvSpPr>
            <p:spPr>
              <a:xfrm>
                <a:off x="3580236" y="3995263"/>
                <a:ext cx="316906" cy="239522"/>
              </a:xfrm>
              <a:custGeom>
                <a:avLst/>
                <a:gdLst>
                  <a:gd name="connsiteX0" fmla="*/ 317902 w 316905"/>
                  <a:gd name="connsiteY0" fmla="*/ 19973 h 239521"/>
                  <a:gd name="connsiteX1" fmla="*/ 114072 w 316905"/>
                  <a:gd name="connsiteY1" fmla="*/ 19973 h 239521"/>
                  <a:gd name="connsiteX2" fmla="*/ 96332 w 316905"/>
                  <a:gd name="connsiteY2" fmla="*/ 1054 h 239521"/>
                  <a:gd name="connsiteX3" fmla="*/ 1054 w 316905"/>
                  <a:gd name="connsiteY3" fmla="*/ 1054 h 239521"/>
                  <a:gd name="connsiteX4" fmla="*/ 1054 w 316905"/>
                  <a:gd name="connsiteY4" fmla="*/ 241109 h 239521"/>
                  <a:gd name="connsiteX5" fmla="*/ 317902 w 316905"/>
                  <a:gd name="connsiteY5" fmla="*/ 241109 h 239521"/>
                  <a:gd name="connsiteX6" fmla="*/ 317902 w 316905"/>
                  <a:gd name="connsiteY6" fmla="*/ 19973 h 23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905" h="239521">
                    <a:moveTo>
                      <a:pt x="317902" y="19973"/>
                    </a:moveTo>
                    <a:lnTo>
                      <a:pt x="114072" y="19973"/>
                    </a:lnTo>
                    <a:lnTo>
                      <a:pt x="96332" y="1054"/>
                    </a:lnTo>
                    <a:lnTo>
                      <a:pt x="1054" y="1054"/>
                    </a:lnTo>
                    <a:lnTo>
                      <a:pt x="1054" y="241109"/>
                    </a:lnTo>
                    <a:lnTo>
                      <a:pt x="317902" y="241109"/>
                    </a:lnTo>
                    <a:lnTo>
                      <a:pt x="317902" y="19973"/>
                    </a:lnTo>
                    <a:close/>
                  </a:path>
                </a:pathLst>
              </a:custGeom>
              <a:solidFill>
                <a:srgbClr val="FFFFFF"/>
              </a:solidFill>
              <a:ln w="36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3FBC7A71-1B13-4FA8-9090-9CFA7FAE2481}"/>
                  </a:ext>
                </a:extLst>
              </p:cNvPr>
              <p:cNvSpPr/>
              <p:nvPr/>
            </p:nvSpPr>
            <p:spPr>
              <a:xfrm>
                <a:off x="3561319" y="4051775"/>
                <a:ext cx="353755" cy="261631"/>
              </a:xfrm>
              <a:custGeom>
                <a:avLst/>
                <a:gdLst>
                  <a:gd name="connsiteX0" fmla="*/ 354809 w 353755"/>
                  <a:gd name="connsiteY0" fmla="*/ 1054 h 261631"/>
                  <a:gd name="connsiteX1" fmla="*/ 1054 w 353755"/>
                  <a:gd name="connsiteY1" fmla="*/ 1054 h 261631"/>
                  <a:gd name="connsiteX2" fmla="*/ 1054 w 353755"/>
                  <a:gd name="connsiteY2" fmla="*/ 260648 h 261631"/>
                  <a:gd name="connsiteX3" fmla="*/ 354809 w 353755"/>
                  <a:gd name="connsiteY3" fmla="*/ 260648 h 261631"/>
                  <a:gd name="connsiteX4" fmla="*/ 354809 w 353755"/>
                  <a:gd name="connsiteY4" fmla="*/ 1054 h 26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755" h="261631">
                    <a:moveTo>
                      <a:pt x="354809" y="1054"/>
                    </a:moveTo>
                    <a:lnTo>
                      <a:pt x="1054" y="1054"/>
                    </a:lnTo>
                    <a:lnTo>
                      <a:pt x="1054" y="260648"/>
                    </a:lnTo>
                    <a:lnTo>
                      <a:pt x="354809" y="260648"/>
                    </a:lnTo>
                    <a:lnTo>
                      <a:pt x="354809" y="1054"/>
                    </a:lnTo>
                    <a:close/>
                  </a:path>
                </a:pathLst>
              </a:custGeom>
              <a:solidFill>
                <a:srgbClr val="50E6FF"/>
              </a:solidFill>
              <a:ln w="36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694" name="Rectangle 693">
            <a:extLst>
              <a:ext uri="{FF2B5EF4-FFF2-40B4-BE49-F238E27FC236}">
                <a16:creationId xmlns:a16="http://schemas.microsoft.com/office/drawing/2014/main" id="{ADA22BFB-E247-462B-9173-CAD81146B847}"/>
              </a:ext>
            </a:extLst>
          </p:cNvPr>
          <p:cNvSpPr/>
          <p:nvPr/>
        </p:nvSpPr>
        <p:spPr bwMode="auto">
          <a:xfrm>
            <a:off x="948507" y="2616331"/>
            <a:ext cx="2278287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Snapshot Agent</a:t>
            </a: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Prepares Snapshot Files – schema and data – of published tables and objects to Snapshot Folder.</a:t>
            </a:r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25A14F98-547A-4EB4-A4F7-4C6AE0593084}"/>
              </a:ext>
            </a:extLst>
          </p:cNvPr>
          <p:cNvSpPr/>
          <p:nvPr/>
        </p:nvSpPr>
        <p:spPr bwMode="auto">
          <a:xfrm>
            <a:off x="958992" y="3365752"/>
            <a:ext cx="2165099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Log Reader Agent</a:t>
            </a: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Monitors transaction log of Publisher Databases. Copies transactions marked for replication to Distribution Database.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FE2E8FCE-8ED1-45E2-B04C-60DBA68BBCBD}"/>
              </a:ext>
            </a:extLst>
          </p:cNvPr>
          <p:cNvSpPr/>
          <p:nvPr/>
        </p:nvSpPr>
        <p:spPr bwMode="auto">
          <a:xfrm>
            <a:off x="3478726" y="2616331"/>
            <a:ext cx="2205504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Distribution Agent</a:t>
            </a: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Delivers initial Snapshot Files to Subscriber. Delivers Transactions from Distribution Database to Subscriber.</a:t>
            </a: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561CFF38-0C50-4A7A-9A1C-74AEEA56D4C7}"/>
              </a:ext>
            </a:extLst>
          </p:cNvPr>
          <p:cNvSpPr/>
          <p:nvPr/>
        </p:nvSpPr>
        <p:spPr bwMode="auto">
          <a:xfrm>
            <a:off x="3489211" y="3365752"/>
            <a:ext cx="2492616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Merge Agent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(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Merge Replication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only)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Merges incremental data changes that occurs at Publisher or Subscriber. Detects and resolves conflicts by set rule.</a:t>
            </a:r>
          </a:p>
        </p:txBody>
      </p: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89AA99EB-BBEE-421F-A01B-A437BE72C743}"/>
              </a:ext>
            </a:extLst>
          </p:cNvPr>
          <p:cNvGrpSpPr/>
          <p:nvPr/>
        </p:nvGrpSpPr>
        <p:grpSpPr>
          <a:xfrm>
            <a:off x="752432" y="3570941"/>
            <a:ext cx="278933" cy="220877"/>
            <a:chOff x="6471917" y="1933571"/>
            <a:chExt cx="278933" cy="220877"/>
          </a:xfrm>
        </p:grpSpPr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AE49502-8627-40D1-9B42-026AF2A94605}"/>
                </a:ext>
              </a:extLst>
            </p:cNvPr>
            <p:cNvSpPr/>
            <p:nvPr/>
          </p:nvSpPr>
          <p:spPr>
            <a:xfrm>
              <a:off x="6471917" y="1939439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58035B1A-419A-4F79-9ADB-1CDFC56228B8}"/>
                </a:ext>
              </a:extLst>
            </p:cNvPr>
            <p:cNvSpPr/>
            <p:nvPr/>
          </p:nvSpPr>
          <p:spPr>
            <a:xfrm>
              <a:off x="6471917" y="1933571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299036B9-80A9-48D0-B46B-1F0C1190170A}"/>
                </a:ext>
              </a:extLst>
            </p:cNvPr>
            <p:cNvSpPr/>
            <p:nvPr/>
          </p:nvSpPr>
          <p:spPr>
            <a:xfrm>
              <a:off x="6508276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31E7EFEE-EEB9-441B-B519-BC219C848A96}"/>
                </a:ext>
              </a:extLst>
            </p:cNvPr>
            <p:cNvSpPr/>
            <p:nvPr/>
          </p:nvSpPr>
          <p:spPr>
            <a:xfrm>
              <a:off x="648625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8C3ECBC4-2A66-4695-934A-2FFCE516A1B1}"/>
                </a:ext>
              </a:extLst>
            </p:cNvPr>
            <p:cNvSpPr/>
            <p:nvPr/>
          </p:nvSpPr>
          <p:spPr>
            <a:xfrm>
              <a:off x="653078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FF7FC498-477A-4AF4-9923-A1BF65B6EDB9}"/>
                </a:ext>
              </a:extLst>
            </p:cNvPr>
            <p:cNvGrpSpPr/>
            <p:nvPr/>
          </p:nvGrpSpPr>
          <p:grpSpPr>
            <a:xfrm>
              <a:off x="6482402" y="1975372"/>
              <a:ext cx="48383" cy="48383"/>
              <a:chOff x="7423299" y="1363379"/>
              <a:chExt cx="163411" cy="163411"/>
            </a:xfrm>
          </p:grpSpPr>
          <p:sp>
            <p:nvSpPr>
              <p:cNvPr id="714" name="Freeform 687">
                <a:extLst>
                  <a:ext uri="{FF2B5EF4-FFF2-40B4-BE49-F238E27FC236}">
                    <a16:creationId xmlns:a16="http://schemas.microsoft.com/office/drawing/2014/main" id="{0CDC2E58-99BE-4722-8F6B-2AD9066A9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5" name="Oval 688">
                <a:extLst>
                  <a:ext uri="{FF2B5EF4-FFF2-40B4-BE49-F238E27FC236}">
                    <a16:creationId xmlns:a16="http://schemas.microsoft.com/office/drawing/2014/main" id="{EE29DB89-8F2D-4D08-B6BE-01AF737EB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066EA146-82AB-48B7-B7C3-6272078E4188}"/>
                </a:ext>
              </a:extLst>
            </p:cNvPr>
            <p:cNvGrpSpPr/>
            <p:nvPr/>
          </p:nvGrpSpPr>
          <p:grpSpPr>
            <a:xfrm>
              <a:off x="6565502" y="2003176"/>
              <a:ext cx="95127" cy="114585"/>
              <a:chOff x="6497791" y="2914580"/>
              <a:chExt cx="279400" cy="336551"/>
            </a:xfrm>
          </p:grpSpPr>
          <p:sp>
            <p:nvSpPr>
              <p:cNvPr id="706" name="AutoShape 81">
                <a:extLst>
                  <a:ext uri="{FF2B5EF4-FFF2-40B4-BE49-F238E27FC236}">
                    <a16:creationId xmlns:a16="http://schemas.microsoft.com/office/drawing/2014/main" id="{377DFEAB-7EAC-4A44-BCD0-DE43F53A282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497791" y="2914580"/>
                <a:ext cx="279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07" name="Rectangle 83">
                <a:extLst>
                  <a:ext uri="{FF2B5EF4-FFF2-40B4-BE49-F238E27FC236}">
                    <a16:creationId xmlns:a16="http://schemas.microsoft.com/office/drawing/2014/main" id="{8D46AA99-753D-4B0A-BBCD-495DB3128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7791" y="2916168"/>
                <a:ext cx="277813" cy="3349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08" name="Oval 84">
                <a:extLst>
                  <a:ext uri="{FF2B5EF4-FFF2-40B4-BE49-F238E27FC236}">
                    <a16:creationId xmlns:a16="http://schemas.microsoft.com/office/drawing/2014/main" id="{F4EB7F63-1B99-4EAC-AD3A-A269F7547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254" y="2949505"/>
                <a:ext cx="241300" cy="241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09" name="Oval 86">
                <a:extLst>
                  <a:ext uri="{FF2B5EF4-FFF2-40B4-BE49-F238E27FC236}">
                    <a16:creationId xmlns:a16="http://schemas.microsoft.com/office/drawing/2014/main" id="{B2AC0901-365D-4946-B84F-0220B0CF0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329" y="3041580"/>
                <a:ext cx="57150" cy="5715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0" name="Freeform 87">
                <a:extLst>
                  <a:ext uri="{FF2B5EF4-FFF2-40B4-BE49-F238E27FC236}">
                    <a16:creationId xmlns:a16="http://schemas.microsoft.com/office/drawing/2014/main" id="{2AF15901-D331-40A1-B7E2-C0E12709C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291" y="2990780"/>
                <a:ext cx="49213" cy="49213"/>
              </a:xfrm>
              <a:custGeom>
                <a:avLst/>
                <a:gdLst>
                  <a:gd name="T0" fmla="*/ 3 w 31"/>
                  <a:gd name="T1" fmla="*/ 0 h 31"/>
                  <a:gd name="T2" fmla="*/ 0 w 31"/>
                  <a:gd name="T3" fmla="*/ 4 h 31"/>
                  <a:gd name="T4" fmla="*/ 27 w 31"/>
                  <a:gd name="T5" fmla="*/ 31 h 31"/>
                  <a:gd name="T6" fmla="*/ 31 w 31"/>
                  <a:gd name="T7" fmla="*/ 28 h 31"/>
                  <a:gd name="T8" fmla="*/ 3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" y="0"/>
                    </a:moveTo>
                    <a:lnTo>
                      <a:pt x="0" y="4"/>
                    </a:lnTo>
                    <a:lnTo>
                      <a:pt x="27" y="31"/>
                    </a:lnTo>
                    <a:lnTo>
                      <a:pt x="31" y="2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1" name="Freeform 88">
                <a:extLst>
                  <a:ext uri="{FF2B5EF4-FFF2-40B4-BE49-F238E27FC236}">
                    <a16:creationId xmlns:a16="http://schemas.microsoft.com/office/drawing/2014/main" id="{EA2AB83C-A3A1-40C5-9BFF-B4F43C9FA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479" y="3097143"/>
                <a:ext cx="49213" cy="49213"/>
              </a:xfrm>
              <a:custGeom>
                <a:avLst/>
                <a:gdLst>
                  <a:gd name="T0" fmla="*/ 4 w 31"/>
                  <a:gd name="T1" fmla="*/ 0 h 31"/>
                  <a:gd name="T2" fmla="*/ 0 w 31"/>
                  <a:gd name="T3" fmla="*/ 3 h 31"/>
                  <a:gd name="T4" fmla="*/ 28 w 31"/>
                  <a:gd name="T5" fmla="*/ 31 h 31"/>
                  <a:gd name="T6" fmla="*/ 31 w 31"/>
                  <a:gd name="T7" fmla="*/ 27 h 31"/>
                  <a:gd name="T8" fmla="*/ 4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4" y="0"/>
                    </a:moveTo>
                    <a:lnTo>
                      <a:pt x="0" y="3"/>
                    </a:lnTo>
                    <a:lnTo>
                      <a:pt x="28" y="31"/>
                    </a:lnTo>
                    <a:lnTo>
                      <a:pt x="31" y="2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2" name="Freeform 89">
                <a:extLst>
                  <a:ext uri="{FF2B5EF4-FFF2-40B4-BE49-F238E27FC236}">
                    <a16:creationId xmlns:a16="http://schemas.microsoft.com/office/drawing/2014/main" id="{EFE613A8-C0DE-4ED6-81E8-856B24D03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9541" y="3128893"/>
                <a:ext cx="117475" cy="69850"/>
              </a:xfrm>
              <a:custGeom>
                <a:avLst/>
                <a:gdLst>
                  <a:gd name="T0" fmla="*/ 15 w 86"/>
                  <a:gd name="T1" fmla="*/ 51 h 51"/>
                  <a:gd name="T2" fmla="*/ 2 w 86"/>
                  <a:gd name="T3" fmla="*/ 40 h 51"/>
                  <a:gd name="T4" fmla="*/ 12 w 86"/>
                  <a:gd name="T5" fmla="*/ 24 h 51"/>
                  <a:gd name="T6" fmla="*/ 78 w 86"/>
                  <a:gd name="T7" fmla="*/ 0 h 51"/>
                  <a:gd name="T8" fmla="*/ 80 w 86"/>
                  <a:gd name="T9" fmla="*/ 0 h 51"/>
                  <a:gd name="T10" fmla="*/ 85 w 86"/>
                  <a:gd name="T11" fmla="*/ 4 h 51"/>
                  <a:gd name="T12" fmla="*/ 82 w 86"/>
                  <a:gd name="T13" fmla="*/ 11 h 51"/>
                  <a:gd name="T14" fmla="*/ 22 w 86"/>
                  <a:gd name="T15" fmla="*/ 49 h 51"/>
                  <a:gd name="T16" fmla="*/ 18 w 86"/>
                  <a:gd name="T17" fmla="*/ 50 h 51"/>
                  <a:gd name="T18" fmla="*/ 15 w 86"/>
                  <a:gd name="T1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51">
                    <a:moveTo>
                      <a:pt x="15" y="51"/>
                    </a:moveTo>
                    <a:cubicBezTo>
                      <a:pt x="9" y="51"/>
                      <a:pt x="3" y="47"/>
                      <a:pt x="2" y="40"/>
                    </a:cubicBezTo>
                    <a:cubicBezTo>
                      <a:pt x="0" y="33"/>
                      <a:pt x="5" y="26"/>
                      <a:pt x="12" y="24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cubicBezTo>
                      <a:pt x="86" y="6"/>
                      <a:pt x="85" y="9"/>
                      <a:pt x="82" y="11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19" y="50"/>
                      <a:pt x="18" y="50"/>
                    </a:cubicBezTo>
                    <a:cubicBezTo>
                      <a:pt x="17" y="51"/>
                      <a:pt x="16" y="51"/>
                      <a:pt x="15" y="51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3" name="Freeform 90">
                <a:extLst>
                  <a:ext uri="{FF2B5EF4-FFF2-40B4-BE49-F238E27FC236}">
                    <a16:creationId xmlns:a16="http://schemas.microsoft.com/office/drawing/2014/main" id="{4CEBB9DD-F5B3-43FA-A01D-FD612FD4A1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6366" y="3127305"/>
                <a:ext cx="125413" cy="76200"/>
              </a:xfrm>
              <a:custGeom>
                <a:avLst/>
                <a:gdLst>
                  <a:gd name="T0" fmla="*/ 82 w 91"/>
                  <a:gd name="T1" fmla="*/ 4 h 56"/>
                  <a:gd name="T2" fmla="*/ 85 w 91"/>
                  <a:gd name="T3" fmla="*/ 7 h 56"/>
                  <a:gd name="T4" fmla="*/ 83 w 91"/>
                  <a:gd name="T5" fmla="*/ 11 h 56"/>
                  <a:gd name="T6" fmla="*/ 23 w 91"/>
                  <a:gd name="T7" fmla="*/ 50 h 56"/>
                  <a:gd name="T8" fmla="*/ 19 w 91"/>
                  <a:gd name="T9" fmla="*/ 51 h 56"/>
                  <a:gd name="T10" fmla="*/ 17 w 91"/>
                  <a:gd name="T11" fmla="*/ 51 h 56"/>
                  <a:gd name="T12" fmla="*/ 6 w 91"/>
                  <a:gd name="T13" fmla="*/ 42 h 56"/>
                  <a:gd name="T14" fmla="*/ 15 w 91"/>
                  <a:gd name="T15" fmla="*/ 28 h 56"/>
                  <a:gd name="T16" fmla="*/ 81 w 91"/>
                  <a:gd name="T17" fmla="*/ 4 h 56"/>
                  <a:gd name="T18" fmla="*/ 82 w 91"/>
                  <a:gd name="T19" fmla="*/ 4 h 56"/>
                  <a:gd name="T20" fmla="*/ 82 w 91"/>
                  <a:gd name="T21" fmla="*/ 0 h 56"/>
                  <a:gd name="T22" fmla="*/ 80 w 91"/>
                  <a:gd name="T23" fmla="*/ 0 h 56"/>
                  <a:gd name="T24" fmla="*/ 80 w 91"/>
                  <a:gd name="T25" fmla="*/ 0 h 56"/>
                  <a:gd name="T26" fmla="*/ 79 w 91"/>
                  <a:gd name="T27" fmla="*/ 0 h 56"/>
                  <a:gd name="T28" fmla="*/ 14 w 91"/>
                  <a:gd name="T29" fmla="*/ 24 h 56"/>
                  <a:gd name="T30" fmla="*/ 2 w 91"/>
                  <a:gd name="T31" fmla="*/ 43 h 56"/>
                  <a:gd name="T32" fmla="*/ 18 w 91"/>
                  <a:gd name="T33" fmla="*/ 56 h 56"/>
                  <a:gd name="T34" fmla="*/ 20 w 91"/>
                  <a:gd name="T35" fmla="*/ 55 h 56"/>
                  <a:gd name="T36" fmla="*/ 25 w 91"/>
                  <a:gd name="T37" fmla="*/ 54 h 56"/>
                  <a:gd name="T38" fmla="*/ 25 w 91"/>
                  <a:gd name="T39" fmla="*/ 54 h 56"/>
                  <a:gd name="T40" fmla="*/ 25 w 91"/>
                  <a:gd name="T41" fmla="*/ 54 h 56"/>
                  <a:gd name="T42" fmla="*/ 85 w 91"/>
                  <a:gd name="T43" fmla="*/ 16 h 56"/>
                  <a:gd name="T44" fmla="*/ 90 w 91"/>
                  <a:gd name="T45" fmla="*/ 7 h 56"/>
                  <a:gd name="T46" fmla="*/ 82 w 91"/>
                  <a:gd name="T4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1" h="56">
                    <a:moveTo>
                      <a:pt x="82" y="4"/>
                    </a:moveTo>
                    <a:cubicBezTo>
                      <a:pt x="83" y="4"/>
                      <a:pt x="85" y="5"/>
                      <a:pt x="85" y="7"/>
                    </a:cubicBezTo>
                    <a:cubicBezTo>
                      <a:pt x="86" y="9"/>
                      <a:pt x="84" y="10"/>
                      <a:pt x="83" y="11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2" y="50"/>
                      <a:pt x="20" y="51"/>
                      <a:pt x="19" y="51"/>
                    </a:cubicBezTo>
                    <a:cubicBezTo>
                      <a:pt x="19" y="51"/>
                      <a:pt x="18" y="51"/>
                      <a:pt x="17" y="51"/>
                    </a:cubicBezTo>
                    <a:cubicBezTo>
                      <a:pt x="12" y="51"/>
                      <a:pt x="7" y="48"/>
                      <a:pt x="6" y="42"/>
                    </a:cubicBezTo>
                    <a:cubicBezTo>
                      <a:pt x="4" y="36"/>
                      <a:pt x="8" y="29"/>
                      <a:pt x="15" y="28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4"/>
                      <a:pt x="81" y="4"/>
                      <a:pt x="82" y="4"/>
                    </a:cubicBezTo>
                    <a:close/>
                    <a:moveTo>
                      <a:pt x="82" y="0"/>
                    </a:moveTo>
                    <a:cubicBezTo>
                      <a:pt x="81" y="0"/>
                      <a:pt x="81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26"/>
                      <a:pt x="0" y="35"/>
                      <a:pt x="2" y="43"/>
                    </a:cubicBezTo>
                    <a:cubicBezTo>
                      <a:pt x="4" y="50"/>
                      <a:pt x="10" y="56"/>
                      <a:pt x="18" y="56"/>
                    </a:cubicBezTo>
                    <a:cubicBezTo>
                      <a:pt x="19" y="56"/>
                      <a:pt x="19" y="56"/>
                      <a:pt x="20" y="55"/>
                    </a:cubicBezTo>
                    <a:cubicBezTo>
                      <a:pt x="21" y="55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9" y="14"/>
                      <a:pt x="91" y="10"/>
                      <a:pt x="90" y="7"/>
                    </a:cubicBezTo>
                    <a:cubicBezTo>
                      <a:pt x="89" y="2"/>
                      <a:pt x="85" y="0"/>
                      <a:pt x="82" y="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6B0A2914-8298-4C09-AD7F-2882B70A2D95}"/>
              </a:ext>
            </a:extLst>
          </p:cNvPr>
          <p:cNvGrpSpPr/>
          <p:nvPr/>
        </p:nvGrpSpPr>
        <p:grpSpPr>
          <a:xfrm>
            <a:off x="3272166" y="2821520"/>
            <a:ext cx="278933" cy="220877"/>
            <a:chOff x="9296451" y="1254000"/>
            <a:chExt cx="278933" cy="220877"/>
          </a:xfrm>
        </p:grpSpPr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D67D947F-B30F-42A9-A07B-12C004336D65}"/>
                </a:ext>
              </a:extLst>
            </p:cNvPr>
            <p:cNvSpPr/>
            <p:nvPr/>
          </p:nvSpPr>
          <p:spPr>
            <a:xfrm>
              <a:off x="9296451" y="1259868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9AD20388-50EF-4A07-94C7-BA8160BDB4F4}"/>
                </a:ext>
              </a:extLst>
            </p:cNvPr>
            <p:cNvSpPr/>
            <p:nvPr/>
          </p:nvSpPr>
          <p:spPr>
            <a:xfrm>
              <a:off x="9296451" y="1254000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D91585BD-D069-4F91-8290-B00118DB5562}"/>
                </a:ext>
              </a:extLst>
            </p:cNvPr>
            <p:cNvSpPr/>
            <p:nvPr/>
          </p:nvSpPr>
          <p:spPr>
            <a:xfrm>
              <a:off x="9332810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AEA4057E-86D6-459D-BA7C-AEC6A093A2F9}"/>
                </a:ext>
              </a:extLst>
            </p:cNvPr>
            <p:cNvSpPr/>
            <p:nvPr/>
          </p:nvSpPr>
          <p:spPr>
            <a:xfrm>
              <a:off x="931078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0E16E71A-529F-4DCF-B369-B874AD27E389}"/>
                </a:ext>
              </a:extLst>
            </p:cNvPr>
            <p:cNvSpPr/>
            <p:nvPr/>
          </p:nvSpPr>
          <p:spPr>
            <a:xfrm>
              <a:off x="935531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7F13EA79-F2D8-4B02-B0F8-2814267E7DB8}"/>
                </a:ext>
              </a:extLst>
            </p:cNvPr>
            <p:cNvGrpSpPr/>
            <p:nvPr/>
          </p:nvGrpSpPr>
          <p:grpSpPr>
            <a:xfrm>
              <a:off x="9306936" y="1295801"/>
              <a:ext cx="48383" cy="48383"/>
              <a:chOff x="7423299" y="1363379"/>
              <a:chExt cx="163411" cy="163411"/>
            </a:xfrm>
          </p:grpSpPr>
          <p:sp>
            <p:nvSpPr>
              <p:cNvPr id="730" name="Freeform 687">
                <a:extLst>
                  <a:ext uri="{FF2B5EF4-FFF2-40B4-BE49-F238E27FC236}">
                    <a16:creationId xmlns:a16="http://schemas.microsoft.com/office/drawing/2014/main" id="{257F1D99-C286-4F4D-99C8-3A22B17DE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31" name="Oval 688">
                <a:extLst>
                  <a:ext uri="{FF2B5EF4-FFF2-40B4-BE49-F238E27FC236}">
                    <a16:creationId xmlns:a16="http://schemas.microsoft.com/office/drawing/2014/main" id="{602BD065-6B55-49DF-947F-588DD0A41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723" name="data transport" descr=" data transport">
              <a:extLst>
                <a:ext uri="{FF2B5EF4-FFF2-40B4-BE49-F238E27FC236}">
                  <a16:creationId xmlns:a16="http://schemas.microsoft.com/office/drawing/2014/main" id="{1F0D2A98-F13F-466B-AFFF-36AD4FE3E484}"/>
                </a:ext>
              </a:extLst>
            </p:cNvPr>
            <p:cNvGrpSpPr/>
            <p:nvPr/>
          </p:nvGrpSpPr>
          <p:grpSpPr>
            <a:xfrm>
              <a:off x="9354884" y="1313123"/>
              <a:ext cx="161272" cy="126029"/>
              <a:chOff x="2667468" y="4084606"/>
              <a:chExt cx="308112" cy="240780"/>
            </a:xfrm>
          </p:grpSpPr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20B93FF6-6357-41AC-A9C9-847635FA2E27}"/>
                  </a:ext>
                </a:extLst>
              </p:cNvPr>
              <p:cNvSpPr/>
              <p:nvPr/>
            </p:nvSpPr>
            <p:spPr>
              <a:xfrm>
                <a:off x="2691480" y="4092709"/>
                <a:ext cx="269056" cy="195281"/>
              </a:xfrm>
              <a:custGeom>
                <a:avLst/>
                <a:gdLst>
                  <a:gd name="connsiteX0" fmla="*/ 1476 w 269055"/>
                  <a:gd name="connsiteY0" fmla="*/ 1476 h 195281"/>
                  <a:gd name="connsiteX1" fmla="*/ 269708 w 269055"/>
                  <a:gd name="connsiteY1" fmla="*/ 1476 h 195281"/>
                  <a:gd name="connsiteX2" fmla="*/ 269708 w 269055"/>
                  <a:gd name="connsiteY2" fmla="*/ 196001 h 195281"/>
                  <a:gd name="connsiteX3" fmla="*/ 1476 w 269055"/>
                  <a:gd name="connsiteY3" fmla="*/ 196001 h 19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055" h="195281">
                    <a:moveTo>
                      <a:pt x="1476" y="1476"/>
                    </a:moveTo>
                    <a:lnTo>
                      <a:pt x="269708" y="1476"/>
                    </a:lnTo>
                    <a:lnTo>
                      <a:pt x="269708" y="196001"/>
                    </a:lnTo>
                    <a:lnTo>
                      <a:pt x="1476" y="196001"/>
                    </a:lnTo>
                    <a:close/>
                  </a:path>
                </a:pathLst>
              </a:custGeom>
              <a:solidFill>
                <a:srgbClr val="FFFF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1432BD3F-8FAD-4C92-9C2A-15BB12BA6C8D}"/>
                  </a:ext>
                </a:extLst>
              </p:cNvPr>
              <p:cNvSpPr/>
              <p:nvPr/>
            </p:nvSpPr>
            <p:spPr>
              <a:xfrm>
                <a:off x="2681182" y="4163397"/>
                <a:ext cx="143207" cy="86792"/>
              </a:xfrm>
              <a:custGeom>
                <a:avLst/>
                <a:gdLst>
                  <a:gd name="connsiteX0" fmla="*/ 96762 w 143207"/>
                  <a:gd name="connsiteY0" fmla="*/ 51964 h 86791"/>
                  <a:gd name="connsiteX1" fmla="*/ 96835 w 143207"/>
                  <a:gd name="connsiteY1" fmla="*/ 89101 h 86791"/>
                  <a:gd name="connsiteX2" fmla="*/ 143092 w 143207"/>
                  <a:gd name="connsiteY2" fmla="*/ 44085 h 86791"/>
                  <a:gd name="connsiteX3" fmla="*/ 96689 w 143207"/>
                  <a:gd name="connsiteY3" fmla="*/ 1476 h 86791"/>
                  <a:gd name="connsiteX4" fmla="*/ 96762 w 143207"/>
                  <a:gd name="connsiteY4" fmla="*/ 35913 h 86791"/>
                  <a:gd name="connsiteX5" fmla="*/ 1476 w 143207"/>
                  <a:gd name="connsiteY5" fmla="*/ 35913 h 86791"/>
                  <a:gd name="connsiteX6" fmla="*/ 1476 w 143207"/>
                  <a:gd name="connsiteY6" fmla="*/ 51964 h 86791"/>
                  <a:gd name="connsiteX7" fmla="*/ 96762 w 143207"/>
                  <a:gd name="connsiteY7" fmla="*/ 51964 h 8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207" h="86791">
                    <a:moveTo>
                      <a:pt x="96762" y="51964"/>
                    </a:moveTo>
                    <a:lnTo>
                      <a:pt x="96835" y="89101"/>
                    </a:lnTo>
                    <a:lnTo>
                      <a:pt x="143092" y="44085"/>
                    </a:lnTo>
                    <a:lnTo>
                      <a:pt x="96689" y="1476"/>
                    </a:lnTo>
                    <a:lnTo>
                      <a:pt x="96762" y="35913"/>
                    </a:lnTo>
                    <a:lnTo>
                      <a:pt x="1476" y="35913"/>
                    </a:lnTo>
                    <a:lnTo>
                      <a:pt x="1476" y="51964"/>
                    </a:lnTo>
                    <a:lnTo>
                      <a:pt x="96762" y="51964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F39FD8B3-9482-4CE0-95FA-EAB48C163568}"/>
                  </a:ext>
                </a:extLst>
              </p:cNvPr>
              <p:cNvSpPr/>
              <p:nvPr/>
            </p:nvSpPr>
            <p:spPr>
              <a:xfrm>
                <a:off x="2699863" y="4084606"/>
                <a:ext cx="269056" cy="216979"/>
              </a:xfrm>
              <a:custGeom>
                <a:avLst/>
                <a:gdLst>
                  <a:gd name="connsiteX0" fmla="*/ 253772 w 269055"/>
                  <a:gd name="connsiteY0" fmla="*/ 1476 h 216979"/>
                  <a:gd name="connsiteX1" fmla="*/ 227215 w 269055"/>
                  <a:gd name="connsiteY1" fmla="*/ 24094 h 216979"/>
                  <a:gd name="connsiteX2" fmla="*/ 248446 w 269055"/>
                  <a:gd name="connsiteY2" fmla="*/ 24094 h 216979"/>
                  <a:gd name="connsiteX3" fmla="*/ 248446 w 269055"/>
                  <a:gd name="connsiteY3" fmla="*/ 194017 h 216979"/>
                  <a:gd name="connsiteX4" fmla="*/ 28034 w 269055"/>
                  <a:gd name="connsiteY4" fmla="*/ 194017 h 216979"/>
                  <a:gd name="connsiteX5" fmla="*/ 1476 w 269055"/>
                  <a:gd name="connsiteY5" fmla="*/ 216708 h 216979"/>
                  <a:gd name="connsiteX6" fmla="*/ 253627 w 269055"/>
                  <a:gd name="connsiteY6" fmla="*/ 216708 h 216979"/>
                  <a:gd name="connsiteX7" fmla="*/ 271283 w 269055"/>
                  <a:gd name="connsiteY7" fmla="*/ 200073 h 216979"/>
                  <a:gd name="connsiteX8" fmla="*/ 271283 w 269055"/>
                  <a:gd name="connsiteY8" fmla="*/ 18184 h 216979"/>
                  <a:gd name="connsiteX9" fmla="*/ 253772 w 269055"/>
                  <a:gd name="connsiteY9" fmla="*/ 1476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9055" h="216979">
                    <a:moveTo>
                      <a:pt x="253772" y="1476"/>
                    </a:moveTo>
                    <a:lnTo>
                      <a:pt x="227215" y="24094"/>
                    </a:lnTo>
                    <a:lnTo>
                      <a:pt x="248446" y="24094"/>
                    </a:lnTo>
                    <a:lnTo>
                      <a:pt x="248446" y="194017"/>
                    </a:lnTo>
                    <a:lnTo>
                      <a:pt x="28034" y="194017"/>
                    </a:lnTo>
                    <a:lnTo>
                      <a:pt x="1476" y="216708"/>
                    </a:lnTo>
                    <a:lnTo>
                      <a:pt x="253627" y="216708"/>
                    </a:lnTo>
                    <a:cubicBezTo>
                      <a:pt x="262382" y="216708"/>
                      <a:pt x="271283" y="208901"/>
                      <a:pt x="271283" y="200073"/>
                    </a:cubicBezTo>
                    <a:lnTo>
                      <a:pt x="271283" y="18184"/>
                    </a:lnTo>
                    <a:cubicBezTo>
                      <a:pt x="271210" y="9356"/>
                      <a:pt x="262455" y="1549"/>
                      <a:pt x="253772" y="1476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7C60B7A9-5E9D-417D-B794-1AC297411077}"/>
                  </a:ext>
                </a:extLst>
              </p:cNvPr>
              <p:cNvSpPr/>
              <p:nvPr/>
            </p:nvSpPr>
            <p:spPr>
              <a:xfrm>
                <a:off x="2677826" y="4084606"/>
                <a:ext cx="273395" cy="216979"/>
              </a:xfrm>
              <a:custGeom>
                <a:avLst/>
                <a:gdLst>
                  <a:gd name="connsiteX0" fmla="*/ 23583 w 273395"/>
                  <a:gd name="connsiteY0" fmla="*/ 194017 h 216979"/>
                  <a:gd name="connsiteX1" fmla="*/ 23583 w 273395"/>
                  <a:gd name="connsiteY1" fmla="*/ 24094 h 216979"/>
                  <a:gd name="connsiteX2" fmla="*/ 249249 w 273395"/>
                  <a:gd name="connsiteY2" fmla="*/ 24094 h 216979"/>
                  <a:gd name="connsiteX3" fmla="*/ 275806 w 273395"/>
                  <a:gd name="connsiteY3" fmla="*/ 1476 h 216979"/>
                  <a:gd name="connsiteX4" fmla="*/ 275734 w 273395"/>
                  <a:gd name="connsiteY4" fmla="*/ 1476 h 216979"/>
                  <a:gd name="connsiteX5" fmla="*/ 275588 w 273395"/>
                  <a:gd name="connsiteY5" fmla="*/ 1476 h 216979"/>
                  <a:gd name="connsiteX6" fmla="*/ 17309 w 273395"/>
                  <a:gd name="connsiteY6" fmla="*/ 1476 h 216979"/>
                  <a:gd name="connsiteX7" fmla="*/ 7386 w 273395"/>
                  <a:gd name="connsiteY7" fmla="*/ 5343 h 216979"/>
                  <a:gd name="connsiteX8" fmla="*/ 1476 w 273395"/>
                  <a:gd name="connsiteY8" fmla="*/ 18184 h 216979"/>
                  <a:gd name="connsiteX9" fmla="*/ 1476 w 273395"/>
                  <a:gd name="connsiteY9" fmla="*/ 200073 h 216979"/>
                  <a:gd name="connsiteX10" fmla="*/ 17309 w 273395"/>
                  <a:gd name="connsiteY10" fmla="*/ 216708 h 216979"/>
                  <a:gd name="connsiteX11" fmla="*/ 23437 w 273395"/>
                  <a:gd name="connsiteY11" fmla="*/ 216708 h 216979"/>
                  <a:gd name="connsiteX12" fmla="*/ 49995 w 273395"/>
                  <a:gd name="connsiteY12" fmla="*/ 194017 h 216979"/>
                  <a:gd name="connsiteX13" fmla="*/ 23583 w 273395"/>
                  <a:gd name="connsiteY13" fmla="*/ 194017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3395" h="216979">
                    <a:moveTo>
                      <a:pt x="23583" y="194017"/>
                    </a:moveTo>
                    <a:lnTo>
                      <a:pt x="23583" y="24094"/>
                    </a:lnTo>
                    <a:lnTo>
                      <a:pt x="249249" y="24094"/>
                    </a:lnTo>
                    <a:lnTo>
                      <a:pt x="275806" y="1476"/>
                    </a:lnTo>
                    <a:lnTo>
                      <a:pt x="275734" y="1476"/>
                    </a:lnTo>
                    <a:cubicBezTo>
                      <a:pt x="275661" y="1476"/>
                      <a:pt x="275661" y="1476"/>
                      <a:pt x="275588" y="1476"/>
                    </a:cubicBezTo>
                    <a:lnTo>
                      <a:pt x="17309" y="1476"/>
                    </a:lnTo>
                    <a:cubicBezTo>
                      <a:pt x="13515" y="1476"/>
                      <a:pt x="10086" y="3009"/>
                      <a:pt x="7386" y="5343"/>
                    </a:cubicBezTo>
                    <a:cubicBezTo>
                      <a:pt x="3811" y="8480"/>
                      <a:pt x="1476" y="13150"/>
                      <a:pt x="1476" y="18184"/>
                    </a:cubicBezTo>
                    <a:lnTo>
                      <a:pt x="1476" y="200073"/>
                    </a:lnTo>
                    <a:cubicBezTo>
                      <a:pt x="1476" y="208901"/>
                      <a:pt x="8553" y="216708"/>
                      <a:pt x="17309" y="216708"/>
                    </a:cubicBezTo>
                    <a:lnTo>
                      <a:pt x="23437" y="216708"/>
                    </a:lnTo>
                    <a:lnTo>
                      <a:pt x="49995" y="194017"/>
                    </a:lnTo>
                    <a:lnTo>
                      <a:pt x="23583" y="194017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A951CBC6-5AC2-440F-93E5-3C80C79F548E}"/>
                  </a:ext>
                </a:extLst>
              </p:cNvPr>
              <p:cNvSpPr/>
              <p:nvPr/>
            </p:nvSpPr>
            <p:spPr>
              <a:xfrm>
                <a:off x="2667468" y="4299348"/>
                <a:ext cx="308112" cy="26038"/>
              </a:xfrm>
              <a:custGeom>
                <a:avLst/>
                <a:gdLst>
                  <a:gd name="connsiteX0" fmla="*/ 1476 w 308112"/>
                  <a:gd name="connsiteY0" fmla="*/ 25115 h 26037"/>
                  <a:gd name="connsiteX1" fmla="*/ 308128 w 308112"/>
                  <a:gd name="connsiteY1" fmla="*/ 25115 h 26037"/>
                  <a:gd name="connsiteX2" fmla="*/ 308128 w 308112"/>
                  <a:gd name="connsiteY2" fmla="*/ 1476 h 26037"/>
                  <a:gd name="connsiteX3" fmla="*/ 1476 w 308112"/>
                  <a:gd name="connsiteY3" fmla="*/ 1476 h 26037"/>
                  <a:gd name="connsiteX4" fmla="*/ 1476 w 308112"/>
                  <a:gd name="connsiteY4" fmla="*/ 25115 h 2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112" h="26037">
                    <a:moveTo>
                      <a:pt x="1476" y="25115"/>
                    </a:moveTo>
                    <a:lnTo>
                      <a:pt x="308128" y="25115"/>
                    </a:lnTo>
                    <a:lnTo>
                      <a:pt x="308128" y="1476"/>
                    </a:lnTo>
                    <a:lnTo>
                      <a:pt x="1476" y="1476"/>
                    </a:lnTo>
                    <a:lnTo>
                      <a:pt x="1476" y="25115"/>
                    </a:lnTo>
                    <a:close/>
                  </a:path>
                </a:pathLst>
              </a:custGeom>
              <a:solidFill>
                <a:srgbClr val="50E6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3DFFA1FB-E639-4577-86C8-EFC45D87BDF9}"/>
                  </a:ext>
                </a:extLst>
              </p:cNvPr>
              <p:cNvSpPr/>
              <p:nvPr/>
            </p:nvSpPr>
            <p:spPr>
              <a:xfrm>
                <a:off x="2818422" y="4092709"/>
                <a:ext cx="8679" cy="8679"/>
              </a:xfrm>
              <a:custGeom>
                <a:avLst/>
                <a:gdLst>
                  <a:gd name="connsiteX0" fmla="*/ 9794 w 8679"/>
                  <a:gd name="connsiteY0" fmla="*/ 5635 h 8679"/>
                  <a:gd name="connsiteX1" fmla="*/ 5635 w 8679"/>
                  <a:gd name="connsiteY1" fmla="*/ 9794 h 8679"/>
                  <a:gd name="connsiteX2" fmla="*/ 1476 w 8679"/>
                  <a:gd name="connsiteY2" fmla="*/ 5635 h 8679"/>
                  <a:gd name="connsiteX3" fmla="*/ 5635 w 8679"/>
                  <a:gd name="connsiteY3" fmla="*/ 1476 h 8679"/>
                  <a:gd name="connsiteX4" fmla="*/ 9794 w 8679"/>
                  <a:gd name="connsiteY4" fmla="*/ 5635 h 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9" h="8679">
                    <a:moveTo>
                      <a:pt x="9794" y="5635"/>
                    </a:moveTo>
                    <a:cubicBezTo>
                      <a:pt x="9794" y="7970"/>
                      <a:pt x="7970" y="9794"/>
                      <a:pt x="5635" y="9794"/>
                    </a:cubicBezTo>
                    <a:cubicBezTo>
                      <a:pt x="3374" y="9794"/>
                      <a:pt x="1476" y="7897"/>
                      <a:pt x="1476" y="5635"/>
                    </a:cubicBezTo>
                    <a:cubicBezTo>
                      <a:pt x="1476" y="3300"/>
                      <a:pt x="3300" y="1476"/>
                      <a:pt x="5635" y="1476"/>
                    </a:cubicBezTo>
                    <a:cubicBezTo>
                      <a:pt x="7897" y="1476"/>
                      <a:pt x="9794" y="3373"/>
                      <a:pt x="9794" y="5635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F8B3AC29-FDCE-4890-BA41-76AA7C85FA2A}"/>
              </a:ext>
            </a:extLst>
          </p:cNvPr>
          <p:cNvGrpSpPr/>
          <p:nvPr/>
        </p:nvGrpSpPr>
        <p:grpSpPr>
          <a:xfrm>
            <a:off x="3282651" y="3570941"/>
            <a:ext cx="278933" cy="220877"/>
            <a:chOff x="9306936" y="1933571"/>
            <a:chExt cx="278933" cy="220877"/>
          </a:xfrm>
        </p:grpSpPr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A03556DB-9F05-4D5A-8DAD-6DDC468E7976}"/>
                </a:ext>
              </a:extLst>
            </p:cNvPr>
            <p:cNvSpPr/>
            <p:nvPr/>
          </p:nvSpPr>
          <p:spPr>
            <a:xfrm>
              <a:off x="9306936" y="1939439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8C08ABB2-73F6-40A8-BA91-9ACC491D56CE}"/>
                </a:ext>
              </a:extLst>
            </p:cNvPr>
            <p:cNvSpPr/>
            <p:nvPr/>
          </p:nvSpPr>
          <p:spPr>
            <a:xfrm>
              <a:off x="9306936" y="1933571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15A1FFC5-D9D0-4CC5-A52C-6AFC65E85826}"/>
                </a:ext>
              </a:extLst>
            </p:cNvPr>
            <p:cNvSpPr/>
            <p:nvPr/>
          </p:nvSpPr>
          <p:spPr>
            <a:xfrm>
              <a:off x="934329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C8FC04E9-D343-4246-8592-43874835F4CA}"/>
                </a:ext>
              </a:extLst>
            </p:cNvPr>
            <p:cNvSpPr/>
            <p:nvPr/>
          </p:nvSpPr>
          <p:spPr>
            <a:xfrm>
              <a:off x="9321274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088D5DF8-075B-4999-B7D0-97EE0572B90F}"/>
                </a:ext>
              </a:extLst>
            </p:cNvPr>
            <p:cNvSpPr/>
            <p:nvPr/>
          </p:nvSpPr>
          <p:spPr>
            <a:xfrm>
              <a:off x="9365804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B7E2B59F-0579-4584-B807-CBB079665904}"/>
                </a:ext>
              </a:extLst>
            </p:cNvPr>
            <p:cNvGrpSpPr/>
            <p:nvPr/>
          </p:nvGrpSpPr>
          <p:grpSpPr>
            <a:xfrm>
              <a:off x="9317421" y="1975372"/>
              <a:ext cx="48383" cy="48383"/>
              <a:chOff x="7423299" y="1363379"/>
              <a:chExt cx="163411" cy="163411"/>
            </a:xfrm>
          </p:grpSpPr>
          <p:sp>
            <p:nvSpPr>
              <p:cNvPr id="758" name="Freeform 687">
                <a:extLst>
                  <a:ext uri="{FF2B5EF4-FFF2-40B4-BE49-F238E27FC236}">
                    <a16:creationId xmlns:a16="http://schemas.microsoft.com/office/drawing/2014/main" id="{4B45C1A8-3F87-42A1-A358-146ED6163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9" name="Oval 688">
                <a:extLst>
                  <a:ext uri="{FF2B5EF4-FFF2-40B4-BE49-F238E27FC236}">
                    <a16:creationId xmlns:a16="http://schemas.microsoft.com/office/drawing/2014/main" id="{8ACE57B4-235A-48FE-9723-8BA2CE0F8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C2906CAF-86D5-4E61-A235-2A2D68F8F8AE}"/>
                </a:ext>
              </a:extLst>
            </p:cNvPr>
            <p:cNvGrpSpPr/>
            <p:nvPr/>
          </p:nvGrpSpPr>
          <p:grpSpPr>
            <a:xfrm>
              <a:off x="9371875" y="2006382"/>
              <a:ext cx="158260" cy="117242"/>
              <a:chOff x="6551499" y="3483552"/>
              <a:chExt cx="187126" cy="138627"/>
            </a:xfrm>
          </p:grpSpPr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0EBCA50E-CD3D-40AA-BED9-67D3B15F66EA}"/>
                  </a:ext>
                </a:extLst>
              </p:cNvPr>
              <p:cNvSpPr/>
              <p:nvPr/>
            </p:nvSpPr>
            <p:spPr>
              <a:xfrm>
                <a:off x="6643070" y="3483552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7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7"/>
                    </a:cubicBezTo>
                    <a:cubicBezTo>
                      <a:pt x="21765" y="39677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35FB5B52-5C52-48A7-B713-62F1549F2624}"/>
                  </a:ext>
                </a:extLst>
              </p:cNvPr>
              <p:cNvSpPr/>
              <p:nvPr/>
            </p:nvSpPr>
            <p:spPr>
              <a:xfrm>
                <a:off x="6618735" y="3483812"/>
                <a:ext cx="9812" cy="39578"/>
              </a:xfrm>
              <a:custGeom>
                <a:avLst/>
                <a:gdLst>
                  <a:gd name="connsiteX0" fmla="*/ 4906 w 9812"/>
                  <a:gd name="connsiteY0" fmla="*/ 39579 h 39578"/>
                  <a:gd name="connsiteX1" fmla="*/ 0 w 9812"/>
                  <a:gd name="connsiteY1" fmla="*/ 34672 h 39578"/>
                  <a:gd name="connsiteX2" fmla="*/ 0 w 9812"/>
                  <a:gd name="connsiteY2" fmla="*/ 4906 h 39578"/>
                  <a:gd name="connsiteX3" fmla="*/ 4906 w 9812"/>
                  <a:gd name="connsiteY3" fmla="*/ 0 h 39578"/>
                  <a:gd name="connsiteX4" fmla="*/ 9812 w 9812"/>
                  <a:gd name="connsiteY4" fmla="*/ 4906 h 39578"/>
                  <a:gd name="connsiteX5" fmla="*/ 9812 w 9812"/>
                  <a:gd name="connsiteY5" fmla="*/ 34639 h 39578"/>
                  <a:gd name="connsiteX6" fmla="*/ 4906 w 9812"/>
                  <a:gd name="connsiteY6" fmla="*/ 39579 h 3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78">
                    <a:moveTo>
                      <a:pt x="4906" y="39579"/>
                    </a:moveTo>
                    <a:cubicBezTo>
                      <a:pt x="2206" y="39579"/>
                      <a:pt x="0" y="37373"/>
                      <a:pt x="0" y="34672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39"/>
                    </a:lnTo>
                    <a:cubicBezTo>
                      <a:pt x="9812" y="37373"/>
                      <a:pt x="7606" y="39579"/>
                      <a:pt x="4906" y="39579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8F34FC3C-4F00-4E98-947A-B53062A740C6}"/>
                  </a:ext>
                </a:extLst>
              </p:cNvPr>
              <p:cNvSpPr/>
              <p:nvPr/>
            </p:nvSpPr>
            <p:spPr>
              <a:xfrm>
                <a:off x="6575864" y="3483552"/>
                <a:ext cx="28350" cy="39677"/>
              </a:xfrm>
              <a:custGeom>
                <a:avLst/>
                <a:gdLst>
                  <a:gd name="connsiteX0" fmla="*/ 28318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7 h 39677"/>
                  <a:gd name="connsiteX5" fmla="*/ 28350 w 28350"/>
                  <a:gd name="connsiteY5" fmla="*/ 25288 h 39677"/>
                  <a:gd name="connsiteX6" fmla="*/ 28318 w 28350"/>
                  <a:gd name="connsiteY6" fmla="*/ 13599 h 39677"/>
                  <a:gd name="connsiteX7" fmla="*/ 19625 w 28350"/>
                  <a:gd name="connsiteY7" fmla="*/ 25288 h 39677"/>
                  <a:gd name="connsiteX8" fmla="*/ 14323 w 28350"/>
                  <a:gd name="connsiteY8" fmla="*/ 30952 h 39677"/>
                  <a:gd name="connsiteX9" fmla="*/ 8726 w 28350"/>
                  <a:gd name="connsiteY9" fmla="*/ 25288 h 39677"/>
                  <a:gd name="connsiteX10" fmla="*/ 8726 w 28350"/>
                  <a:gd name="connsiteY10" fmla="*/ 13961 h 39677"/>
                  <a:gd name="connsiteX11" fmla="*/ 13961 w 28350"/>
                  <a:gd name="connsiteY11" fmla="*/ 8726 h 39677"/>
                  <a:gd name="connsiteX12" fmla="*/ 19625 w 28350"/>
                  <a:gd name="connsiteY12" fmla="*/ 13961 h 39677"/>
                  <a:gd name="connsiteX13" fmla="*/ 19625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8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7"/>
                    </a:cubicBezTo>
                    <a:cubicBezTo>
                      <a:pt x="21765" y="39677"/>
                      <a:pt x="28350" y="33092"/>
                      <a:pt x="28350" y="25288"/>
                    </a:cubicBezTo>
                    <a:lnTo>
                      <a:pt x="28318" y="13599"/>
                    </a:lnTo>
                    <a:close/>
                    <a:moveTo>
                      <a:pt x="19625" y="25288"/>
                    </a:moveTo>
                    <a:cubicBezTo>
                      <a:pt x="19625" y="28614"/>
                      <a:pt x="16628" y="30952"/>
                      <a:pt x="14323" y="30952"/>
                    </a:cubicBezTo>
                    <a:cubicBezTo>
                      <a:pt x="11228" y="30688"/>
                      <a:pt x="8726" y="28153"/>
                      <a:pt x="8726" y="25288"/>
                    </a:cubicBezTo>
                    <a:lnTo>
                      <a:pt x="8726" y="13961"/>
                    </a:lnTo>
                    <a:cubicBezTo>
                      <a:pt x="8726" y="11129"/>
                      <a:pt x="11129" y="8726"/>
                      <a:pt x="13961" y="8726"/>
                    </a:cubicBezTo>
                    <a:cubicBezTo>
                      <a:pt x="16826" y="8726"/>
                      <a:pt x="19394" y="11228"/>
                      <a:pt x="19625" y="13961"/>
                    </a:cubicBezTo>
                    <a:lnTo>
                      <a:pt x="19625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D79BE8B2-5972-4548-806A-09CABD86DEF8}"/>
                  </a:ext>
                </a:extLst>
              </p:cNvPr>
              <p:cNvSpPr/>
              <p:nvPr/>
            </p:nvSpPr>
            <p:spPr>
              <a:xfrm>
                <a:off x="6551529" y="3483812"/>
                <a:ext cx="9812" cy="39578"/>
              </a:xfrm>
              <a:custGeom>
                <a:avLst/>
                <a:gdLst>
                  <a:gd name="connsiteX0" fmla="*/ 4907 w 9812"/>
                  <a:gd name="connsiteY0" fmla="*/ 39579 h 39578"/>
                  <a:gd name="connsiteX1" fmla="*/ 0 w 9812"/>
                  <a:gd name="connsiteY1" fmla="*/ 34672 h 39578"/>
                  <a:gd name="connsiteX2" fmla="*/ 0 w 9812"/>
                  <a:gd name="connsiteY2" fmla="*/ 4906 h 39578"/>
                  <a:gd name="connsiteX3" fmla="*/ 4907 w 9812"/>
                  <a:gd name="connsiteY3" fmla="*/ 0 h 39578"/>
                  <a:gd name="connsiteX4" fmla="*/ 9813 w 9812"/>
                  <a:gd name="connsiteY4" fmla="*/ 4906 h 39578"/>
                  <a:gd name="connsiteX5" fmla="*/ 9813 w 9812"/>
                  <a:gd name="connsiteY5" fmla="*/ 34639 h 39578"/>
                  <a:gd name="connsiteX6" fmla="*/ 4907 w 9812"/>
                  <a:gd name="connsiteY6" fmla="*/ 39579 h 3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78">
                    <a:moveTo>
                      <a:pt x="4907" y="39579"/>
                    </a:moveTo>
                    <a:cubicBezTo>
                      <a:pt x="2207" y="39579"/>
                      <a:pt x="0" y="37373"/>
                      <a:pt x="0" y="34672"/>
                    </a:cubicBezTo>
                    <a:lnTo>
                      <a:pt x="0" y="4906"/>
                    </a:lnTo>
                    <a:cubicBezTo>
                      <a:pt x="-33" y="2206"/>
                      <a:pt x="2174" y="0"/>
                      <a:pt x="4907" y="0"/>
                    </a:cubicBezTo>
                    <a:cubicBezTo>
                      <a:pt x="7607" y="0"/>
                      <a:pt x="9813" y="2206"/>
                      <a:pt x="9813" y="4906"/>
                    </a:cubicBezTo>
                    <a:lnTo>
                      <a:pt x="9813" y="34639"/>
                    </a:lnTo>
                    <a:cubicBezTo>
                      <a:pt x="9813" y="37373"/>
                      <a:pt x="7607" y="39579"/>
                      <a:pt x="4907" y="39579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0D53DC18-4537-446D-9F7E-66CF6BF4094B}"/>
                  </a:ext>
                </a:extLst>
              </p:cNvPr>
              <p:cNvSpPr/>
              <p:nvPr/>
            </p:nvSpPr>
            <p:spPr>
              <a:xfrm>
                <a:off x="6710275" y="3483552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7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7"/>
                    </a:cubicBezTo>
                    <a:cubicBezTo>
                      <a:pt x="21765" y="39677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0546A88A-0453-4C1F-BF25-E433F630DF97}"/>
                  </a:ext>
                </a:extLst>
              </p:cNvPr>
              <p:cNvSpPr/>
              <p:nvPr/>
            </p:nvSpPr>
            <p:spPr>
              <a:xfrm>
                <a:off x="6685907" y="3483812"/>
                <a:ext cx="9812" cy="39578"/>
              </a:xfrm>
              <a:custGeom>
                <a:avLst/>
                <a:gdLst>
                  <a:gd name="connsiteX0" fmla="*/ 4906 w 9812"/>
                  <a:gd name="connsiteY0" fmla="*/ 39579 h 39578"/>
                  <a:gd name="connsiteX1" fmla="*/ 0 w 9812"/>
                  <a:gd name="connsiteY1" fmla="*/ 34672 h 39578"/>
                  <a:gd name="connsiteX2" fmla="*/ 0 w 9812"/>
                  <a:gd name="connsiteY2" fmla="*/ 4906 h 39578"/>
                  <a:gd name="connsiteX3" fmla="*/ 4906 w 9812"/>
                  <a:gd name="connsiteY3" fmla="*/ 0 h 39578"/>
                  <a:gd name="connsiteX4" fmla="*/ 9812 w 9812"/>
                  <a:gd name="connsiteY4" fmla="*/ 4906 h 39578"/>
                  <a:gd name="connsiteX5" fmla="*/ 9812 w 9812"/>
                  <a:gd name="connsiteY5" fmla="*/ 34639 h 39578"/>
                  <a:gd name="connsiteX6" fmla="*/ 4906 w 9812"/>
                  <a:gd name="connsiteY6" fmla="*/ 39579 h 3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78">
                    <a:moveTo>
                      <a:pt x="4906" y="39579"/>
                    </a:moveTo>
                    <a:cubicBezTo>
                      <a:pt x="2206" y="39579"/>
                      <a:pt x="0" y="37373"/>
                      <a:pt x="0" y="34672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39"/>
                    </a:lnTo>
                    <a:cubicBezTo>
                      <a:pt x="9845" y="37373"/>
                      <a:pt x="7639" y="39579"/>
                      <a:pt x="4906" y="39579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4C259531-83AA-4841-AB0A-007240CBFF2F}"/>
                  </a:ext>
                </a:extLst>
              </p:cNvPr>
              <p:cNvSpPr/>
              <p:nvPr/>
            </p:nvSpPr>
            <p:spPr>
              <a:xfrm>
                <a:off x="6643070" y="3582344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8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8"/>
                    </a:cubicBezTo>
                    <a:cubicBezTo>
                      <a:pt x="21765" y="39678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B0F90FFF-F29B-4C10-B3A3-FAC38593D685}"/>
                  </a:ext>
                </a:extLst>
              </p:cNvPr>
              <p:cNvSpPr/>
              <p:nvPr/>
            </p:nvSpPr>
            <p:spPr>
              <a:xfrm>
                <a:off x="6618735" y="3582634"/>
                <a:ext cx="9812" cy="39545"/>
              </a:xfrm>
              <a:custGeom>
                <a:avLst/>
                <a:gdLst>
                  <a:gd name="connsiteX0" fmla="*/ 4906 w 9812"/>
                  <a:gd name="connsiteY0" fmla="*/ 39546 h 39545"/>
                  <a:gd name="connsiteX1" fmla="*/ 0 w 9812"/>
                  <a:gd name="connsiteY1" fmla="*/ 34640 h 39545"/>
                  <a:gd name="connsiteX2" fmla="*/ 0 w 9812"/>
                  <a:gd name="connsiteY2" fmla="*/ 4906 h 39545"/>
                  <a:gd name="connsiteX3" fmla="*/ 4906 w 9812"/>
                  <a:gd name="connsiteY3" fmla="*/ 0 h 39545"/>
                  <a:gd name="connsiteX4" fmla="*/ 9812 w 9812"/>
                  <a:gd name="connsiteY4" fmla="*/ 4906 h 39545"/>
                  <a:gd name="connsiteX5" fmla="*/ 9812 w 9812"/>
                  <a:gd name="connsiteY5" fmla="*/ 34640 h 39545"/>
                  <a:gd name="connsiteX6" fmla="*/ 4906 w 9812"/>
                  <a:gd name="connsiteY6" fmla="*/ 39546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39546"/>
                    </a:move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CAA63151-BE42-4407-9724-5E3C532629DC}"/>
                  </a:ext>
                </a:extLst>
              </p:cNvPr>
              <p:cNvSpPr/>
              <p:nvPr/>
            </p:nvSpPr>
            <p:spPr>
              <a:xfrm>
                <a:off x="6575864" y="3582344"/>
                <a:ext cx="28350" cy="39677"/>
              </a:xfrm>
              <a:custGeom>
                <a:avLst/>
                <a:gdLst>
                  <a:gd name="connsiteX0" fmla="*/ 28318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8 h 39677"/>
                  <a:gd name="connsiteX5" fmla="*/ 28350 w 28350"/>
                  <a:gd name="connsiteY5" fmla="*/ 25288 h 39677"/>
                  <a:gd name="connsiteX6" fmla="*/ 28318 w 28350"/>
                  <a:gd name="connsiteY6" fmla="*/ 13599 h 39677"/>
                  <a:gd name="connsiteX7" fmla="*/ 19625 w 28350"/>
                  <a:gd name="connsiteY7" fmla="*/ 25288 h 39677"/>
                  <a:gd name="connsiteX8" fmla="*/ 14323 w 28350"/>
                  <a:gd name="connsiteY8" fmla="*/ 30952 h 39677"/>
                  <a:gd name="connsiteX9" fmla="*/ 8726 w 28350"/>
                  <a:gd name="connsiteY9" fmla="*/ 25288 h 39677"/>
                  <a:gd name="connsiteX10" fmla="*/ 8726 w 28350"/>
                  <a:gd name="connsiteY10" fmla="*/ 13961 h 39677"/>
                  <a:gd name="connsiteX11" fmla="*/ 13961 w 28350"/>
                  <a:gd name="connsiteY11" fmla="*/ 8726 h 39677"/>
                  <a:gd name="connsiteX12" fmla="*/ 19625 w 28350"/>
                  <a:gd name="connsiteY12" fmla="*/ 13961 h 39677"/>
                  <a:gd name="connsiteX13" fmla="*/ 19625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8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8"/>
                    </a:cubicBezTo>
                    <a:cubicBezTo>
                      <a:pt x="21765" y="39678"/>
                      <a:pt x="28350" y="33092"/>
                      <a:pt x="28350" y="25288"/>
                    </a:cubicBezTo>
                    <a:lnTo>
                      <a:pt x="28318" y="13599"/>
                    </a:lnTo>
                    <a:close/>
                    <a:moveTo>
                      <a:pt x="19625" y="25288"/>
                    </a:moveTo>
                    <a:cubicBezTo>
                      <a:pt x="19625" y="28614"/>
                      <a:pt x="16628" y="30952"/>
                      <a:pt x="14323" y="30952"/>
                    </a:cubicBezTo>
                    <a:cubicBezTo>
                      <a:pt x="11228" y="30688"/>
                      <a:pt x="8726" y="28153"/>
                      <a:pt x="8726" y="25288"/>
                    </a:cubicBezTo>
                    <a:lnTo>
                      <a:pt x="8726" y="13961"/>
                    </a:lnTo>
                    <a:cubicBezTo>
                      <a:pt x="8726" y="11129"/>
                      <a:pt x="11129" y="8726"/>
                      <a:pt x="13961" y="8726"/>
                    </a:cubicBezTo>
                    <a:cubicBezTo>
                      <a:pt x="16826" y="8726"/>
                      <a:pt x="19394" y="11228"/>
                      <a:pt x="19625" y="13961"/>
                    </a:cubicBezTo>
                    <a:lnTo>
                      <a:pt x="19625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DE05B827-7803-4639-B46D-6823BA6B4E2C}"/>
                  </a:ext>
                </a:extLst>
              </p:cNvPr>
              <p:cNvSpPr/>
              <p:nvPr/>
            </p:nvSpPr>
            <p:spPr>
              <a:xfrm>
                <a:off x="6551531" y="3582634"/>
                <a:ext cx="9812" cy="39545"/>
              </a:xfrm>
              <a:custGeom>
                <a:avLst/>
                <a:gdLst>
                  <a:gd name="connsiteX0" fmla="*/ 4906 w 9812"/>
                  <a:gd name="connsiteY0" fmla="*/ 39546 h 39545"/>
                  <a:gd name="connsiteX1" fmla="*/ 0 w 9812"/>
                  <a:gd name="connsiteY1" fmla="*/ 34640 h 39545"/>
                  <a:gd name="connsiteX2" fmla="*/ 0 w 9812"/>
                  <a:gd name="connsiteY2" fmla="*/ 4906 h 39545"/>
                  <a:gd name="connsiteX3" fmla="*/ 4906 w 9812"/>
                  <a:gd name="connsiteY3" fmla="*/ 0 h 39545"/>
                  <a:gd name="connsiteX4" fmla="*/ 9812 w 9812"/>
                  <a:gd name="connsiteY4" fmla="*/ 4906 h 39545"/>
                  <a:gd name="connsiteX5" fmla="*/ 9812 w 9812"/>
                  <a:gd name="connsiteY5" fmla="*/ 34640 h 39545"/>
                  <a:gd name="connsiteX6" fmla="*/ 4906 w 9812"/>
                  <a:gd name="connsiteY6" fmla="*/ 39546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39546"/>
                    </a:move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71346BE8-1A91-4064-AD58-AF045C1550AB}"/>
                  </a:ext>
                </a:extLst>
              </p:cNvPr>
              <p:cNvSpPr/>
              <p:nvPr/>
            </p:nvSpPr>
            <p:spPr>
              <a:xfrm>
                <a:off x="6710275" y="3582344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8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8"/>
                    </a:cubicBezTo>
                    <a:cubicBezTo>
                      <a:pt x="21765" y="39678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186B231B-C05D-42C1-8591-2896EA19F0FE}"/>
                  </a:ext>
                </a:extLst>
              </p:cNvPr>
              <p:cNvSpPr/>
              <p:nvPr/>
            </p:nvSpPr>
            <p:spPr>
              <a:xfrm>
                <a:off x="6685907" y="3582634"/>
                <a:ext cx="9812" cy="39545"/>
              </a:xfrm>
              <a:custGeom>
                <a:avLst/>
                <a:gdLst>
                  <a:gd name="connsiteX0" fmla="*/ 4906 w 9812"/>
                  <a:gd name="connsiteY0" fmla="*/ 39546 h 39545"/>
                  <a:gd name="connsiteX1" fmla="*/ 0 w 9812"/>
                  <a:gd name="connsiteY1" fmla="*/ 34640 h 39545"/>
                  <a:gd name="connsiteX2" fmla="*/ 0 w 9812"/>
                  <a:gd name="connsiteY2" fmla="*/ 4906 h 39545"/>
                  <a:gd name="connsiteX3" fmla="*/ 4906 w 9812"/>
                  <a:gd name="connsiteY3" fmla="*/ 0 h 39545"/>
                  <a:gd name="connsiteX4" fmla="*/ 9812 w 9812"/>
                  <a:gd name="connsiteY4" fmla="*/ 4906 h 39545"/>
                  <a:gd name="connsiteX5" fmla="*/ 9812 w 9812"/>
                  <a:gd name="connsiteY5" fmla="*/ 34640 h 39545"/>
                  <a:gd name="connsiteX6" fmla="*/ 4906 w 9812"/>
                  <a:gd name="connsiteY6" fmla="*/ 39546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39546"/>
                    </a:move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45" y="37340"/>
                      <a:pt x="7639" y="39546"/>
                      <a:pt x="4906" y="39546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BD80F263-D611-43A9-A5E7-EF8149B93359}"/>
                  </a:ext>
                </a:extLst>
              </p:cNvPr>
              <p:cNvSpPr/>
              <p:nvPr/>
            </p:nvSpPr>
            <p:spPr>
              <a:xfrm>
                <a:off x="6618704" y="3533437"/>
                <a:ext cx="28350" cy="39677"/>
              </a:xfrm>
              <a:custGeom>
                <a:avLst/>
                <a:gdLst>
                  <a:gd name="connsiteX0" fmla="*/ 33 w 28350"/>
                  <a:gd name="connsiteY0" fmla="*/ 26079 h 39677"/>
                  <a:gd name="connsiteX1" fmla="*/ 14389 w 28350"/>
                  <a:gd name="connsiteY1" fmla="*/ 39678 h 39677"/>
                  <a:gd name="connsiteX2" fmla="*/ 28351 w 28350"/>
                  <a:gd name="connsiteY2" fmla="*/ 25716 h 39677"/>
                  <a:gd name="connsiteX3" fmla="*/ 28351 w 28350"/>
                  <a:gd name="connsiteY3" fmla="*/ 14389 h 39677"/>
                  <a:gd name="connsiteX4" fmla="*/ 14389 w 28350"/>
                  <a:gd name="connsiteY4" fmla="*/ 0 h 39677"/>
                  <a:gd name="connsiteX5" fmla="*/ 0 w 28350"/>
                  <a:gd name="connsiteY5" fmla="*/ 14389 h 39677"/>
                  <a:gd name="connsiteX6" fmla="*/ 33 w 28350"/>
                  <a:gd name="connsiteY6" fmla="*/ 26079 h 39677"/>
                  <a:gd name="connsiteX7" fmla="*/ 8726 w 28350"/>
                  <a:gd name="connsiteY7" fmla="*/ 14389 h 39677"/>
                  <a:gd name="connsiteX8" fmla="*/ 14027 w 28350"/>
                  <a:gd name="connsiteY8" fmla="*/ 8726 h 39677"/>
                  <a:gd name="connsiteX9" fmla="*/ 19625 w 28350"/>
                  <a:gd name="connsiteY9" fmla="*/ 14389 h 39677"/>
                  <a:gd name="connsiteX10" fmla="*/ 19625 w 28350"/>
                  <a:gd name="connsiteY10" fmla="*/ 25716 h 39677"/>
                  <a:gd name="connsiteX11" fmla="*/ 14389 w 28350"/>
                  <a:gd name="connsiteY11" fmla="*/ 30952 h 39677"/>
                  <a:gd name="connsiteX12" fmla="*/ 8726 w 28350"/>
                  <a:gd name="connsiteY12" fmla="*/ 25716 h 39677"/>
                  <a:gd name="connsiteX13" fmla="*/ 8726 w 28350"/>
                  <a:gd name="connsiteY13" fmla="*/ 14389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33" y="26079"/>
                    </a:moveTo>
                    <a:cubicBezTo>
                      <a:pt x="659" y="33685"/>
                      <a:pt x="6981" y="39678"/>
                      <a:pt x="14389" y="39678"/>
                    </a:cubicBezTo>
                    <a:cubicBezTo>
                      <a:pt x="22095" y="39678"/>
                      <a:pt x="28351" y="33421"/>
                      <a:pt x="28351" y="25716"/>
                    </a:cubicBezTo>
                    <a:lnTo>
                      <a:pt x="28351" y="14389"/>
                    </a:lnTo>
                    <a:cubicBezTo>
                      <a:pt x="28351" y="6981"/>
                      <a:pt x="22391" y="658"/>
                      <a:pt x="14389" y="0"/>
                    </a:cubicBezTo>
                    <a:cubicBezTo>
                      <a:pt x="6586" y="0"/>
                      <a:pt x="0" y="6585"/>
                      <a:pt x="0" y="14389"/>
                    </a:cubicBezTo>
                    <a:lnTo>
                      <a:pt x="33" y="26079"/>
                    </a:lnTo>
                    <a:close/>
                    <a:moveTo>
                      <a:pt x="8726" y="14389"/>
                    </a:moveTo>
                    <a:cubicBezTo>
                      <a:pt x="8726" y="11064"/>
                      <a:pt x="11722" y="8726"/>
                      <a:pt x="14027" y="8726"/>
                    </a:cubicBezTo>
                    <a:cubicBezTo>
                      <a:pt x="17122" y="8989"/>
                      <a:pt x="19625" y="11525"/>
                      <a:pt x="19625" y="14389"/>
                    </a:cubicBezTo>
                    <a:lnTo>
                      <a:pt x="19625" y="25716"/>
                    </a:lnTo>
                    <a:cubicBezTo>
                      <a:pt x="19625" y="28548"/>
                      <a:pt x="17221" y="30952"/>
                      <a:pt x="14389" y="30952"/>
                    </a:cubicBezTo>
                    <a:cubicBezTo>
                      <a:pt x="11525" y="30952"/>
                      <a:pt x="8957" y="28449"/>
                      <a:pt x="8726" y="25716"/>
                    </a:cubicBezTo>
                    <a:lnTo>
                      <a:pt x="8726" y="14389"/>
                    </a:ln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ED68E253-D7B7-40AE-95C1-71ACB24C473B}"/>
                  </a:ext>
                </a:extLst>
              </p:cNvPr>
              <p:cNvSpPr/>
              <p:nvPr/>
            </p:nvSpPr>
            <p:spPr>
              <a:xfrm>
                <a:off x="6661574" y="3533269"/>
                <a:ext cx="9812" cy="39545"/>
              </a:xfrm>
              <a:custGeom>
                <a:avLst/>
                <a:gdLst>
                  <a:gd name="connsiteX0" fmla="*/ 4906 w 9812"/>
                  <a:gd name="connsiteY0" fmla="*/ 0 h 39545"/>
                  <a:gd name="connsiteX1" fmla="*/ 9812 w 9812"/>
                  <a:gd name="connsiteY1" fmla="*/ 4906 h 39545"/>
                  <a:gd name="connsiteX2" fmla="*/ 9812 w 9812"/>
                  <a:gd name="connsiteY2" fmla="*/ 34640 h 39545"/>
                  <a:gd name="connsiteX3" fmla="*/ 4906 w 9812"/>
                  <a:gd name="connsiteY3" fmla="*/ 39546 h 39545"/>
                  <a:gd name="connsiteX4" fmla="*/ 0 w 9812"/>
                  <a:gd name="connsiteY4" fmla="*/ 34640 h 39545"/>
                  <a:gd name="connsiteX5" fmla="*/ 0 w 9812"/>
                  <a:gd name="connsiteY5" fmla="*/ 4906 h 39545"/>
                  <a:gd name="connsiteX6" fmla="*/ 4906 w 9812"/>
                  <a:gd name="connsiteY6" fmla="*/ 0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0"/>
                    </a:move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A4CD84E6-1AC5-4354-A868-135F0E94195E}"/>
                  </a:ext>
                </a:extLst>
              </p:cNvPr>
              <p:cNvSpPr/>
              <p:nvPr/>
            </p:nvSpPr>
            <p:spPr>
              <a:xfrm>
                <a:off x="6685907" y="3533437"/>
                <a:ext cx="28350" cy="39677"/>
              </a:xfrm>
              <a:custGeom>
                <a:avLst/>
                <a:gdLst>
                  <a:gd name="connsiteX0" fmla="*/ 33 w 28350"/>
                  <a:gd name="connsiteY0" fmla="*/ 26079 h 39677"/>
                  <a:gd name="connsiteX1" fmla="*/ 14389 w 28350"/>
                  <a:gd name="connsiteY1" fmla="*/ 39678 h 39677"/>
                  <a:gd name="connsiteX2" fmla="*/ 28350 w 28350"/>
                  <a:gd name="connsiteY2" fmla="*/ 25716 h 39677"/>
                  <a:gd name="connsiteX3" fmla="*/ 28350 w 28350"/>
                  <a:gd name="connsiteY3" fmla="*/ 14389 h 39677"/>
                  <a:gd name="connsiteX4" fmla="*/ 14389 w 28350"/>
                  <a:gd name="connsiteY4" fmla="*/ 0 h 39677"/>
                  <a:gd name="connsiteX5" fmla="*/ 0 w 28350"/>
                  <a:gd name="connsiteY5" fmla="*/ 14389 h 39677"/>
                  <a:gd name="connsiteX6" fmla="*/ 33 w 28350"/>
                  <a:gd name="connsiteY6" fmla="*/ 26079 h 39677"/>
                  <a:gd name="connsiteX7" fmla="*/ 8725 w 28350"/>
                  <a:gd name="connsiteY7" fmla="*/ 14389 h 39677"/>
                  <a:gd name="connsiteX8" fmla="*/ 14027 w 28350"/>
                  <a:gd name="connsiteY8" fmla="*/ 8726 h 39677"/>
                  <a:gd name="connsiteX9" fmla="*/ 19625 w 28350"/>
                  <a:gd name="connsiteY9" fmla="*/ 14389 h 39677"/>
                  <a:gd name="connsiteX10" fmla="*/ 19625 w 28350"/>
                  <a:gd name="connsiteY10" fmla="*/ 25716 h 39677"/>
                  <a:gd name="connsiteX11" fmla="*/ 14389 w 28350"/>
                  <a:gd name="connsiteY11" fmla="*/ 30952 h 39677"/>
                  <a:gd name="connsiteX12" fmla="*/ 8725 w 28350"/>
                  <a:gd name="connsiteY12" fmla="*/ 25716 h 39677"/>
                  <a:gd name="connsiteX13" fmla="*/ 8725 w 28350"/>
                  <a:gd name="connsiteY13" fmla="*/ 14389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33" y="26079"/>
                    </a:moveTo>
                    <a:cubicBezTo>
                      <a:pt x="658" y="33685"/>
                      <a:pt x="6980" y="39678"/>
                      <a:pt x="14389" y="39678"/>
                    </a:cubicBezTo>
                    <a:cubicBezTo>
                      <a:pt x="22094" y="39678"/>
                      <a:pt x="28350" y="33421"/>
                      <a:pt x="28350" y="25716"/>
                    </a:cubicBezTo>
                    <a:lnTo>
                      <a:pt x="28350" y="14389"/>
                    </a:lnTo>
                    <a:cubicBezTo>
                      <a:pt x="28350" y="6981"/>
                      <a:pt x="22391" y="658"/>
                      <a:pt x="14389" y="0"/>
                    </a:cubicBezTo>
                    <a:cubicBezTo>
                      <a:pt x="6585" y="0"/>
                      <a:pt x="0" y="6585"/>
                      <a:pt x="0" y="14389"/>
                    </a:cubicBezTo>
                    <a:lnTo>
                      <a:pt x="33" y="26079"/>
                    </a:lnTo>
                    <a:close/>
                    <a:moveTo>
                      <a:pt x="8725" y="14389"/>
                    </a:moveTo>
                    <a:cubicBezTo>
                      <a:pt x="8725" y="11064"/>
                      <a:pt x="11722" y="8726"/>
                      <a:pt x="14027" y="8726"/>
                    </a:cubicBezTo>
                    <a:cubicBezTo>
                      <a:pt x="17122" y="8989"/>
                      <a:pt x="19625" y="11525"/>
                      <a:pt x="19625" y="14389"/>
                    </a:cubicBezTo>
                    <a:lnTo>
                      <a:pt x="19625" y="25716"/>
                    </a:lnTo>
                    <a:cubicBezTo>
                      <a:pt x="19625" y="28548"/>
                      <a:pt x="17221" y="30952"/>
                      <a:pt x="14389" y="30952"/>
                    </a:cubicBezTo>
                    <a:cubicBezTo>
                      <a:pt x="11524" y="30952"/>
                      <a:pt x="8956" y="28449"/>
                      <a:pt x="8725" y="25716"/>
                    </a:cubicBezTo>
                    <a:lnTo>
                      <a:pt x="8725" y="14389"/>
                    </a:ln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FA0F81DE-E2D2-424D-B40F-67132265EC2E}"/>
                  </a:ext>
                </a:extLst>
              </p:cNvPr>
              <p:cNvSpPr/>
              <p:nvPr/>
            </p:nvSpPr>
            <p:spPr>
              <a:xfrm>
                <a:off x="6728779" y="3533269"/>
                <a:ext cx="9812" cy="39545"/>
              </a:xfrm>
              <a:custGeom>
                <a:avLst/>
                <a:gdLst>
                  <a:gd name="connsiteX0" fmla="*/ 4906 w 9812"/>
                  <a:gd name="connsiteY0" fmla="*/ 0 h 39545"/>
                  <a:gd name="connsiteX1" fmla="*/ 9812 w 9812"/>
                  <a:gd name="connsiteY1" fmla="*/ 4906 h 39545"/>
                  <a:gd name="connsiteX2" fmla="*/ 9812 w 9812"/>
                  <a:gd name="connsiteY2" fmla="*/ 34640 h 39545"/>
                  <a:gd name="connsiteX3" fmla="*/ 4906 w 9812"/>
                  <a:gd name="connsiteY3" fmla="*/ 39546 h 39545"/>
                  <a:gd name="connsiteX4" fmla="*/ 0 w 9812"/>
                  <a:gd name="connsiteY4" fmla="*/ 34640 h 39545"/>
                  <a:gd name="connsiteX5" fmla="*/ 0 w 9812"/>
                  <a:gd name="connsiteY5" fmla="*/ 4906 h 39545"/>
                  <a:gd name="connsiteX6" fmla="*/ 4906 w 9812"/>
                  <a:gd name="connsiteY6" fmla="*/ 0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0"/>
                    </a:move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51AF5AE4-5D6A-47B3-9F26-1110A860A557}"/>
                  </a:ext>
                </a:extLst>
              </p:cNvPr>
              <p:cNvSpPr/>
              <p:nvPr/>
            </p:nvSpPr>
            <p:spPr>
              <a:xfrm>
                <a:off x="6551499" y="3533437"/>
                <a:ext cx="28350" cy="39677"/>
              </a:xfrm>
              <a:custGeom>
                <a:avLst/>
                <a:gdLst>
                  <a:gd name="connsiteX0" fmla="*/ 33 w 28350"/>
                  <a:gd name="connsiteY0" fmla="*/ 26079 h 39677"/>
                  <a:gd name="connsiteX1" fmla="*/ 14389 w 28350"/>
                  <a:gd name="connsiteY1" fmla="*/ 39678 h 39677"/>
                  <a:gd name="connsiteX2" fmla="*/ 28350 w 28350"/>
                  <a:gd name="connsiteY2" fmla="*/ 25716 h 39677"/>
                  <a:gd name="connsiteX3" fmla="*/ 28350 w 28350"/>
                  <a:gd name="connsiteY3" fmla="*/ 14389 h 39677"/>
                  <a:gd name="connsiteX4" fmla="*/ 14389 w 28350"/>
                  <a:gd name="connsiteY4" fmla="*/ 0 h 39677"/>
                  <a:gd name="connsiteX5" fmla="*/ 0 w 28350"/>
                  <a:gd name="connsiteY5" fmla="*/ 14389 h 39677"/>
                  <a:gd name="connsiteX6" fmla="*/ 33 w 28350"/>
                  <a:gd name="connsiteY6" fmla="*/ 26079 h 39677"/>
                  <a:gd name="connsiteX7" fmla="*/ 8726 w 28350"/>
                  <a:gd name="connsiteY7" fmla="*/ 14389 h 39677"/>
                  <a:gd name="connsiteX8" fmla="*/ 14027 w 28350"/>
                  <a:gd name="connsiteY8" fmla="*/ 8726 h 39677"/>
                  <a:gd name="connsiteX9" fmla="*/ 19625 w 28350"/>
                  <a:gd name="connsiteY9" fmla="*/ 14389 h 39677"/>
                  <a:gd name="connsiteX10" fmla="*/ 19625 w 28350"/>
                  <a:gd name="connsiteY10" fmla="*/ 25716 h 39677"/>
                  <a:gd name="connsiteX11" fmla="*/ 14389 w 28350"/>
                  <a:gd name="connsiteY11" fmla="*/ 30952 h 39677"/>
                  <a:gd name="connsiteX12" fmla="*/ 8726 w 28350"/>
                  <a:gd name="connsiteY12" fmla="*/ 25716 h 39677"/>
                  <a:gd name="connsiteX13" fmla="*/ 8726 w 28350"/>
                  <a:gd name="connsiteY13" fmla="*/ 14389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33" y="26079"/>
                    </a:moveTo>
                    <a:cubicBezTo>
                      <a:pt x="659" y="33685"/>
                      <a:pt x="6981" y="39678"/>
                      <a:pt x="14389" y="39678"/>
                    </a:cubicBezTo>
                    <a:cubicBezTo>
                      <a:pt x="22094" y="39678"/>
                      <a:pt x="28350" y="33421"/>
                      <a:pt x="28350" y="25716"/>
                    </a:cubicBezTo>
                    <a:lnTo>
                      <a:pt x="28350" y="14389"/>
                    </a:lnTo>
                    <a:cubicBezTo>
                      <a:pt x="28350" y="6981"/>
                      <a:pt x="22391" y="658"/>
                      <a:pt x="14389" y="0"/>
                    </a:cubicBezTo>
                    <a:cubicBezTo>
                      <a:pt x="6585" y="0"/>
                      <a:pt x="0" y="6585"/>
                      <a:pt x="0" y="14389"/>
                    </a:cubicBezTo>
                    <a:lnTo>
                      <a:pt x="33" y="26079"/>
                    </a:lnTo>
                    <a:close/>
                    <a:moveTo>
                      <a:pt x="8726" y="14389"/>
                    </a:moveTo>
                    <a:cubicBezTo>
                      <a:pt x="8726" y="11064"/>
                      <a:pt x="11722" y="8726"/>
                      <a:pt x="14027" y="8726"/>
                    </a:cubicBezTo>
                    <a:cubicBezTo>
                      <a:pt x="17122" y="8989"/>
                      <a:pt x="19625" y="11525"/>
                      <a:pt x="19625" y="14389"/>
                    </a:cubicBezTo>
                    <a:lnTo>
                      <a:pt x="19625" y="25716"/>
                    </a:lnTo>
                    <a:cubicBezTo>
                      <a:pt x="19625" y="28548"/>
                      <a:pt x="17221" y="30952"/>
                      <a:pt x="14389" y="30952"/>
                    </a:cubicBezTo>
                    <a:cubicBezTo>
                      <a:pt x="11525" y="30952"/>
                      <a:pt x="8956" y="28449"/>
                      <a:pt x="8726" y="25716"/>
                    </a:cubicBezTo>
                    <a:lnTo>
                      <a:pt x="8726" y="14389"/>
                    </a:ln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CFEEB9DB-869C-48C9-9907-BE9741CF94AB}"/>
                  </a:ext>
                </a:extLst>
              </p:cNvPr>
              <p:cNvSpPr/>
              <p:nvPr/>
            </p:nvSpPr>
            <p:spPr>
              <a:xfrm>
                <a:off x="6594369" y="3533269"/>
                <a:ext cx="9812" cy="39545"/>
              </a:xfrm>
              <a:custGeom>
                <a:avLst/>
                <a:gdLst>
                  <a:gd name="connsiteX0" fmla="*/ 4906 w 9812"/>
                  <a:gd name="connsiteY0" fmla="*/ 0 h 39545"/>
                  <a:gd name="connsiteX1" fmla="*/ 9812 w 9812"/>
                  <a:gd name="connsiteY1" fmla="*/ 4906 h 39545"/>
                  <a:gd name="connsiteX2" fmla="*/ 9812 w 9812"/>
                  <a:gd name="connsiteY2" fmla="*/ 34640 h 39545"/>
                  <a:gd name="connsiteX3" fmla="*/ 4906 w 9812"/>
                  <a:gd name="connsiteY3" fmla="*/ 39546 h 39545"/>
                  <a:gd name="connsiteX4" fmla="*/ 0 w 9812"/>
                  <a:gd name="connsiteY4" fmla="*/ 34640 h 39545"/>
                  <a:gd name="connsiteX5" fmla="*/ 0 w 9812"/>
                  <a:gd name="connsiteY5" fmla="*/ 4906 h 39545"/>
                  <a:gd name="connsiteX6" fmla="*/ 4906 w 9812"/>
                  <a:gd name="connsiteY6" fmla="*/ 0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0"/>
                    </a:move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60" name="Title 36">
            <a:extLst>
              <a:ext uri="{FF2B5EF4-FFF2-40B4-BE49-F238E27FC236}">
                <a16:creationId xmlns:a16="http://schemas.microsoft.com/office/drawing/2014/main" id="{5C79104C-28F4-446D-A989-FA229C3A2009}"/>
              </a:ext>
            </a:extLst>
          </p:cNvPr>
          <p:cNvSpPr txBox="1">
            <a:spLocks/>
          </p:cNvSpPr>
          <p:nvPr/>
        </p:nvSpPr>
        <p:spPr>
          <a:xfrm>
            <a:off x="590507" y="2342220"/>
            <a:ext cx="5343672" cy="280077"/>
          </a:xfrm>
          <a:prstGeom prst="rect">
            <a:avLst/>
          </a:prstGeom>
        </p:spPr>
        <p:txBody>
          <a:bodyPr vert="horz" wrap="square" lIns="0" tIns="64008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Replication Agents</a:t>
            </a:r>
          </a:p>
        </p:txBody>
      </p:sp>
      <p:sp>
        <p:nvSpPr>
          <p:cNvPr id="761" name="Title 36">
            <a:extLst>
              <a:ext uri="{FF2B5EF4-FFF2-40B4-BE49-F238E27FC236}">
                <a16:creationId xmlns:a16="http://schemas.microsoft.com/office/drawing/2014/main" id="{4A070EE0-367C-4469-A6B2-4479799CA7F7}"/>
              </a:ext>
            </a:extLst>
          </p:cNvPr>
          <p:cNvSpPr txBox="1">
            <a:spLocks/>
          </p:cNvSpPr>
          <p:nvPr/>
        </p:nvSpPr>
        <p:spPr>
          <a:xfrm>
            <a:off x="580022" y="4358424"/>
            <a:ext cx="5343673" cy="280077"/>
          </a:xfrm>
          <a:prstGeom prst="rect">
            <a:avLst/>
          </a:prstGeom>
        </p:spPr>
        <p:txBody>
          <a:bodyPr vert="horz" wrap="square" lIns="0" tIns="64008" rIns="0" bIns="0" rtlCol="0" anchor="ctr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SQL Server Replication – all </a:t>
            </a: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6</a:t>
            </a: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types</a:t>
            </a:r>
          </a:p>
        </p:txBody>
      </p:sp>
      <p:sp>
        <p:nvSpPr>
          <p:cNvPr id="773" name="Left Brace 772">
            <a:extLst>
              <a:ext uri="{FF2B5EF4-FFF2-40B4-BE49-F238E27FC236}">
                <a16:creationId xmlns:a16="http://schemas.microsoft.com/office/drawing/2014/main" id="{252D53F8-386A-4968-AA71-3C5AC07BB078}"/>
              </a:ext>
            </a:extLst>
          </p:cNvPr>
          <p:cNvSpPr/>
          <p:nvPr/>
        </p:nvSpPr>
        <p:spPr>
          <a:xfrm>
            <a:off x="1055771" y="5235325"/>
            <a:ext cx="215362" cy="1075195"/>
          </a:xfrm>
          <a:prstGeom prst="leftBrace">
            <a:avLst>
              <a:gd name="adj1" fmla="val 55208"/>
              <a:gd name="adj2" fmla="val 51281"/>
            </a:avLst>
          </a:prstGeom>
          <a:noFill/>
          <a:ln w="15875" cap="flat" cmpd="sng" algn="ctr">
            <a:solidFill>
              <a:srgbClr val="1382DA"/>
            </a:solidFill>
            <a:prstDash val="solid"/>
            <a:headEnd type="none" w="lg" len="med"/>
            <a:tailEnd type="none" w="lg" len="me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0054142E-04B7-4BF3-BDBD-42F31CA54566}"/>
              </a:ext>
            </a:extLst>
          </p:cNvPr>
          <p:cNvSpPr/>
          <p:nvPr/>
        </p:nvSpPr>
        <p:spPr bwMode="auto">
          <a:xfrm rot="16200000">
            <a:off x="205956" y="5641291"/>
            <a:ext cx="1419203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 dirty="0">
                <a:ln>
                  <a:noFill/>
                </a:ln>
                <a:solidFill>
                  <a:srgbClr val="1382DA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Transactional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1382DA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B63A1A26-62A9-4732-B2C5-1906674F6C76}"/>
              </a:ext>
            </a:extLst>
          </p:cNvPr>
          <p:cNvGrpSpPr/>
          <p:nvPr/>
        </p:nvGrpSpPr>
        <p:grpSpPr>
          <a:xfrm>
            <a:off x="741950" y="1807827"/>
            <a:ext cx="2974448" cy="332916"/>
            <a:chOff x="580025" y="1886763"/>
            <a:chExt cx="2974448" cy="332916"/>
          </a:xfrm>
        </p:grpSpPr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F0153DCB-6B35-47F2-BB92-726305013DAE}"/>
                </a:ext>
              </a:extLst>
            </p:cNvPr>
            <p:cNvSpPr/>
            <p:nvPr/>
          </p:nvSpPr>
          <p:spPr bwMode="auto">
            <a:xfrm>
              <a:off x="778953" y="1886763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Subscriber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Database that receives replicated data</a:t>
              </a:r>
            </a:p>
          </p:txBody>
        </p:sp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D5A47692-99C8-41E5-AECE-5F0033047BE3}"/>
                </a:ext>
              </a:extLst>
            </p:cNvPr>
            <p:cNvGrpSpPr/>
            <p:nvPr/>
          </p:nvGrpSpPr>
          <p:grpSpPr>
            <a:xfrm>
              <a:off x="580025" y="1926774"/>
              <a:ext cx="323567" cy="282485"/>
              <a:chOff x="580025" y="1926774"/>
              <a:chExt cx="323567" cy="282485"/>
            </a:xfrm>
          </p:grpSpPr>
          <p:pic>
            <p:nvPicPr>
              <p:cNvPr id="778" name="Graphic 777">
                <a:extLst>
                  <a:ext uri="{FF2B5EF4-FFF2-40B4-BE49-F238E27FC236}">
                    <a16:creationId xmlns:a16="http://schemas.microsoft.com/office/drawing/2014/main" id="{AA3CB4BF-25AF-4DE7-8851-005027A34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80025" y="1926774"/>
                <a:ext cx="282485" cy="282485"/>
              </a:xfrm>
              <a:prstGeom prst="rect">
                <a:avLst/>
              </a:prstGeom>
            </p:spPr>
          </p:pic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C0513193-2D90-4E75-8440-B2F2ED98EE1A}"/>
                  </a:ext>
                </a:extLst>
              </p:cNvPr>
              <p:cNvGrpSpPr/>
              <p:nvPr/>
            </p:nvGrpSpPr>
            <p:grpSpPr>
              <a:xfrm>
                <a:off x="795000" y="2049514"/>
                <a:ext cx="108592" cy="144790"/>
                <a:chOff x="1409502" y="2203701"/>
                <a:chExt cx="162971" cy="217295"/>
              </a:xfrm>
            </p:grpSpPr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582EF01B-0FCC-424E-978F-4D92A5BD2F9B}"/>
                    </a:ext>
                  </a:extLst>
                </p:cNvPr>
                <p:cNvSpPr/>
                <p:nvPr/>
              </p:nvSpPr>
              <p:spPr>
                <a:xfrm>
                  <a:off x="1409502" y="2225430"/>
                  <a:ext cx="162971" cy="195566"/>
                </a:xfrm>
                <a:custGeom>
                  <a:avLst/>
                  <a:gdLst>
                    <a:gd name="connsiteX0" fmla="*/ 80900 w 162971"/>
                    <a:gd name="connsiteY0" fmla="*/ 30501 h 195566"/>
                    <a:gd name="connsiteX1" fmla="*/ -586 w 162971"/>
                    <a:gd name="connsiteY1" fmla="*/ -409 h 195566"/>
                    <a:gd name="connsiteX2" fmla="*/ -586 w 162971"/>
                    <a:gd name="connsiteY2" fmla="*/ 164247 h 195566"/>
                    <a:gd name="connsiteX3" fmla="*/ 79759 w 162971"/>
                    <a:gd name="connsiteY3" fmla="*/ 195158 h 195566"/>
                    <a:gd name="connsiteX4" fmla="*/ 80900 w 162971"/>
                    <a:gd name="connsiteY4" fmla="*/ 195158 h 195566"/>
                    <a:gd name="connsiteX5" fmla="*/ 162386 w 162971"/>
                    <a:gd name="connsiteY5" fmla="*/ 164247 h 195566"/>
                    <a:gd name="connsiteX6" fmla="*/ 162386 w 162971"/>
                    <a:gd name="connsiteY6" fmla="*/ -409 h 195566"/>
                    <a:gd name="connsiteX7" fmla="*/ 80900 w 162971"/>
                    <a:gd name="connsiteY7" fmla="*/ 30501 h 19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971" h="195566">
                      <a:moveTo>
                        <a:pt x="80900" y="30501"/>
                      </a:moveTo>
                      <a:cubicBezTo>
                        <a:pt x="35898" y="30501"/>
                        <a:pt x="-586" y="17181"/>
                        <a:pt x="-586" y="-409"/>
                      </a:cubicBezTo>
                      <a:lnTo>
                        <a:pt x="-586" y="164247"/>
                      </a:lnTo>
                      <a:cubicBezTo>
                        <a:pt x="-586" y="181175"/>
                        <a:pt x="35268" y="194886"/>
                        <a:pt x="79759" y="195158"/>
                      </a:cubicBezTo>
                      <a:lnTo>
                        <a:pt x="80900" y="195158"/>
                      </a:lnTo>
                      <a:cubicBezTo>
                        <a:pt x="125902" y="195158"/>
                        <a:pt x="162386" y="181837"/>
                        <a:pt x="162386" y="164247"/>
                      </a:cubicBezTo>
                      <a:lnTo>
                        <a:pt x="162386" y="-409"/>
                      </a:lnTo>
                      <a:cubicBezTo>
                        <a:pt x="162386" y="16779"/>
                        <a:pt x="125902" y="30501"/>
                        <a:pt x="80900" y="30501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959A6334-410A-497A-B8D7-CA365D341AE0}"/>
                    </a:ext>
                  </a:extLst>
                </p:cNvPr>
                <p:cNvSpPr/>
                <p:nvPr/>
              </p:nvSpPr>
              <p:spPr>
                <a:xfrm>
                  <a:off x="1409502" y="2203701"/>
                  <a:ext cx="162971" cy="54324"/>
                </a:xfrm>
                <a:custGeom>
                  <a:avLst/>
                  <a:gdLst>
                    <a:gd name="connsiteX0" fmla="*/ 162386 w 162971"/>
                    <a:gd name="connsiteY0" fmla="*/ 26753 h 54324"/>
                    <a:gd name="connsiteX1" fmla="*/ 80900 w 162971"/>
                    <a:gd name="connsiteY1" fmla="*/ 53915 h 54324"/>
                    <a:gd name="connsiteX2" fmla="*/ -586 w 162971"/>
                    <a:gd name="connsiteY2" fmla="*/ 26753 h 54324"/>
                    <a:gd name="connsiteX3" fmla="*/ 80900 w 162971"/>
                    <a:gd name="connsiteY3" fmla="*/ -409 h 54324"/>
                    <a:gd name="connsiteX4" fmla="*/ 162386 w 162971"/>
                    <a:gd name="connsiteY4" fmla="*/ 26753 h 54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971" h="54324">
                      <a:moveTo>
                        <a:pt x="162386" y="26753"/>
                      </a:moveTo>
                      <a:cubicBezTo>
                        <a:pt x="162386" y="41855"/>
                        <a:pt x="125902" y="53915"/>
                        <a:pt x="80900" y="53915"/>
                      </a:cubicBezTo>
                      <a:cubicBezTo>
                        <a:pt x="35898" y="53915"/>
                        <a:pt x="-586" y="42203"/>
                        <a:pt x="-586" y="26753"/>
                      </a:cubicBezTo>
                      <a:cubicBezTo>
                        <a:pt x="-586" y="11303"/>
                        <a:pt x="35898" y="-409"/>
                        <a:pt x="80900" y="-409"/>
                      </a:cubicBezTo>
                      <a:cubicBezTo>
                        <a:pt x="125902" y="-409"/>
                        <a:pt x="162386" y="11303"/>
                        <a:pt x="162386" y="26753"/>
                      </a:cubicBezTo>
                    </a:path>
                  </a:pathLst>
                </a:custGeom>
                <a:solidFill>
                  <a:srgbClr val="E8E8E8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68C40F2D-0519-4867-9A29-B97A742AECB2}"/>
                    </a:ext>
                  </a:extLst>
                </p:cNvPr>
                <p:cNvSpPr/>
                <p:nvPr/>
              </p:nvSpPr>
              <p:spPr>
                <a:xfrm>
                  <a:off x="1431231" y="2203701"/>
                  <a:ext cx="119512" cy="43459"/>
                </a:xfrm>
                <a:custGeom>
                  <a:avLst/>
                  <a:gdLst>
                    <a:gd name="connsiteX0" fmla="*/ 118927 w 119512"/>
                    <a:gd name="connsiteY0" fmla="*/ 21245 h 43459"/>
                    <a:gd name="connsiteX1" fmla="*/ 59170 w 119512"/>
                    <a:gd name="connsiteY1" fmla="*/ 43050 h 43459"/>
                    <a:gd name="connsiteX2" fmla="*/ -586 w 119512"/>
                    <a:gd name="connsiteY2" fmla="*/ 21245 h 43459"/>
                    <a:gd name="connsiteX3" fmla="*/ 59170 w 119512"/>
                    <a:gd name="connsiteY3" fmla="*/ -409 h 43459"/>
                    <a:gd name="connsiteX4" fmla="*/ 118927 w 119512"/>
                    <a:gd name="connsiteY4" fmla="*/ 21245 h 4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12" h="43459">
                      <a:moveTo>
                        <a:pt x="118927" y="21245"/>
                      </a:moveTo>
                      <a:cubicBezTo>
                        <a:pt x="118927" y="33326"/>
                        <a:pt x="92080" y="43050"/>
                        <a:pt x="59170" y="43050"/>
                      </a:cubicBezTo>
                      <a:cubicBezTo>
                        <a:pt x="26261" y="43050"/>
                        <a:pt x="-586" y="33326"/>
                        <a:pt x="-586" y="21245"/>
                      </a:cubicBezTo>
                      <a:cubicBezTo>
                        <a:pt x="-586" y="9163"/>
                        <a:pt x="26261" y="-409"/>
                        <a:pt x="59170" y="-409"/>
                      </a:cubicBezTo>
                      <a:cubicBezTo>
                        <a:pt x="92080" y="-409"/>
                        <a:pt x="118927" y="9315"/>
                        <a:pt x="118927" y="21245"/>
                      </a:cubicBezTo>
                    </a:path>
                  </a:pathLst>
                </a:custGeom>
                <a:solidFill>
                  <a:srgbClr val="50E6FF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9AC1162F-A575-4343-81E0-8BE8045FB3B6}"/>
                    </a:ext>
                  </a:extLst>
                </p:cNvPr>
                <p:cNvSpPr/>
                <p:nvPr/>
              </p:nvSpPr>
              <p:spPr>
                <a:xfrm>
                  <a:off x="1442096" y="2236295"/>
                  <a:ext cx="97782" cy="10866"/>
                </a:xfrm>
                <a:custGeom>
                  <a:avLst/>
                  <a:gdLst>
                    <a:gd name="connsiteX0" fmla="*/ 48305 w 97782"/>
                    <a:gd name="connsiteY0" fmla="*/ -355 h 10866"/>
                    <a:gd name="connsiteX1" fmla="*/ -586 w 97782"/>
                    <a:gd name="connsiteY1" fmla="*/ 5165 h 10866"/>
                    <a:gd name="connsiteX2" fmla="*/ 48305 w 97782"/>
                    <a:gd name="connsiteY2" fmla="*/ 10390 h 10866"/>
                    <a:gd name="connsiteX3" fmla="*/ 97197 w 97782"/>
                    <a:gd name="connsiteY3" fmla="*/ 4773 h 10866"/>
                    <a:gd name="connsiteX4" fmla="*/ 48305 w 97782"/>
                    <a:gd name="connsiteY4" fmla="*/ -355 h 10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82" h="10866">
                      <a:moveTo>
                        <a:pt x="48305" y="-355"/>
                      </a:moveTo>
                      <a:cubicBezTo>
                        <a:pt x="31715" y="-681"/>
                        <a:pt x="15179" y="1188"/>
                        <a:pt x="-586" y="5165"/>
                      </a:cubicBezTo>
                      <a:cubicBezTo>
                        <a:pt x="15201" y="9065"/>
                        <a:pt x="31736" y="10836"/>
                        <a:pt x="48305" y="10390"/>
                      </a:cubicBezTo>
                      <a:cubicBezTo>
                        <a:pt x="64907" y="10760"/>
                        <a:pt x="81465" y="8858"/>
                        <a:pt x="97197" y="4773"/>
                      </a:cubicBezTo>
                      <a:cubicBezTo>
                        <a:pt x="81389" y="981"/>
                        <a:pt x="64863" y="-746"/>
                        <a:pt x="48305" y="-355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F7B332-30F3-4047-AA70-6CE9638C46F5}"/>
              </a:ext>
            </a:extLst>
          </p:cNvPr>
          <p:cNvGrpSpPr/>
          <p:nvPr/>
        </p:nvGrpSpPr>
        <p:grpSpPr>
          <a:xfrm>
            <a:off x="1069818" y="15402221"/>
            <a:ext cx="2194330" cy="3854558"/>
            <a:chOff x="7990564" y="2345518"/>
            <a:chExt cx="2194330" cy="3854558"/>
          </a:xfrm>
        </p:grpSpPr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33CA3D70-F0DF-48F7-A939-47F8E40D2571}"/>
                </a:ext>
              </a:extLst>
            </p:cNvPr>
            <p:cNvSpPr/>
            <p:nvPr/>
          </p:nvSpPr>
          <p:spPr bwMode="auto">
            <a:xfrm>
              <a:off x="8004540" y="2345518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5.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Merge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9" name="Group 928">
              <a:extLst>
                <a:ext uri="{FF2B5EF4-FFF2-40B4-BE49-F238E27FC236}">
                  <a16:creationId xmlns:a16="http://schemas.microsoft.com/office/drawing/2014/main" id="{8329949A-97E7-472F-991B-DA653D9EAE7A}"/>
                </a:ext>
              </a:extLst>
            </p:cNvPr>
            <p:cNvGrpSpPr/>
            <p:nvPr/>
          </p:nvGrpSpPr>
          <p:grpSpPr>
            <a:xfrm>
              <a:off x="8062152" y="2664782"/>
              <a:ext cx="2040681" cy="2726806"/>
              <a:chOff x="3961623" y="3372369"/>
              <a:chExt cx="2040681" cy="2726806"/>
            </a:xfrm>
          </p:grpSpPr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194F45A3-D174-44A5-B11C-BF23D6D15358}"/>
                  </a:ext>
                </a:extLst>
              </p:cNvPr>
              <p:cNvSpPr/>
              <p:nvPr/>
            </p:nvSpPr>
            <p:spPr bwMode="auto">
              <a:xfrm>
                <a:off x="4069341" y="3806884"/>
                <a:ext cx="1759902" cy="2292291"/>
              </a:xfrm>
              <a:prstGeom prst="rect">
                <a:avLst/>
              </a:prstGeom>
              <a:solidFill>
                <a:srgbClr val="E5F1FB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1" name="Rectangle 930">
                <a:extLst>
                  <a:ext uri="{FF2B5EF4-FFF2-40B4-BE49-F238E27FC236}">
                    <a16:creationId xmlns:a16="http://schemas.microsoft.com/office/drawing/2014/main" id="{B461B34A-B5B8-4625-BC34-677DE4B8E0D6}"/>
                  </a:ext>
                </a:extLst>
              </p:cNvPr>
              <p:cNvSpPr/>
              <p:nvPr/>
            </p:nvSpPr>
            <p:spPr bwMode="auto">
              <a:xfrm>
                <a:off x="4120389" y="4056283"/>
                <a:ext cx="802800" cy="10263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E0A38A4E-9CC5-47CD-95C3-C7BDA6E9E6CD}"/>
                  </a:ext>
                </a:extLst>
              </p:cNvPr>
              <p:cNvSpPr/>
              <p:nvPr/>
            </p:nvSpPr>
            <p:spPr bwMode="auto">
              <a:xfrm>
                <a:off x="3961623" y="3944887"/>
                <a:ext cx="713761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Publisher</a:t>
                </a:r>
              </a:p>
            </p:txBody>
          </p:sp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1089063B-DF71-475D-957B-EF0C2BE63ED7}"/>
                  </a:ext>
                </a:extLst>
              </p:cNvPr>
              <p:cNvSpPr/>
              <p:nvPr/>
            </p:nvSpPr>
            <p:spPr bwMode="auto">
              <a:xfrm>
                <a:off x="4119098" y="5134482"/>
                <a:ext cx="1654936" cy="90877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34" name="Group 933">
                <a:extLst>
                  <a:ext uri="{FF2B5EF4-FFF2-40B4-BE49-F238E27FC236}">
                    <a16:creationId xmlns:a16="http://schemas.microsoft.com/office/drawing/2014/main" id="{1D76D641-AD3C-4DDF-BE38-E18F809B452D}"/>
                  </a:ext>
                </a:extLst>
              </p:cNvPr>
              <p:cNvGrpSpPr/>
              <p:nvPr/>
            </p:nvGrpSpPr>
            <p:grpSpPr>
              <a:xfrm>
                <a:off x="4464954" y="3617504"/>
                <a:ext cx="110489" cy="113511"/>
                <a:chOff x="1212457" y="512757"/>
                <a:chExt cx="231789" cy="238130"/>
              </a:xfrm>
            </p:grpSpPr>
            <p:sp>
              <p:nvSpPr>
                <p:cNvPr id="1001" name="Rectangle: Rounded Corners 1000">
                  <a:extLst>
                    <a:ext uri="{FF2B5EF4-FFF2-40B4-BE49-F238E27FC236}">
                      <a16:creationId xmlns:a16="http://schemas.microsoft.com/office/drawing/2014/main" id="{1F4AECE1-5E14-4621-AE67-2AC89F7C73FA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02" name="Straight Connector 1001">
                  <a:extLst>
                    <a:ext uri="{FF2B5EF4-FFF2-40B4-BE49-F238E27FC236}">
                      <a16:creationId xmlns:a16="http://schemas.microsoft.com/office/drawing/2014/main" id="{0BAB1DB2-5377-4268-AAC7-1E66674F9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003" name="Straight Connector 1002">
                  <a:extLst>
                    <a:ext uri="{FF2B5EF4-FFF2-40B4-BE49-F238E27FC236}">
                      <a16:creationId xmlns:a16="http://schemas.microsoft.com/office/drawing/2014/main" id="{46F0BF1D-7BD3-48F5-9AE1-B03603D54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004" name="Straight Connector 1003">
                  <a:extLst>
                    <a:ext uri="{FF2B5EF4-FFF2-40B4-BE49-F238E27FC236}">
                      <a16:creationId xmlns:a16="http://schemas.microsoft.com/office/drawing/2014/main" id="{5B2EC894-6299-4CB3-BDD1-B7AA978322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005" name="Straight Connector 1004">
                  <a:extLst>
                    <a:ext uri="{FF2B5EF4-FFF2-40B4-BE49-F238E27FC236}">
                      <a16:creationId xmlns:a16="http://schemas.microsoft.com/office/drawing/2014/main" id="{2D41B155-B7F5-4954-9303-4103B4411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6D48886B-6068-470E-91C5-DAF175EAA87D}"/>
                  </a:ext>
                </a:extLst>
              </p:cNvPr>
              <p:cNvSpPr/>
              <p:nvPr/>
            </p:nvSpPr>
            <p:spPr bwMode="auto">
              <a:xfrm>
                <a:off x="3972277" y="3376262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sp>
            <p:nvSpPr>
              <p:cNvPr id="936" name="Rectangle 935">
                <a:extLst>
                  <a:ext uri="{FF2B5EF4-FFF2-40B4-BE49-F238E27FC236}">
                    <a16:creationId xmlns:a16="http://schemas.microsoft.com/office/drawing/2014/main" id="{AF19D4A8-4298-475D-98EE-BB8C193912CB}"/>
                  </a:ext>
                </a:extLst>
              </p:cNvPr>
              <p:cNvSpPr/>
              <p:nvPr/>
            </p:nvSpPr>
            <p:spPr bwMode="auto">
              <a:xfrm>
                <a:off x="4275799" y="3766397"/>
                <a:ext cx="1348375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Begins with </a:t>
                </a:r>
                <a:r>
                  <a: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snapshot/backup</a:t>
                </a:r>
              </a:p>
            </p:txBody>
          </p:sp>
          <p:sp>
            <p:nvSpPr>
              <p:cNvPr id="937" name="Isosceles Triangle 936">
                <a:extLst>
                  <a:ext uri="{FF2B5EF4-FFF2-40B4-BE49-F238E27FC236}">
                    <a16:creationId xmlns:a16="http://schemas.microsoft.com/office/drawing/2014/main" id="{C09526D6-2926-4B17-8702-87C4EC59B327}"/>
                  </a:ext>
                </a:extLst>
              </p:cNvPr>
              <p:cNvSpPr/>
              <p:nvPr/>
            </p:nvSpPr>
            <p:spPr bwMode="auto">
              <a:xfrm>
                <a:off x="4332894" y="4359880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A1E851E0-9AE0-4723-A76E-413143FB603A}"/>
                  </a:ext>
                </a:extLst>
              </p:cNvPr>
              <p:cNvSpPr/>
              <p:nvPr/>
            </p:nvSpPr>
            <p:spPr bwMode="auto">
              <a:xfrm>
                <a:off x="4332894" y="4515147"/>
                <a:ext cx="385064" cy="500801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39" name="Graphic 938">
                <a:extLst>
                  <a:ext uri="{FF2B5EF4-FFF2-40B4-BE49-F238E27FC236}">
                    <a16:creationId xmlns:a16="http://schemas.microsoft.com/office/drawing/2014/main" id="{F4A2FAB7-83E1-4000-B1D9-25C121D85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417654" y="4194778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940" name="Graphic 939">
                <a:extLst>
                  <a:ext uri="{FF2B5EF4-FFF2-40B4-BE49-F238E27FC236}">
                    <a16:creationId xmlns:a16="http://schemas.microsoft.com/office/drawing/2014/main" id="{1014CDEB-1777-44DD-8DB1-4B699E6D5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4440116" y="4566337"/>
                <a:ext cx="173424" cy="204956"/>
              </a:xfrm>
              <a:prstGeom prst="rect">
                <a:avLst/>
              </a:prstGeom>
            </p:spPr>
          </p:pic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7F7E5709-54DD-497C-9B7D-08541A40858C}"/>
                  </a:ext>
                </a:extLst>
              </p:cNvPr>
              <p:cNvSpPr/>
              <p:nvPr/>
            </p:nvSpPr>
            <p:spPr bwMode="auto">
              <a:xfrm>
                <a:off x="4210665" y="471402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Change Tracking Tables</a:t>
                </a:r>
              </a:p>
            </p:txBody>
          </p:sp>
          <p:cxnSp>
            <p:nvCxnSpPr>
              <p:cNvPr id="942" name="Straight Arrow Connector 941">
                <a:extLst>
                  <a:ext uri="{FF2B5EF4-FFF2-40B4-BE49-F238E27FC236}">
                    <a16:creationId xmlns:a16="http://schemas.microsoft.com/office/drawing/2014/main" id="{C0C1448B-AA5D-4754-A60D-61A49A985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0195" y="3737363"/>
                <a:ext cx="0" cy="46694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943" name="Rectangle 942">
                <a:extLst>
                  <a:ext uri="{FF2B5EF4-FFF2-40B4-BE49-F238E27FC236}">
                    <a16:creationId xmlns:a16="http://schemas.microsoft.com/office/drawing/2014/main" id="{3841106B-315E-4A7C-83D3-A54361CB68CE}"/>
                  </a:ext>
                </a:extLst>
              </p:cNvPr>
              <p:cNvSpPr/>
              <p:nvPr/>
            </p:nvSpPr>
            <p:spPr bwMode="auto">
              <a:xfrm>
                <a:off x="4330068" y="5575721"/>
                <a:ext cx="385064" cy="22926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ABED58F2-CE5D-45BF-A5E3-7A630199EBDE}"/>
                  </a:ext>
                </a:extLst>
              </p:cNvPr>
              <p:cNvSpPr/>
              <p:nvPr/>
            </p:nvSpPr>
            <p:spPr bwMode="auto">
              <a:xfrm>
                <a:off x="4161653" y="5720273"/>
                <a:ext cx="72328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Distribution</a:t>
                </a: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database</a:t>
                </a:r>
              </a:p>
            </p:txBody>
          </p:sp>
          <p:grpSp>
            <p:nvGrpSpPr>
              <p:cNvPr id="945" name="Graphic 15">
                <a:extLst>
                  <a:ext uri="{FF2B5EF4-FFF2-40B4-BE49-F238E27FC236}">
                    <a16:creationId xmlns:a16="http://schemas.microsoft.com/office/drawing/2014/main" id="{2217F52A-502A-4591-AD63-9644B42C4BB2}"/>
                  </a:ext>
                </a:extLst>
              </p:cNvPr>
              <p:cNvGrpSpPr/>
              <p:nvPr/>
            </p:nvGrpSpPr>
            <p:grpSpPr>
              <a:xfrm>
                <a:off x="4459713" y="5606709"/>
                <a:ext cx="123507" cy="163776"/>
                <a:chOff x="5453158" y="4633054"/>
                <a:chExt cx="201192" cy="266791"/>
              </a:xfrm>
            </p:grpSpPr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032A9B02-06D5-4E86-9277-DB7924975C63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CF172D32-E1EF-49C4-A9D6-A405D0E2E7E5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9" name="Freeform: Shape 998">
                  <a:extLst>
                    <a:ext uri="{FF2B5EF4-FFF2-40B4-BE49-F238E27FC236}">
                      <a16:creationId xmlns:a16="http://schemas.microsoft.com/office/drawing/2014/main" id="{E9620F6B-1250-4B19-B7D1-2BD1D8985E63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38D70D46-748C-4167-85E7-7DB496DA3571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0F0F3F7B-9115-4116-AB52-2B7B6CAA199E}"/>
                  </a:ext>
                </a:extLst>
              </p:cNvPr>
              <p:cNvSpPr/>
              <p:nvPr/>
            </p:nvSpPr>
            <p:spPr bwMode="auto">
              <a:xfrm>
                <a:off x="4969505" y="4056641"/>
                <a:ext cx="802181" cy="1026000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47" name="Group 946">
                <a:extLst>
                  <a:ext uri="{FF2B5EF4-FFF2-40B4-BE49-F238E27FC236}">
                    <a16:creationId xmlns:a16="http://schemas.microsoft.com/office/drawing/2014/main" id="{817F34E7-8319-4D0D-9C2D-98859CB914B5}"/>
                  </a:ext>
                </a:extLst>
              </p:cNvPr>
              <p:cNvGrpSpPr/>
              <p:nvPr/>
            </p:nvGrpSpPr>
            <p:grpSpPr>
              <a:xfrm>
                <a:off x="5299467" y="3613611"/>
                <a:ext cx="110489" cy="113511"/>
                <a:chOff x="1212457" y="512757"/>
                <a:chExt cx="231789" cy="238130"/>
              </a:xfrm>
            </p:grpSpPr>
            <p:sp>
              <p:nvSpPr>
                <p:cNvPr id="992" name="Rectangle: Rounded Corners 991">
                  <a:extLst>
                    <a:ext uri="{FF2B5EF4-FFF2-40B4-BE49-F238E27FC236}">
                      <a16:creationId xmlns:a16="http://schemas.microsoft.com/office/drawing/2014/main" id="{99FC3F56-B308-474B-885C-EABD9FF84ACD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79658C5A-1CED-4AF4-A817-85D8CEBBB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B76B30E8-F649-4F55-9584-C5FFD92D9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421DC009-8896-476A-BC86-80EAA1137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26766A49-80A7-409B-8E55-8E13810EC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3F660609-3F23-4C28-838C-C94FBB3B2168}"/>
                  </a:ext>
                </a:extLst>
              </p:cNvPr>
              <p:cNvSpPr/>
              <p:nvPr/>
            </p:nvSpPr>
            <p:spPr bwMode="auto">
              <a:xfrm>
                <a:off x="4806790" y="3372369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sp>
            <p:nvSpPr>
              <p:cNvPr id="949" name="Isosceles Triangle 948">
                <a:extLst>
                  <a:ext uri="{FF2B5EF4-FFF2-40B4-BE49-F238E27FC236}">
                    <a16:creationId xmlns:a16="http://schemas.microsoft.com/office/drawing/2014/main" id="{1B91D94D-BAD8-4C35-B715-F521D386392F}"/>
                  </a:ext>
                </a:extLst>
              </p:cNvPr>
              <p:cNvSpPr/>
              <p:nvPr/>
            </p:nvSpPr>
            <p:spPr bwMode="auto">
              <a:xfrm>
                <a:off x="5167407" y="4355987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EE72E1A1-FD0A-488E-9531-C1A43823EEEE}"/>
                  </a:ext>
                </a:extLst>
              </p:cNvPr>
              <p:cNvSpPr/>
              <p:nvPr/>
            </p:nvSpPr>
            <p:spPr bwMode="auto">
              <a:xfrm>
                <a:off x="5167407" y="4511254"/>
                <a:ext cx="385064" cy="500801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51" name="Graphic 950">
                <a:extLst>
                  <a:ext uri="{FF2B5EF4-FFF2-40B4-BE49-F238E27FC236}">
                    <a16:creationId xmlns:a16="http://schemas.microsoft.com/office/drawing/2014/main" id="{F39C2BCF-D96A-4FF1-AC7A-5F4E24F94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252167" y="4190885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952" name="Graphic 951">
                <a:extLst>
                  <a:ext uri="{FF2B5EF4-FFF2-40B4-BE49-F238E27FC236}">
                    <a16:creationId xmlns:a16="http://schemas.microsoft.com/office/drawing/2014/main" id="{3D938B33-C637-4C68-BD5B-50BA7CB3F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5274629" y="4562444"/>
                <a:ext cx="173424" cy="204956"/>
              </a:xfrm>
              <a:prstGeom prst="rect">
                <a:avLst/>
              </a:prstGeom>
            </p:spPr>
          </p:pic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ABA2967E-EB1D-4F04-BCF9-5A1FAD67B325}"/>
                  </a:ext>
                </a:extLst>
              </p:cNvPr>
              <p:cNvSpPr/>
              <p:nvPr/>
            </p:nvSpPr>
            <p:spPr bwMode="auto">
              <a:xfrm>
                <a:off x="5045178" y="4710127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Change Tracking Tables</a:t>
                </a:r>
              </a:p>
            </p:txBody>
          </p:sp>
          <p:cxnSp>
            <p:nvCxnSpPr>
              <p:cNvPr id="954" name="Straight Arrow Connector 953">
                <a:extLst>
                  <a:ext uri="{FF2B5EF4-FFF2-40B4-BE49-F238E27FC236}">
                    <a16:creationId xmlns:a16="http://schemas.microsoft.com/office/drawing/2014/main" id="{8A14B113-5F64-491C-AA95-D7E2CC286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4708" y="3733470"/>
                <a:ext cx="0" cy="46694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955" name="Rectangle 954">
                <a:extLst>
                  <a:ext uri="{FF2B5EF4-FFF2-40B4-BE49-F238E27FC236}">
                    <a16:creationId xmlns:a16="http://schemas.microsoft.com/office/drawing/2014/main" id="{DFA4AD49-4A82-4493-93E5-FC3493F529AD}"/>
                  </a:ext>
                </a:extLst>
              </p:cNvPr>
              <p:cNvSpPr/>
              <p:nvPr/>
            </p:nvSpPr>
            <p:spPr bwMode="auto">
              <a:xfrm>
                <a:off x="4816747" y="3944887"/>
                <a:ext cx="7607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Subscriber</a:t>
                </a:r>
              </a:p>
            </p:txBody>
          </p:sp>
          <p:grpSp>
            <p:nvGrpSpPr>
              <p:cNvPr id="956" name="Group 955">
                <a:extLst>
                  <a:ext uri="{FF2B5EF4-FFF2-40B4-BE49-F238E27FC236}">
                    <a16:creationId xmlns:a16="http://schemas.microsoft.com/office/drawing/2014/main" id="{4F4FA2F6-F680-4825-AC31-1C4D2FA93916}"/>
                  </a:ext>
                </a:extLst>
              </p:cNvPr>
              <p:cNvGrpSpPr/>
              <p:nvPr/>
            </p:nvGrpSpPr>
            <p:grpSpPr>
              <a:xfrm>
                <a:off x="4570141" y="4816937"/>
                <a:ext cx="761215" cy="393710"/>
                <a:chOff x="5710201" y="6402380"/>
                <a:chExt cx="761215" cy="393710"/>
              </a:xfrm>
            </p:grpSpPr>
            <p:sp>
              <p:nvSpPr>
                <p:cNvPr id="963" name="Rectangle 962">
                  <a:extLst>
                    <a:ext uri="{FF2B5EF4-FFF2-40B4-BE49-F238E27FC236}">
                      <a16:creationId xmlns:a16="http://schemas.microsoft.com/office/drawing/2014/main" id="{501178CA-0BAE-4308-807B-AE243BB5E9BA}"/>
                    </a:ext>
                  </a:extLst>
                </p:cNvPr>
                <p:cNvSpPr/>
                <p:nvPr/>
              </p:nvSpPr>
              <p:spPr bwMode="auto">
                <a:xfrm>
                  <a:off x="5710201" y="6463174"/>
                  <a:ext cx="761215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Merge </a:t>
                  </a:r>
                  <a:b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</a:b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Agent</a:t>
                  </a:r>
                </a:p>
              </p:txBody>
            </p:sp>
            <p:grpSp>
              <p:nvGrpSpPr>
                <p:cNvPr id="964" name="Group 963">
                  <a:extLst>
                    <a:ext uri="{FF2B5EF4-FFF2-40B4-BE49-F238E27FC236}">
                      <a16:creationId xmlns:a16="http://schemas.microsoft.com/office/drawing/2014/main" id="{5C4C27C8-BBAE-465C-A1CF-A4C54E203E7C}"/>
                    </a:ext>
                  </a:extLst>
                </p:cNvPr>
                <p:cNvGrpSpPr/>
                <p:nvPr/>
              </p:nvGrpSpPr>
              <p:grpSpPr>
                <a:xfrm>
                  <a:off x="5990799" y="6402380"/>
                  <a:ext cx="189401" cy="149980"/>
                  <a:chOff x="9306936" y="1933571"/>
                  <a:chExt cx="278933" cy="220877"/>
                </a:xfrm>
              </p:grpSpPr>
              <p:sp>
                <p:nvSpPr>
                  <p:cNvPr id="965" name="Freeform: Shape 964">
                    <a:extLst>
                      <a:ext uri="{FF2B5EF4-FFF2-40B4-BE49-F238E27FC236}">
                        <a16:creationId xmlns:a16="http://schemas.microsoft.com/office/drawing/2014/main" id="{F1512FF7-2426-4451-8D74-CC76E2BC9945}"/>
                      </a:ext>
                    </a:extLst>
                  </p:cNvPr>
                  <p:cNvSpPr/>
                  <p:nvPr/>
                </p:nvSpPr>
                <p:spPr>
                  <a:xfrm>
                    <a:off x="9306936" y="1939439"/>
                    <a:ext cx="278933" cy="215009"/>
                  </a:xfrm>
                  <a:custGeom>
                    <a:avLst/>
                    <a:gdLst>
                      <a:gd name="connsiteX0" fmla="*/ 1475 w 416093"/>
                      <a:gd name="connsiteY0" fmla="*/ 321865 h 320737"/>
                      <a:gd name="connsiteX1" fmla="*/ 417568 w 416093"/>
                      <a:gd name="connsiteY1" fmla="*/ 321865 h 320737"/>
                      <a:gd name="connsiteX2" fmla="*/ 417568 w 416093"/>
                      <a:gd name="connsiteY2" fmla="*/ 1475 h 320737"/>
                      <a:gd name="connsiteX3" fmla="*/ 1475 w 416093"/>
                      <a:gd name="connsiteY3" fmla="*/ 1475 h 320737"/>
                      <a:gd name="connsiteX4" fmla="*/ 1475 w 416093"/>
                      <a:gd name="connsiteY4" fmla="*/ 321865 h 32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320737">
                        <a:moveTo>
                          <a:pt x="1475" y="321865"/>
                        </a:moveTo>
                        <a:lnTo>
                          <a:pt x="417568" y="321865"/>
                        </a:lnTo>
                        <a:lnTo>
                          <a:pt x="417568" y="1475"/>
                        </a:lnTo>
                        <a:lnTo>
                          <a:pt x="1475" y="1475"/>
                        </a:lnTo>
                        <a:lnTo>
                          <a:pt x="1475" y="321865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6" name="Freeform: Shape 965">
                    <a:extLst>
                      <a:ext uri="{FF2B5EF4-FFF2-40B4-BE49-F238E27FC236}">
                        <a16:creationId xmlns:a16="http://schemas.microsoft.com/office/drawing/2014/main" id="{7D5C65FB-43DC-4957-9602-DAC95FCD0D07}"/>
                      </a:ext>
                    </a:extLst>
                  </p:cNvPr>
                  <p:cNvSpPr/>
                  <p:nvPr/>
                </p:nvSpPr>
                <p:spPr>
                  <a:xfrm>
                    <a:off x="9306936" y="1933571"/>
                    <a:ext cx="278933" cy="29055"/>
                  </a:xfrm>
                  <a:custGeom>
                    <a:avLst/>
                    <a:gdLst>
                      <a:gd name="connsiteX0" fmla="*/ 1475 w 416093"/>
                      <a:gd name="connsiteY0" fmla="*/ 44836 h 43342"/>
                      <a:gd name="connsiteX1" fmla="*/ 417422 w 416093"/>
                      <a:gd name="connsiteY1" fmla="*/ 44836 h 43342"/>
                      <a:gd name="connsiteX2" fmla="*/ 417422 w 416093"/>
                      <a:gd name="connsiteY2" fmla="*/ 1475 h 43342"/>
                      <a:gd name="connsiteX3" fmla="*/ 1475 w 416093"/>
                      <a:gd name="connsiteY3" fmla="*/ 1475 h 43342"/>
                      <a:gd name="connsiteX4" fmla="*/ 1475 w 416093"/>
                      <a:gd name="connsiteY4" fmla="*/ 44836 h 43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43342">
                        <a:moveTo>
                          <a:pt x="1475" y="44836"/>
                        </a:moveTo>
                        <a:lnTo>
                          <a:pt x="417422" y="44836"/>
                        </a:lnTo>
                        <a:lnTo>
                          <a:pt x="417422" y="1475"/>
                        </a:lnTo>
                        <a:lnTo>
                          <a:pt x="1475" y="1475"/>
                        </a:lnTo>
                        <a:lnTo>
                          <a:pt x="1475" y="44836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7" name="Freeform: Shape 966">
                    <a:extLst>
                      <a:ext uri="{FF2B5EF4-FFF2-40B4-BE49-F238E27FC236}">
                        <a16:creationId xmlns:a16="http://schemas.microsoft.com/office/drawing/2014/main" id="{2BBFF065-98F5-4A00-99AC-FE84BABC5C6F}"/>
                      </a:ext>
                    </a:extLst>
                  </p:cNvPr>
                  <p:cNvSpPr/>
                  <p:nvPr/>
                </p:nvSpPr>
                <p:spPr>
                  <a:xfrm>
                    <a:off x="9343295" y="1941595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5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5" y="17905"/>
                          <a:pt x="22645" y="12059"/>
                        </a:cubicBezTo>
                        <a:cubicBezTo>
                          <a:pt x="22645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8" name="Freeform: Shape 967">
                    <a:extLst>
                      <a:ext uri="{FF2B5EF4-FFF2-40B4-BE49-F238E27FC236}">
                        <a16:creationId xmlns:a16="http://schemas.microsoft.com/office/drawing/2014/main" id="{3FF19653-99C6-48C8-BC66-BC3100F07DD6}"/>
                      </a:ext>
                    </a:extLst>
                  </p:cNvPr>
                  <p:cNvSpPr/>
                  <p:nvPr/>
                </p:nvSpPr>
                <p:spPr>
                  <a:xfrm>
                    <a:off x="9321274" y="1941595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9" name="Freeform: Shape 968">
                    <a:extLst>
                      <a:ext uri="{FF2B5EF4-FFF2-40B4-BE49-F238E27FC236}">
                        <a16:creationId xmlns:a16="http://schemas.microsoft.com/office/drawing/2014/main" id="{9363F0C9-D034-409E-8175-D5BFCA901C42}"/>
                      </a:ext>
                    </a:extLst>
                  </p:cNvPr>
                  <p:cNvSpPr/>
                  <p:nvPr/>
                </p:nvSpPr>
                <p:spPr>
                  <a:xfrm>
                    <a:off x="9365804" y="1941595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53AC4C2F-5E56-49A1-9732-950DD8C34743}"/>
                      </a:ext>
                    </a:extLst>
                  </p:cNvPr>
                  <p:cNvGrpSpPr/>
                  <p:nvPr/>
                </p:nvGrpSpPr>
                <p:grpSpPr>
                  <a:xfrm>
                    <a:off x="9317421" y="1975372"/>
                    <a:ext cx="48383" cy="48383"/>
                    <a:chOff x="7423299" y="1363379"/>
                    <a:chExt cx="163411" cy="163411"/>
                  </a:xfrm>
                </p:grpSpPr>
                <p:sp>
                  <p:nvSpPr>
                    <p:cNvPr id="990" name="Freeform 687">
                      <a:extLst>
                        <a:ext uri="{FF2B5EF4-FFF2-40B4-BE49-F238E27FC236}">
                          <a16:creationId xmlns:a16="http://schemas.microsoft.com/office/drawing/2014/main" id="{88F32F32-ADBE-4DF8-BA71-8F761BA1C2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3299" y="1363379"/>
                      <a:ext cx="163411" cy="163411"/>
                    </a:xfrm>
                    <a:custGeom>
                      <a:avLst/>
                      <a:gdLst>
                        <a:gd name="T0" fmla="*/ 142 w 142"/>
                        <a:gd name="T1" fmla="*/ 78 h 141"/>
                        <a:gd name="T2" fmla="*/ 142 w 142"/>
                        <a:gd name="T3" fmla="*/ 63 h 141"/>
                        <a:gd name="T4" fmla="*/ 127 w 142"/>
                        <a:gd name="T5" fmla="*/ 63 h 141"/>
                        <a:gd name="T6" fmla="*/ 116 w 142"/>
                        <a:gd name="T7" fmla="*/ 37 h 141"/>
                        <a:gd name="T8" fmla="*/ 127 w 142"/>
                        <a:gd name="T9" fmla="*/ 26 h 141"/>
                        <a:gd name="T10" fmla="*/ 116 w 142"/>
                        <a:gd name="T11" fmla="*/ 15 h 141"/>
                        <a:gd name="T12" fmla="*/ 105 w 142"/>
                        <a:gd name="T13" fmla="*/ 26 h 141"/>
                        <a:gd name="T14" fmla="*/ 79 w 142"/>
                        <a:gd name="T15" fmla="*/ 15 h 141"/>
                        <a:gd name="T16" fmla="*/ 79 w 142"/>
                        <a:gd name="T17" fmla="*/ 0 h 141"/>
                        <a:gd name="T18" fmla="*/ 64 w 142"/>
                        <a:gd name="T19" fmla="*/ 0 h 141"/>
                        <a:gd name="T20" fmla="*/ 64 w 142"/>
                        <a:gd name="T21" fmla="*/ 15 h 141"/>
                        <a:gd name="T22" fmla="*/ 37 w 142"/>
                        <a:gd name="T23" fmla="*/ 26 h 141"/>
                        <a:gd name="T24" fmla="*/ 26 w 142"/>
                        <a:gd name="T25" fmla="*/ 15 h 141"/>
                        <a:gd name="T26" fmla="*/ 16 w 142"/>
                        <a:gd name="T27" fmla="*/ 26 h 141"/>
                        <a:gd name="T28" fmla="*/ 27 w 142"/>
                        <a:gd name="T29" fmla="*/ 37 h 141"/>
                        <a:gd name="T30" fmla="*/ 16 w 142"/>
                        <a:gd name="T31" fmla="*/ 63 h 141"/>
                        <a:gd name="T32" fmla="*/ 0 w 142"/>
                        <a:gd name="T33" fmla="*/ 63 h 141"/>
                        <a:gd name="T34" fmla="*/ 0 w 142"/>
                        <a:gd name="T35" fmla="*/ 78 h 141"/>
                        <a:gd name="T36" fmla="*/ 16 w 142"/>
                        <a:gd name="T37" fmla="*/ 78 h 141"/>
                        <a:gd name="T38" fmla="*/ 27 w 142"/>
                        <a:gd name="T39" fmla="*/ 104 h 141"/>
                        <a:gd name="T40" fmla="*/ 16 w 142"/>
                        <a:gd name="T41" fmla="*/ 115 h 141"/>
                        <a:gd name="T42" fmla="*/ 26 w 142"/>
                        <a:gd name="T43" fmla="*/ 126 h 141"/>
                        <a:gd name="T44" fmla="*/ 37 w 142"/>
                        <a:gd name="T45" fmla="*/ 115 h 141"/>
                        <a:gd name="T46" fmla="*/ 64 w 142"/>
                        <a:gd name="T47" fmla="*/ 126 h 141"/>
                        <a:gd name="T48" fmla="*/ 64 w 142"/>
                        <a:gd name="T49" fmla="*/ 141 h 141"/>
                        <a:gd name="T50" fmla="*/ 79 w 142"/>
                        <a:gd name="T51" fmla="*/ 141 h 141"/>
                        <a:gd name="T52" fmla="*/ 79 w 142"/>
                        <a:gd name="T53" fmla="*/ 126 h 141"/>
                        <a:gd name="T54" fmla="*/ 105 w 142"/>
                        <a:gd name="T55" fmla="*/ 115 h 141"/>
                        <a:gd name="T56" fmla="*/ 116 w 142"/>
                        <a:gd name="T57" fmla="*/ 126 h 141"/>
                        <a:gd name="T58" fmla="*/ 127 w 142"/>
                        <a:gd name="T59" fmla="*/ 115 h 141"/>
                        <a:gd name="T60" fmla="*/ 116 w 142"/>
                        <a:gd name="T61" fmla="*/ 104 h 141"/>
                        <a:gd name="T62" fmla="*/ 127 w 142"/>
                        <a:gd name="T63" fmla="*/ 78 h 141"/>
                        <a:gd name="T64" fmla="*/ 142 w 142"/>
                        <a:gd name="T65" fmla="*/ 78 h 1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42" h="141">
                          <a:moveTo>
                            <a:pt x="142" y="78"/>
                          </a:moveTo>
                          <a:cubicBezTo>
                            <a:pt x="142" y="63"/>
                            <a:pt x="142" y="63"/>
                            <a:pt x="142" y="63"/>
                          </a:cubicBezTo>
                          <a:cubicBezTo>
                            <a:pt x="127" y="63"/>
                            <a:pt x="127" y="63"/>
                            <a:pt x="127" y="63"/>
                          </a:cubicBezTo>
                          <a:cubicBezTo>
                            <a:pt x="125" y="53"/>
                            <a:pt x="122" y="44"/>
                            <a:pt x="116" y="37"/>
                          </a:cubicBezTo>
                          <a:cubicBezTo>
                            <a:pt x="127" y="26"/>
                            <a:pt x="127" y="26"/>
                            <a:pt x="127" y="26"/>
                          </a:cubicBezTo>
                          <a:cubicBezTo>
                            <a:pt x="116" y="15"/>
                            <a:pt x="116" y="15"/>
                            <a:pt x="116" y="15"/>
                          </a:cubicBezTo>
                          <a:cubicBezTo>
                            <a:pt x="105" y="26"/>
                            <a:pt x="105" y="26"/>
                            <a:pt x="105" y="26"/>
                          </a:cubicBezTo>
                          <a:cubicBezTo>
                            <a:pt x="98" y="20"/>
                            <a:pt x="89" y="16"/>
                            <a:pt x="79" y="1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cubicBezTo>
                            <a:pt x="64" y="15"/>
                            <a:pt x="64" y="15"/>
                            <a:pt x="64" y="15"/>
                          </a:cubicBezTo>
                          <a:cubicBezTo>
                            <a:pt x="54" y="16"/>
                            <a:pt x="45" y="20"/>
                            <a:pt x="37" y="26"/>
                          </a:cubicBezTo>
                          <a:cubicBezTo>
                            <a:pt x="26" y="15"/>
                            <a:pt x="26" y="15"/>
                            <a:pt x="26" y="15"/>
                          </a:cubicBezTo>
                          <a:cubicBezTo>
                            <a:pt x="16" y="26"/>
                            <a:pt x="16" y="26"/>
                            <a:pt x="16" y="26"/>
                          </a:cubicBezTo>
                          <a:cubicBezTo>
                            <a:pt x="27" y="37"/>
                            <a:pt x="27" y="37"/>
                            <a:pt x="27" y="37"/>
                          </a:cubicBezTo>
                          <a:cubicBezTo>
                            <a:pt x="21" y="44"/>
                            <a:pt x="17" y="53"/>
                            <a:pt x="16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78"/>
                            <a:pt x="0" y="78"/>
                            <a:pt x="0" y="78"/>
                          </a:cubicBezTo>
                          <a:cubicBezTo>
                            <a:pt x="16" y="78"/>
                            <a:pt x="16" y="78"/>
                            <a:pt x="16" y="78"/>
                          </a:cubicBezTo>
                          <a:cubicBezTo>
                            <a:pt x="17" y="88"/>
                            <a:pt x="21" y="97"/>
                            <a:pt x="27" y="104"/>
                          </a:cubicBezTo>
                          <a:cubicBezTo>
                            <a:pt x="16" y="115"/>
                            <a:pt x="16" y="115"/>
                            <a:pt x="16" y="115"/>
                          </a:cubicBezTo>
                          <a:cubicBezTo>
                            <a:pt x="26" y="126"/>
                            <a:pt x="26" y="126"/>
                            <a:pt x="26" y="126"/>
                          </a:cubicBezTo>
                          <a:cubicBezTo>
                            <a:pt x="37" y="115"/>
                            <a:pt x="37" y="115"/>
                            <a:pt x="37" y="115"/>
                          </a:cubicBezTo>
                          <a:cubicBezTo>
                            <a:pt x="45" y="121"/>
                            <a:pt x="54" y="125"/>
                            <a:pt x="64" y="126"/>
                          </a:cubicBezTo>
                          <a:cubicBezTo>
                            <a:pt x="64" y="141"/>
                            <a:pt x="64" y="141"/>
                            <a:pt x="64" y="141"/>
                          </a:cubicBezTo>
                          <a:cubicBezTo>
                            <a:pt x="79" y="141"/>
                            <a:pt x="79" y="141"/>
                            <a:pt x="79" y="141"/>
                          </a:cubicBezTo>
                          <a:cubicBezTo>
                            <a:pt x="79" y="126"/>
                            <a:pt x="79" y="126"/>
                            <a:pt x="79" y="126"/>
                          </a:cubicBezTo>
                          <a:cubicBezTo>
                            <a:pt x="89" y="125"/>
                            <a:pt x="98" y="121"/>
                            <a:pt x="105" y="115"/>
                          </a:cubicBezTo>
                          <a:cubicBezTo>
                            <a:pt x="116" y="126"/>
                            <a:pt x="116" y="126"/>
                            <a:pt x="116" y="126"/>
                          </a:cubicBezTo>
                          <a:cubicBezTo>
                            <a:pt x="127" y="115"/>
                            <a:pt x="127" y="115"/>
                            <a:pt x="127" y="115"/>
                          </a:cubicBezTo>
                          <a:cubicBezTo>
                            <a:pt x="116" y="104"/>
                            <a:pt x="116" y="104"/>
                            <a:pt x="116" y="104"/>
                          </a:cubicBezTo>
                          <a:cubicBezTo>
                            <a:pt x="122" y="97"/>
                            <a:pt x="126" y="88"/>
                            <a:pt x="127" y="78"/>
                          </a:cubicBezTo>
                          <a:lnTo>
                            <a:pt x="142" y="78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91" name="Oval 688">
                      <a:extLst>
                        <a:ext uri="{FF2B5EF4-FFF2-40B4-BE49-F238E27FC236}">
                          <a16:creationId xmlns:a16="http://schemas.microsoft.com/office/drawing/2014/main" id="{C04089DB-D813-4E51-B5D6-9F1B2FDA98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68431" y="1408511"/>
                      <a:ext cx="73146" cy="73146"/>
                    </a:xfrm>
                    <a:prstGeom prst="ellipse">
                      <a:avLst/>
                    </a:prstGeom>
                    <a:solidFill>
                      <a:srgbClr val="0078D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971" name="Group 970">
                    <a:extLst>
                      <a:ext uri="{FF2B5EF4-FFF2-40B4-BE49-F238E27FC236}">
                        <a16:creationId xmlns:a16="http://schemas.microsoft.com/office/drawing/2014/main" id="{39C5E8B2-90AE-4D9E-B03F-90A52BD656BA}"/>
                      </a:ext>
                    </a:extLst>
                  </p:cNvPr>
                  <p:cNvGrpSpPr/>
                  <p:nvPr/>
                </p:nvGrpSpPr>
                <p:grpSpPr>
                  <a:xfrm>
                    <a:off x="9371875" y="2006382"/>
                    <a:ext cx="158260" cy="117242"/>
                    <a:chOff x="6551499" y="3483552"/>
                    <a:chExt cx="187126" cy="138627"/>
                  </a:xfrm>
                </p:grpSpPr>
                <p:sp>
                  <p:nvSpPr>
                    <p:cNvPr id="972" name="Freeform: Shape 971">
                      <a:extLst>
                        <a:ext uri="{FF2B5EF4-FFF2-40B4-BE49-F238E27FC236}">
                          <a16:creationId xmlns:a16="http://schemas.microsoft.com/office/drawing/2014/main" id="{5B5CCAC9-7482-409D-B8E4-66C7401B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070" y="3483552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7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7"/>
                          </a:cubicBezTo>
                          <a:cubicBezTo>
                            <a:pt x="21765" y="39677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3" name="Freeform: Shape 972">
                      <a:extLst>
                        <a:ext uri="{FF2B5EF4-FFF2-40B4-BE49-F238E27FC236}">
                          <a16:creationId xmlns:a16="http://schemas.microsoft.com/office/drawing/2014/main" id="{720194F2-0CF2-4955-AFB4-DC23345854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8735" y="3483812"/>
                      <a:ext cx="9812" cy="39578"/>
                    </a:xfrm>
                    <a:custGeom>
                      <a:avLst/>
                      <a:gdLst>
                        <a:gd name="connsiteX0" fmla="*/ 4906 w 9812"/>
                        <a:gd name="connsiteY0" fmla="*/ 39579 h 39578"/>
                        <a:gd name="connsiteX1" fmla="*/ 0 w 9812"/>
                        <a:gd name="connsiteY1" fmla="*/ 34672 h 39578"/>
                        <a:gd name="connsiteX2" fmla="*/ 0 w 9812"/>
                        <a:gd name="connsiteY2" fmla="*/ 4906 h 39578"/>
                        <a:gd name="connsiteX3" fmla="*/ 4906 w 9812"/>
                        <a:gd name="connsiteY3" fmla="*/ 0 h 39578"/>
                        <a:gd name="connsiteX4" fmla="*/ 9812 w 9812"/>
                        <a:gd name="connsiteY4" fmla="*/ 4906 h 39578"/>
                        <a:gd name="connsiteX5" fmla="*/ 9812 w 9812"/>
                        <a:gd name="connsiteY5" fmla="*/ 34639 h 39578"/>
                        <a:gd name="connsiteX6" fmla="*/ 4906 w 9812"/>
                        <a:gd name="connsiteY6" fmla="*/ 39579 h 3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78">
                          <a:moveTo>
                            <a:pt x="4906" y="39579"/>
                          </a:moveTo>
                          <a:cubicBezTo>
                            <a:pt x="2206" y="39579"/>
                            <a:pt x="0" y="37373"/>
                            <a:pt x="0" y="34672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39"/>
                          </a:lnTo>
                          <a:cubicBezTo>
                            <a:pt x="9812" y="37373"/>
                            <a:pt x="7606" y="39579"/>
                            <a:pt x="4906" y="39579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4" name="Freeform: Shape 973">
                      <a:extLst>
                        <a:ext uri="{FF2B5EF4-FFF2-40B4-BE49-F238E27FC236}">
                          <a16:creationId xmlns:a16="http://schemas.microsoft.com/office/drawing/2014/main" id="{DC00148F-1316-4AED-8064-D0FA5F641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5864" y="3483552"/>
                      <a:ext cx="28350" cy="39677"/>
                    </a:xfrm>
                    <a:custGeom>
                      <a:avLst/>
                      <a:gdLst>
                        <a:gd name="connsiteX0" fmla="*/ 28318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7 h 39677"/>
                        <a:gd name="connsiteX5" fmla="*/ 28350 w 28350"/>
                        <a:gd name="connsiteY5" fmla="*/ 25288 h 39677"/>
                        <a:gd name="connsiteX6" fmla="*/ 28318 w 28350"/>
                        <a:gd name="connsiteY6" fmla="*/ 13599 h 39677"/>
                        <a:gd name="connsiteX7" fmla="*/ 19625 w 28350"/>
                        <a:gd name="connsiteY7" fmla="*/ 25288 h 39677"/>
                        <a:gd name="connsiteX8" fmla="*/ 14323 w 28350"/>
                        <a:gd name="connsiteY8" fmla="*/ 30952 h 39677"/>
                        <a:gd name="connsiteX9" fmla="*/ 8726 w 28350"/>
                        <a:gd name="connsiteY9" fmla="*/ 25288 h 39677"/>
                        <a:gd name="connsiteX10" fmla="*/ 8726 w 28350"/>
                        <a:gd name="connsiteY10" fmla="*/ 13961 h 39677"/>
                        <a:gd name="connsiteX11" fmla="*/ 13961 w 28350"/>
                        <a:gd name="connsiteY11" fmla="*/ 8726 h 39677"/>
                        <a:gd name="connsiteX12" fmla="*/ 19625 w 28350"/>
                        <a:gd name="connsiteY12" fmla="*/ 13961 h 39677"/>
                        <a:gd name="connsiteX13" fmla="*/ 19625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8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7"/>
                          </a:cubicBezTo>
                          <a:cubicBezTo>
                            <a:pt x="21765" y="39677"/>
                            <a:pt x="28350" y="33092"/>
                            <a:pt x="28350" y="25288"/>
                          </a:cubicBezTo>
                          <a:lnTo>
                            <a:pt x="28318" y="13599"/>
                          </a:lnTo>
                          <a:close/>
                          <a:moveTo>
                            <a:pt x="19625" y="25288"/>
                          </a:moveTo>
                          <a:cubicBezTo>
                            <a:pt x="19625" y="28614"/>
                            <a:pt x="16628" y="30952"/>
                            <a:pt x="14323" y="30952"/>
                          </a:cubicBezTo>
                          <a:cubicBezTo>
                            <a:pt x="11228" y="30688"/>
                            <a:pt x="8726" y="28153"/>
                            <a:pt x="8726" y="25288"/>
                          </a:cubicBezTo>
                          <a:lnTo>
                            <a:pt x="8726" y="13961"/>
                          </a:lnTo>
                          <a:cubicBezTo>
                            <a:pt x="8726" y="11129"/>
                            <a:pt x="11129" y="8726"/>
                            <a:pt x="13961" y="8726"/>
                          </a:cubicBezTo>
                          <a:cubicBezTo>
                            <a:pt x="16826" y="8726"/>
                            <a:pt x="19394" y="11228"/>
                            <a:pt x="19625" y="13961"/>
                          </a:cubicBezTo>
                          <a:lnTo>
                            <a:pt x="19625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5" name="Freeform: Shape 974">
                      <a:extLst>
                        <a:ext uri="{FF2B5EF4-FFF2-40B4-BE49-F238E27FC236}">
                          <a16:creationId xmlns:a16="http://schemas.microsoft.com/office/drawing/2014/main" id="{2D0D03C3-046F-42FC-838C-646FAB0D57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1529" y="3483812"/>
                      <a:ext cx="9812" cy="39578"/>
                    </a:xfrm>
                    <a:custGeom>
                      <a:avLst/>
                      <a:gdLst>
                        <a:gd name="connsiteX0" fmla="*/ 4907 w 9812"/>
                        <a:gd name="connsiteY0" fmla="*/ 39579 h 39578"/>
                        <a:gd name="connsiteX1" fmla="*/ 0 w 9812"/>
                        <a:gd name="connsiteY1" fmla="*/ 34672 h 39578"/>
                        <a:gd name="connsiteX2" fmla="*/ 0 w 9812"/>
                        <a:gd name="connsiteY2" fmla="*/ 4906 h 39578"/>
                        <a:gd name="connsiteX3" fmla="*/ 4907 w 9812"/>
                        <a:gd name="connsiteY3" fmla="*/ 0 h 39578"/>
                        <a:gd name="connsiteX4" fmla="*/ 9813 w 9812"/>
                        <a:gd name="connsiteY4" fmla="*/ 4906 h 39578"/>
                        <a:gd name="connsiteX5" fmla="*/ 9813 w 9812"/>
                        <a:gd name="connsiteY5" fmla="*/ 34639 h 39578"/>
                        <a:gd name="connsiteX6" fmla="*/ 4907 w 9812"/>
                        <a:gd name="connsiteY6" fmla="*/ 39579 h 3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78">
                          <a:moveTo>
                            <a:pt x="4907" y="39579"/>
                          </a:moveTo>
                          <a:cubicBezTo>
                            <a:pt x="2207" y="39579"/>
                            <a:pt x="0" y="37373"/>
                            <a:pt x="0" y="34672"/>
                          </a:cubicBezTo>
                          <a:lnTo>
                            <a:pt x="0" y="4906"/>
                          </a:lnTo>
                          <a:cubicBezTo>
                            <a:pt x="-33" y="2206"/>
                            <a:pt x="2174" y="0"/>
                            <a:pt x="4907" y="0"/>
                          </a:cubicBezTo>
                          <a:cubicBezTo>
                            <a:pt x="7607" y="0"/>
                            <a:pt x="9813" y="2206"/>
                            <a:pt x="9813" y="4906"/>
                          </a:cubicBezTo>
                          <a:lnTo>
                            <a:pt x="9813" y="34639"/>
                          </a:lnTo>
                          <a:cubicBezTo>
                            <a:pt x="9813" y="37373"/>
                            <a:pt x="7607" y="39579"/>
                            <a:pt x="4907" y="39579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6" name="Freeform: Shape 975">
                      <a:extLst>
                        <a:ext uri="{FF2B5EF4-FFF2-40B4-BE49-F238E27FC236}">
                          <a16:creationId xmlns:a16="http://schemas.microsoft.com/office/drawing/2014/main" id="{FD2F8639-4147-4247-A421-1CDB55EA50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0275" y="3483552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7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7"/>
                          </a:cubicBezTo>
                          <a:cubicBezTo>
                            <a:pt x="21765" y="39677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7" name="Freeform: Shape 976">
                      <a:extLst>
                        <a:ext uri="{FF2B5EF4-FFF2-40B4-BE49-F238E27FC236}">
                          <a16:creationId xmlns:a16="http://schemas.microsoft.com/office/drawing/2014/main" id="{74358DD2-7626-4AEF-8074-AF8967470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5907" y="3483812"/>
                      <a:ext cx="9812" cy="39578"/>
                    </a:xfrm>
                    <a:custGeom>
                      <a:avLst/>
                      <a:gdLst>
                        <a:gd name="connsiteX0" fmla="*/ 4906 w 9812"/>
                        <a:gd name="connsiteY0" fmla="*/ 39579 h 39578"/>
                        <a:gd name="connsiteX1" fmla="*/ 0 w 9812"/>
                        <a:gd name="connsiteY1" fmla="*/ 34672 h 39578"/>
                        <a:gd name="connsiteX2" fmla="*/ 0 w 9812"/>
                        <a:gd name="connsiteY2" fmla="*/ 4906 h 39578"/>
                        <a:gd name="connsiteX3" fmla="*/ 4906 w 9812"/>
                        <a:gd name="connsiteY3" fmla="*/ 0 h 39578"/>
                        <a:gd name="connsiteX4" fmla="*/ 9812 w 9812"/>
                        <a:gd name="connsiteY4" fmla="*/ 4906 h 39578"/>
                        <a:gd name="connsiteX5" fmla="*/ 9812 w 9812"/>
                        <a:gd name="connsiteY5" fmla="*/ 34639 h 39578"/>
                        <a:gd name="connsiteX6" fmla="*/ 4906 w 9812"/>
                        <a:gd name="connsiteY6" fmla="*/ 39579 h 3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78">
                          <a:moveTo>
                            <a:pt x="4906" y="39579"/>
                          </a:moveTo>
                          <a:cubicBezTo>
                            <a:pt x="2206" y="39579"/>
                            <a:pt x="0" y="37373"/>
                            <a:pt x="0" y="34672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39"/>
                          </a:lnTo>
                          <a:cubicBezTo>
                            <a:pt x="9845" y="37373"/>
                            <a:pt x="7639" y="39579"/>
                            <a:pt x="4906" y="39579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8" name="Freeform: Shape 977">
                      <a:extLst>
                        <a:ext uri="{FF2B5EF4-FFF2-40B4-BE49-F238E27FC236}">
                          <a16:creationId xmlns:a16="http://schemas.microsoft.com/office/drawing/2014/main" id="{E831C7DB-9DAB-47B5-9FD9-535022FFA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070" y="3582344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8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8"/>
                          </a:cubicBezTo>
                          <a:cubicBezTo>
                            <a:pt x="21765" y="39678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9" name="Freeform: Shape 978">
                      <a:extLst>
                        <a:ext uri="{FF2B5EF4-FFF2-40B4-BE49-F238E27FC236}">
                          <a16:creationId xmlns:a16="http://schemas.microsoft.com/office/drawing/2014/main" id="{F4FF7C4E-F92F-4C26-9C31-F9C17AED29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8735" y="3582634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39546 h 39545"/>
                        <a:gd name="connsiteX1" fmla="*/ 0 w 9812"/>
                        <a:gd name="connsiteY1" fmla="*/ 34640 h 39545"/>
                        <a:gd name="connsiteX2" fmla="*/ 0 w 9812"/>
                        <a:gd name="connsiteY2" fmla="*/ 4906 h 39545"/>
                        <a:gd name="connsiteX3" fmla="*/ 4906 w 9812"/>
                        <a:gd name="connsiteY3" fmla="*/ 0 h 39545"/>
                        <a:gd name="connsiteX4" fmla="*/ 9812 w 9812"/>
                        <a:gd name="connsiteY4" fmla="*/ 4906 h 39545"/>
                        <a:gd name="connsiteX5" fmla="*/ 9812 w 9812"/>
                        <a:gd name="connsiteY5" fmla="*/ 34640 h 39545"/>
                        <a:gd name="connsiteX6" fmla="*/ 4906 w 9812"/>
                        <a:gd name="connsiteY6" fmla="*/ 39546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39546"/>
                          </a:move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0" name="Freeform: Shape 979">
                      <a:extLst>
                        <a:ext uri="{FF2B5EF4-FFF2-40B4-BE49-F238E27FC236}">
                          <a16:creationId xmlns:a16="http://schemas.microsoft.com/office/drawing/2014/main" id="{B5BBDA98-2C0D-4527-BCF6-E783FE6D5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5864" y="3582344"/>
                      <a:ext cx="28350" cy="39677"/>
                    </a:xfrm>
                    <a:custGeom>
                      <a:avLst/>
                      <a:gdLst>
                        <a:gd name="connsiteX0" fmla="*/ 28318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8 h 39677"/>
                        <a:gd name="connsiteX5" fmla="*/ 28350 w 28350"/>
                        <a:gd name="connsiteY5" fmla="*/ 25288 h 39677"/>
                        <a:gd name="connsiteX6" fmla="*/ 28318 w 28350"/>
                        <a:gd name="connsiteY6" fmla="*/ 13599 h 39677"/>
                        <a:gd name="connsiteX7" fmla="*/ 19625 w 28350"/>
                        <a:gd name="connsiteY7" fmla="*/ 25288 h 39677"/>
                        <a:gd name="connsiteX8" fmla="*/ 14323 w 28350"/>
                        <a:gd name="connsiteY8" fmla="*/ 30952 h 39677"/>
                        <a:gd name="connsiteX9" fmla="*/ 8726 w 28350"/>
                        <a:gd name="connsiteY9" fmla="*/ 25288 h 39677"/>
                        <a:gd name="connsiteX10" fmla="*/ 8726 w 28350"/>
                        <a:gd name="connsiteY10" fmla="*/ 13961 h 39677"/>
                        <a:gd name="connsiteX11" fmla="*/ 13961 w 28350"/>
                        <a:gd name="connsiteY11" fmla="*/ 8726 h 39677"/>
                        <a:gd name="connsiteX12" fmla="*/ 19625 w 28350"/>
                        <a:gd name="connsiteY12" fmla="*/ 13961 h 39677"/>
                        <a:gd name="connsiteX13" fmla="*/ 19625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8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8"/>
                          </a:cubicBezTo>
                          <a:cubicBezTo>
                            <a:pt x="21765" y="39678"/>
                            <a:pt x="28350" y="33092"/>
                            <a:pt x="28350" y="25288"/>
                          </a:cubicBezTo>
                          <a:lnTo>
                            <a:pt x="28318" y="13599"/>
                          </a:lnTo>
                          <a:close/>
                          <a:moveTo>
                            <a:pt x="19625" y="25288"/>
                          </a:moveTo>
                          <a:cubicBezTo>
                            <a:pt x="19625" y="28614"/>
                            <a:pt x="16628" y="30952"/>
                            <a:pt x="14323" y="30952"/>
                          </a:cubicBezTo>
                          <a:cubicBezTo>
                            <a:pt x="11228" y="30688"/>
                            <a:pt x="8726" y="28153"/>
                            <a:pt x="8726" y="25288"/>
                          </a:cubicBezTo>
                          <a:lnTo>
                            <a:pt x="8726" y="13961"/>
                          </a:lnTo>
                          <a:cubicBezTo>
                            <a:pt x="8726" y="11129"/>
                            <a:pt x="11129" y="8726"/>
                            <a:pt x="13961" y="8726"/>
                          </a:cubicBezTo>
                          <a:cubicBezTo>
                            <a:pt x="16826" y="8726"/>
                            <a:pt x="19394" y="11228"/>
                            <a:pt x="19625" y="13961"/>
                          </a:cubicBezTo>
                          <a:lnTo>
                            <a:pt x="19625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1" name="Freeform: Shape 980">
                      <a:extLst>
                        <a:ext uri="{FF2B5EF4-FFF2-40B4-BE49-F238E27FC236}">
                          <a16:creationId xmlns:a16="http://schemas.microsoft.com/office/drawing/2014/main" id="{5BFE2A27-A9F1-41F9-A130-33726CBD4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1531" y="3582634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39546 h 39545"/>
                        <a:gd name="connsiteX1" fmla="*/ 0 w 9812"/>
                        <a:gd name="connsiteY1" fmla="*/ 34640 h 39545"/>
                        <a:gd name="connsiteX2" fmla="*/ 0 w 9812"/>
                        <a:gd name="connsiteY2" fmla="*/ 4906 h 39545"/>
                        <a:gd name="connsiteX3" fmla="*/ 4906 w 9812"/>
                        <a:gd name="connsiteY3" fmla="*/ 0 h 39545"/>
                        <a:gd name="connsiteX4" fmla="*/ 9812 w 9812"/>
                        <a:gd name="connsiteY4" fmla="*/ 4906 h 39545"/>
                        <a:gd name="connsiteX5" fmla="*/ 9812 w 9812"/>
                        <a:gd name="connsiteY5" fmla="*/ 34640 h 39545"/>
                        <a:gd name="connsiteX6" fmla="*/ 4906 w 9812"/>
                        <a:gd name="connsiteY6" fmla="*/ 39546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39546"/>
                          </a:move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2" name="Freeform: Shape 981">
                      <a:extLst>
                        <a:ext uri="{FF2B5EF4-FFF2-40B4-BE49-F238E27FC236}">
                          <a16:creationId xmlns:a16="http://schemas.microsoft.com/office/drawing/2014/main" id="{E23EF0CF-851E-44E0-B78A-69E3E97AC4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0275" y="3582344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8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8"/>
                          </a:cubicBezTo>
                          <a:cubicBezTo>
                            <a:pt x="21765" y="39678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3" name="Freeform: Shape 982">
                      <a:extLst>
                        <a:ext uri="{FF2B5EF4-FFF2-40B4-BE49-F238E27FC236}">
                          <a16:creationId xmlns:a16="http://schemas.microsoft.com/office/drawing/2014/main" id="{8EDAC500-4688-449E-A25F-933CB64B3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5907" y="3582634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39546 h 39545"/>
                        <a:gd name="connsiteX1" fmla="*/ 0 w 9812"/>
                        <a:gd name="connsiteY1" fmla="*/ 34640 h 39545"/>
                        <a:gd name="connsiteX2" fmla="*/ 0 w 9812"/>
                        <a:gd name="connsiteY2" fmla="*/ 4906 h 39545"/>
                        <a:gd name="connsiteX3" fmla="*/ 4906 w 9812"/>
                        <a:gd name="connsiteY3" fmla="*/ 0 h 39545"/>
                        <a:gd name="connsiteX4" fmla="*/ 9812 w 9812"/>
                        <a:gd name="connsiteY4" fmla="*/ 4906 h 39545"/>
                        <a:gd name="connsiteX5" fmla="*/ 9812 w 9812"/>
                        <a:gd name="connsiteY5" fmla="*/ 34640 h 39545"/>
                        <a:gd name="connsiteX6" fmla="*/ 4906 w 9812"/>
                        <a:gd name="connsiteY6" fmla="*/ 39546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39546"/>
                          </a:move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45" y="37340"/>
                            <a:pt x="7639" y="39546"/>
                            <a:pt x="4906" y="39546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4" name="Freeform: Shape 983">
                      <a:extLst>
                        <a:ext uri="{FF2B5EF4-FFF2-40B4-BE49-F238E27FC236}">
                          <a16:creationId xmlns:a16="http://schemas.microsoft.com/office/drawing/2014/main" id="{16F87415-7AAF-4D06-A17A-F97EA9048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8704" y="3533437"/>
                      <a:ext cx="28350" cy="39677"/>
                    </a:xfrm>
                    <a:custGeom>
                      <a:avLst/>
                      <a:gdLst>
                        <a:gd name="connsiteX0" fmla="*/ 33 w 28350"/>
                        <a:gd name="connsiteY0" fmla="*/ 26079 h 39677"/>
                        <a:gd name="connsiteX1" fmla="*/ 14389 w 28350"/>
                        <a:gd name="connsiteY1" fmla="*/ 39678 h 39677"/>
                        <a:gd name="connsiteX2" fmla="*/ 28351 w 28350"/>
                        <a:gd name="connsiteY2" fmla="*/ 25716 h 39677"/>
                        <a:gd name="connsiteX3" fmla="*/ 28351 w 28350"/>
                        <a:gd name="connsiteY3" fmla="*/ 14389 h 39677"/>
                        <a:gd name="connsiteX4" fmla="*/ 14389 w 28350"/>
                        <a:gd name="connsiteY4" fmla="*/ 0 h 39677"/>
                        <a:gd name="connsiteX5" fmla="*/ 0 w 28350"/>
                        <a:gd name="connsiteY5" fmla="*/ 14389 h 39677"/>
                        <a:gd name="connsiteX6" fmla="*/ 33 w 28350"/>
                        <a:gd name="connsiteY6" fmla="*/ 26079 h 39677"/>
                        <a:gd name="connsiteX7" fmla="*/ 8726 w 28350"/>
                        <a:gd name="connsiteY7" fmla="*/ 14389 h 39677"/>
                        <a:gd name="connsiteX8" fmla="*/ 14027 w 28350"/>
                        <a:gd name="connsiteY8" fmla="*/ 8726 h 39677"/>
                        <a:gd name="connsiteX9" fmla="*/ 19625 w 28350"/>
                        <a:gd name="connsiteY9" fmla="*/ 14389 h 39677"/>
                        <a:gd name="connsiteX10" fmla="*/ 19625 w 28350"/>
                        <a:gd name="connsiteY10" fmla="*/ 25716 h 39677"/>
                        <a:gd name="connsiteX11" fmla="*/ 14389 w 28350"/>
                        <a:gd name="connsiteY11" fmla="*/ 30952 h 39677"/>
                        <a:gd name="connsiteX12" fmla="*/ 8726 w 28350"/>
                        <a:gd name="connsiteY12" fmla="*/ 25716 h 39677"/>
                        <a:gd name="connsiteX13" fmla="*/ 8726 w 28350"/>
                        <a:gd name="connsiteY13" fmla="*/ 14389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33" y="26079"/>
                          </a:moveTo>
                          <a:cubicBezTo>
                            <a:pt x="659" y="33685"/>
                            <a:pt x="6981" y="39678"/>
                            <a:pt x="14389" y="39678"/>
                          </a:cubicBezTo>
                          <a:cubicBezTo>
                            <a:pt x="22095" y="39678"/>
                            <a:pt x="28351" y="33421"/>
                            <a:pt x="28351" y="25716"/>
                          </a:cubicBezTo>
                          <a:lnTo>
                            <a:pt x="28351" y="14389"/>
                          </a:lnTo>
                          <a:cubicBezTo>
                            <a:pt x="28351" y="6981"/>
                            <a:pt x="22391" y="658"/>
                            <a:pt x="14389" y="0"/>
                          </a:cubicBezTo>
                          <a:cubicBezTo>
                            <a:pt x="6586" y="0"/>
                            <a:pt x="0" y="6585"/>
                            <a:pt x="0" y="14389"/>
                          </a:cubicBezTo>
                          <a:lnTo>
                            <a:pt x="33" y="26079"/>
                          </a:lnTo>
                          <a:close/>
                          <a:moveTo>
                            <a:pt x="8726" y="14389"/>
                          </a:moveTo>
                          <a:cubicBezTo>
                            <a:pt x="8726" y="11064"/>
                            <a:pt x="11722" y="8726"/>
                            <a:pt x="14027" y="8726"/>
                          </a:cubicBezTo>
                          <a:cubicBezTo>
                            <a:pt x="17122" y="8989"/>
                            <a:pt x="19625" y="11525"/>
                            <a:pt x="19625" y="14389"/>
                          </a:cubicBezTo>
                          <a:lnTo>
                            <a:pt x="19625" y="25716"/>
                          </a:lnTo>
                          <a:cubicBezTo>
                            <a:pt x="19625" y="28548"/>
                            <a:pt x="17221" y="30952"/>
                            <a:pt x="14389" y="30952"/>
                          </a:cubicBezTo>
                          <a:cubicBezTo>
                            <a:pt x="11525" y="30952"/>
                            <a:pt x="8957" y="28449"/>
                            <a:pt x="8726" y="25716"/>
                          </a:cubicBezTo>
                          <a:lnTo>
                            <a:pt x="8726" y="14389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5" name="Freeform: Shape 984">
                      <a:extLst>
                        <a:ext uri="{FF2B5EF4-FFF2-40B4-BE49-F238E27FC236}">
                          <a16:creationId xmlns:a16="http://schemas.microsoft.com/office/drawing/2014/main" id="{207BA7C5-5055-48BE-845D-37C6269F4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1574" y="3533269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0 h 39545"/>
                        <a:gd name="connsiteX1" fmla="*/ 9812 w 9812"/>
                        <a:gd name="connsiteY1" fmla="*/ 4906 h 39545"/>
                        <a:gd name="connsiteX2" fmla="*/ 9812 w 9812"/>
                        <a:gd name="connsiteY2" fmla="*/ 34640 h 39545"/>
                        <a:gd name="connsiteX3" fmla="*/ 4906 w 9812"/>
                        <a:gd name="connsiteY3" fmla="*/ 39546 h 39545"/>
                        <a:gd name="connsiteX4" fmla="*/ 0 w 9812"/>
                        <a:gd name="connsiteY4" fmla="*/ 34640 h 39545"/>
                        <a:gd name="connsiteX5" fmla="*/ 0 w 9812"/>
                        <a:gd name="connsiteY5" fmla="*/ 4906 h 39545"/>
                        <a:gd name="connsiteX6" fmla="*/ 4906 w 9812"/>
                        <a:gd name="connsiteY6" fmla="*/ 0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0"/>
                          </a:move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6" name="Freeform: Shape 985">
                      <a:extLst>
                        <a:ext uri="{FF2B5EF4-FFF2-40B4-BE49-F238E27FC236}">
                          <a16:creationId xmlns:a16="http://schemas.microsoft.com/office/drawing/2014/main" id="{301BD16D-5703-41C7-85C9-502EDD450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5907" y="3533437"/>
                      <a:ext cx="28350" cy="39677"/>
                    </a:xfrm>
                    <a:custGeom>
                      <a:avLst/>
                      <a:gdLst>
                        <a:gd name="connsiteX0" fmla="*/ 33 w 28350"/>
                        <a:gd name="connsiteY0" fmla="*/ 26079 h 39677"/>
                        <a:gd name="connsiteX1" fmla="*/ 14389 w 28350"/>
                        <a:gd name="connsiteY1" fmla="*/ 39678 h 39677"/>
                        <a:gd name="connsiteX2" fmla="*/ 28350 w 28350"/>
                        <a:gd name="connsiteY2" fmla="*/ 25716 h 39677"/>
                        <a:gd name="connsiteX3" fmla="*/ 28350 w 28350"/>
                        <a:gd name="connsiteY3" fmla="*/ 14389 h 39677"/>
                        <a:gd name="connsiteX4" fmla="*/ 14389 w 28350"/>
                        <a:gd name="connsiteY4" fmla="*/ 0 h 39677"/>
                        <a:gd name="connsiteX5" fmla="*/ 0 w 28350"/>
                        <a:gd name="connsiteY5" fmla="*/ 14389 h 39677"/>
                        <a:gd name="connsiteX6" fmla="*/ 33 w 28350"/>
                        <a:gd name="connsiteY6" fmla="*/ 26079 h 39677"/>
                        <a:gd name="connsiteX7" fmla="*/ 8725 w 28350"/>
                        <a:gd name="connsiteY7" fmla="*/ 14389 h 39677"/>
                        <a:gd name="connsiteX8" fmla="*/ 14027 w 28350"/>
                        <a:gd name="connsiteY8" fmla="*/ 8726 h 39677"/>
                        <a:gd name="connsiteX9" fmla="*/ 19625 w 28350"/>
                        <a:gd name="connsiteY9" fmla="*/ 14389 h 39677"/>
                        <a:gd name="connsiteX10" fmla="*/ 19625 w 28350"/>
                        <a:gd name="connsiteY10" fmla="*/ 25716 h 39677"/>
                        <a:gd name="connsiteX11" fmla="*/ 14389 w 28350"/>
                        <a:gd name="connsiteY11" fmla="*/ 30952 h 39677"/>
                        <a:gd name="connsiteX12" fmla="*/ 8725 w 28350"/>
                        <a:gd name="connsiteY12" fmla="*/ 25716 h 39677"/>
                        <a:gd name="connsiteX13" fmla="*/ 8725 w 28350"/>
                        <a:gd name="connsiteY13" fmla="*/ 14389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33" y="26079"/>
                          </a:moveTo>
                          <a:cubicBezTo>
                            <a:pt x="658" y="33685"/>
                            <a:pt x="6980" y="39678"/>
                            <a:pt x="14389" y="39678"/>
                          </a:cubicBezTo>
                          <a:cubicBezTo>
                            <a:pt x="22094" y="39678"/>
                            <a:pt x="28350" y="33421"/>
                            <a:pt x="28350" y="25716"/>
                          </a:cubicBezTo>
                          <a:lnTo>
                            <a:pt x="28350" y="14389"/>
                          </a:lnTo>
                          <a:cubicBezTo>
                            <a:pt x="28350" y="6981"/>
                            <a:pt x="22391" y="658"/>
                            <a:pt x="14389" y="0"/>
                          </a:cubicBezTo>
                          <a:cubicBezTo>
                            <a:pt x="6585" y="0"/>
                            <a:pt x="0" y="6585"/>
                            <a:pt x="0" y="14389"/>
                          </a:cubicBezTo>
                          <a:lnTo>
                            <a:pt x="33" y="26079"/>
                          </a:lnTo>
                          <a:close/>
                          <a:moveTo>
                            <a:pt x="8725" y="14389"/>
                          </a:moveTo>
                          <a:cubicBezTo>
                            <a:pt x="8725" y="11064"/>
                            <a:pt x="11722" y="8726"/>
                            <a:pt x="14027" y="8726"/>
                          </a:cubicBezTo>
                          <a:cubicBezTo>
                            <a:pt x="17122" y="8989"/>
                            <a:pt x="19625" y="11525"/>
                            <a:pt x="19625" y="14389"/>
                          </a:cubicBezTo>
                          <a:lnTo>
                            <a:pt x="19625" y="25716"/>
                          </a:lnTo>
                          <a:cubicBezTo>
                            <a:pt x="19625" y="28548"/>
                            <a:pt x="17221" y="30952"/>
                            <a:pt x="14389" y="30952"/>
                          </a:cubicBezTo>
                          <a:cubicBezTo>
                            <a:pt x="11524" y="30952"/>
                            <a:pt x="8956" y="28449"/>
                            <a:pt x="8725" y="25716"/>
                          </a:cubicBezTo>
                          <a:lnTo>
                            <a:pt x="8725" y="14389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7" name="Freeform: Shape 986">
                      <a:extLst>
                        <a:ext uri="{FF2B5EF4-FFF2-40B4-BE49-F238E27FC236}">
                          <a16:creationId xmlns:a16="http://schemas.microsoft.com/office/drawing/2014/main" id="{8B8FD0C5-791B-428E-B2C1-CA72A0B9C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8779" y="3533269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0 h 39545"/>
                        <a:gd name="connsiteX1" fmla="*/ 9812 w 9812"/>
                        <a:gd name="connsiteY1" fmla="*/ 4906 h 39545"/>
                        <a:gd name="connsiteX2" fmla="*/ 9812 w 9812"/>
                        <a:gd name="connsiteY2" fmla="*/ 34640 h 39545"/>
                        <a:gd name="connsiteX3" fmla="*/ 4906 w 9812"/>
                        <a:gd name="connsiteY3" fmla="*/ 39546 h 39545"/>
                        <a:gd name="connsiteX4" fmla="*/ 0 w 9812"/>
                        <a:gd name="connsiteY4" fmla="*/ 34640 h 39545"/>
                        <a:gd name="connsiteX5" fmla="*/ 0 w 9812"/>
                        <a:gd name="connsiteY5" fmla="*/ 4906 h 39545"/>
                        <a:gd name="connsiteX6" fmla="*/ 4906 w 9812"/>
                        <a:gd name="connsiteY6" fmla="*/ 0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0"/>
                          </a:move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8" name="Freeform: Shape 987">
                      <a:extLst>
                        <a:ext uri="{FF2B5EF4-FFF2-40B4-BE49-F238E27FC236}">
                          <a16:creationId xmlns:a16="http://schemas.microsoft.com/office/drawing/2014/main" id="{A194F29F-D578-4644-96A8-9A35DF354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1499" y="3533437"/>
                      <a:ext cx="28350" cy="39677"/>
                    </a:xfrm>
                    <a:custGeom>
                      <a:avLst/>
                      <a:gdLst>
                        <a:gd name="connsiteX0" fmla="*/ 33 w 28350"/>
                        <a:gd name="connsiteY0" fmla="*/ 26079 h 39677"/>
                        <a:gd name="connsiteX1" fmla="*/ 14389 w 28350"/>
                        <a:gd name="connsiteY1" fmla="*/ 39678 h 39677"/>
                        <a:gd name="connsiteX2" fmla="*/ 28350 w 28350"/>
                        <a:gd name="connsiteY2" fmla="*/ 25716 h 39677"/>
                        <a:gd name="connsiteX3" fmla="*/ 28350 w 28350"/>
                        <a:gd name="connsiteY3" fmla="*/ 14389 h 39677"/>
                        <a:gd name="connsiteX4" fmla="*/ 14389 w 28350"/>
                        <a:gd name="connsiteY4" fmla="*/ 0 h 39677"/>
                        <a:gd name="connsiteX5" fmla="*/ 0 w 28350"/>
                        <a:gd name="connsiteY5" fmla="*/ 14389 h 39677"/>
                        <a:gd name="connsiteX6" fmla="*/ 33 w 28350"/>
                        <a:gd name="connsiteY6" fmla="*/ 26079 h 39677"/>
                        <a:gd name="connsiteX7" fmla="*/ 8726 w 28350"/>
                        <a:gd name="connsiteY7" fmla="*/ 14389 h 39677"/>
                        <a:gd name="connsiteX8" fmla="*/ 14027 w 28350"/>
                        <a:gd name="connsiteY8" fmla="*/ 8726 h 39677"/>
                        <a:gd name="connsiteX9" fmla="*/ 19625 w 28350"/>
                        <a:gd name="connsiteY9" fmla="*/ 14389 h 39677"/>
                        <a:gd name="connsiteX10" fmla="*/ 19625 w 28350"/>
                        <a:gd name="connsiteY10" fmla="*/ 25716 h 39677"/>
                        <a:gd name="connsiteX11" fmla="*/ 14389 w 28350"/>
                        <a:gd name="connsiteY11" fmla="*/ 30952 h 39677"/>
                        <a:gd name="connsiteX12" fmla="*/ 8726 w 28350"/>
                        <a:gd name="connsiteY12" fmla="*/ 25716 h 39677"/>
                        <a:gd name="connsiteX13" fmla="*/ 8726 w 28350"/>
                        <a:gd name="connsiteY13" fmla="*/ 14389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33" y="26079"/>
                          </a:moveTo>
                          <a:cubicBezTo>
                            <a:pt x="659" y="33685"/>
                            <a:pt x="6981" y="39678"/>
                            <a:pt x="14389" y="39678"/>
                          </a:cubicBezTo>
                          <a:cubicBezTo>
                            <a:pt x="22094" y="39678"/>
                            <a:pt x="28350" y="33421"/>
                            <a:pt x="28350" y="25716"/>
                          </a:cubicBezTo>
                          <a:lnTo>
                            <a:pt x="28350" y="14389"/>
                          </a:lnTo>
                          <a:cubicBezTo>
                            <a:pt x="28350" y="6981"/>
                            <a:pt x="22391" y="658"/>
                            <a:pt x="14389" y="0"/>
                          </a:cubicBezTo>
                          <a:cubicBezTo>
                            <a:pt x="6585" y="0"/>
                            <a:pt x="0" y="6585"/>
                            <a:pt x="0" y="14389"/>
                          </a:cubicBezTo>
                          <a:lnTo>
                            <a:pt x="33" y="26079"/>
                          </a:lnTo>
                          <a:close/>
                          <a:moveTo>
                            <a:pt x="8726" y="14389"/>
                          </a:moveTo>
                          <a:cubicBezTo>
                            <a:pt x="8726" y="11064"/>
                            <a:pt x="11722" y="8726"/>
                            <a:pt x="14027" y="8726"/>
                          </a:cubicBezTo>
                          <a:cubicBezTo>
                            <a:pt x="17122" y="8989"/>
                            <a:pt x="19625" y="11525"/>
                            <a:pt x="19625" y="14389"/>
                          </a:cubicBezTo>
                          <a:lnTo>
                            <a:pt x="19625" y="25716"/>
                          </a:lnTo>
                          <a:cubicBezTo>
                            <a:pt x="19625" y="28548"/>
                            <a:pt x="17221" y="30952"/>
                            <a:pt x="14389" y="30952"/>
                          </a:cubicBezTo>
                          <a:cubicBezTo>
                            <a:pt x="11525" y="30952"/>
                            <a:pt x="8956" y="28449"/>
                            <a:pt x="8726" y="25716"/>
                          </a:cubicBezTo>
                          <a:lnTo>
                            <a:pt x="8726" y="14389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9" name="Freeform: Shape 988">
                      <a:extLst>
                        <a:ext uri="{FF2B5EF4-FFF2-40B4-BE49-F238E27FC236}">
                          <a16:creationId xmlns:a16="http://schemas.microsoft.com/office/drawing/2014/main" id="{6B6DBA26-C9AA-4D1C-B4A5-FD2ECA8AC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4369" y="3533269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0 h 39545"/>
                        <a:gd name="connsiteX1" fmla="*/ 9812 w 9812"/>
                        <a:gd name="connsiteY1" fmla="*/ 4906 h 39545"/>
                        <a:gd name="connsiteX2" fmla="*/ 9812 w 9812"/>
                        <a:gd name="connsiteY2" fmla="*/ 34640 h 39545"/>
                        <a:gd name="connsiteX3" fmla="*/ 4906 w 9812"/>
                        <a:gd name="connsiteY3" fmla="*/ 39546 h 39545"/>
                        <a:gd name="connsiteX4" fmla="*/ 0 w 9812"/>
                        <a:gd name="connsiteY4" fmla="*/ 34640 h 39545"/>
                        <a:gd name="connsiteX5" fmla="*/ 0 w 9812"/>
                        <a:gd name="connsiteY5" fmla="*/ 4906 h 39545"/>
                        <a:gd name="connsiteX6" fmla="*/ 4906 w 9812"/>
                        <a:gd name="connsiteY6" fmla="*/ 0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0"/>
                          </a:move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cxnSp>
            <p:nvCxnSpPr>
              <p:cNvPr id="957" name="Connector: Elbow 956">
                <a:extLst>
                  <a:ext uri="{FF2B5EF4-FFF2-40B4-BE49-F238E27FC236}">
                    <a16:creationId xmlns:a16="http://schemas.microsoft.com/office/drawing/2014/main" id="{734A7021-4100-48F9-91B8-F66AE7C39D61}"/>
                  </a:ext>
                </a:extLst>
              </p:cNvPr>
              <p:cNvCxnSpPr>
                <a:cxnSpLocks/>
                <a:endCxn id="965" idx="3"/>
              </p:cNvCxnSpPr>
              <p:nvPr/>
            </p:nvCxnSpPr>
            <p:spPr>
              <a:xfrm rot="16200000" flipH="1">
                <a:off x="4715849" y="4686031"/>
                <a:ext cx="138294" cy="132827"/>
              </a:xfrm>
              <a:prstGeom prst="bentConnector4">
                <a:avLst>
                  <a:gd name="adj1" fmla="val -751"/>
                  <a:gd name="adj2" fmla="val 98667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958" name="Connector: Elbow 957">
                <a:extLst>
                  <a:ext uri="{FF2B5EF4-FFF2-40B4-BE49-F238E27FC236}">
                    <a16:creationId xmlns:a16="http://schemas.microsoft.com/office/drawing/2014/main" id="{997C8BFC-EBBB-4C8B-8439-4E73FBA012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35448" y="4685395"/>
                <a:ext cx="138294" cy="132827"/>
              </a:xfrm>
              <a:prstGeom prst="bentConnector4">
                <a:avLst>
                  <a:gd name="adj1" fmla="val -751"/>
                  <a:gd name="adj2" fmla="val 98667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959" name="Connector: Elbow 958">
                <a:extLst>
                  <a:ext uri="{FF2B5EF4-FFF2-40B4-BE49-F238E27FC236}">
                    <a16:creationId xmlns:a16="http://schemas.microsoft.com/office/drawing/2014/main" id="{B0BFB2F3-840C-422A-A897-CDCC81FED6AD}"/>
                  </a:ext>
                </a:extLst>
              </p:cNvPr>
              <p:cNvCxnSpPr>
                <a:cxnSpLocks/>
                <a:stCxn id="943" idx="3"/>
                <a:endCxn id="933" idx="0"/>
              </p:cNvCxnSpPr>
              <p:nvPr/>
            </p:nvCxnSpPr>
            <p:spPr>
              <a:xfrm flipV="1">
                <a:off x="4715132" y="5134482"/>
                <a:ext cx="231434" cy="555872"/>
              </a:xfrm>
              <a:prstGeom prst="bentConnector4">
                <a:avLst>
                  <a:gd name="adj1" fmla="val 99478"/>
                  <a:gd name="adj2" fmla="val 38599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B2B0B1BE-0675-4517-B9E0-2FB4EF905AA1}"/>
                  </a:ext>
                </a:extLst>
              </p:cNvPr>
              <p:cNvSpPr/>
              <p:nvPr/>
            </p:nvSpPr>
            <p:spPr bwMode="auto">
              <a:xfrm>
                <a:off x="4607781" y="5453881"/>
                <a:ext cx="723575" cy="9387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History Data</a:t>
                </a:r>
              </a:p>
            </p:txBody>
          </p:sp>
          <p:sp>
            <p:nvSpPr>
              <p:cNvPr id="961" name="Isosceles Triangle 960">
                <a:extLst>
                  <a:ext uri="{FF2B5EF4-FFF2-40B4-BE49-F238E27FC236}">
                    <a16:creationId xmlns:a16="http://schemas.microsoft.com/office/drawing/2014/main" id="{4E63EFD3-CD4A-420B-8195-8F489117BEA6}"/>
                  </a:ext>
                </a:extLst>
              </p:cNvPr>
              <p:cNvSpPr/>
              <p:nvPr/>
            </p:nvSpPr>
            <p:spPr bwMode="auto">
              <a:xfrm>
                <a:off x="4330068" y="5420454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62" name="Graphic 961">
                <a:extLst>
                  <a:ext uri="{FF2B5EF4-FFF2-40B4-BE49-F238E27FC236}">
                    <a16:creationId xmlns:a16="http://schemas.microsoft.com/office/drawing/2014/main" id="{9068A8E4-9D92-435C-9B56-B87BE3B7F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414828" y="5255352"/>
                <a:ext cx="215545" cy="215545"/>
              </a:xfrm>
              <a:prstGeom prst="rect">
                <a:avLst/>
              </a:prstGeom>
            </p:spPr>
          </p:pic>
        </p:grp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FED2F488-04CC-4374-A427-335C1EF35924}"/>
                </a:ext>
              </a:extLst>
            </p:cNvPr>
            <p:cNvSpPr/>
            <p:nvPr/>
          </p:nvSpPr>
          <p:spPr bwMode="auto">
            <a:xfrm>
              <a:off x="7990564" y="5296584"/>
              <a:ext cx="2194330" cy="9034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ata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must be partitioned by design to avoid conflicts.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Merge Agent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processes incremental changes, applies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conflict resolution rules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(e.g.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Pub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wins).</a:t>
              </a:r>
            </a:p>
          </p:txBody>
        </p:sp>
        <p:grpSp>
          <p:nvGrpSpPr>
            <p:cNvPr id="1138" name="Group 1137">
              <a:extLst>
                <a:ext uri="{FF2B5EF4-FFF2-40B4-BE49-F238E27FC236}">
                  <a16:creationId xmlns:a16="http://schemas.microsoft.com/office/drawing/2014/main" id="{197BD586-BC81-41F7-BF79-93A0F2C65DF5}"/>
                </a:ext>
              </a:extLst>
            </p:cNvPr>
            <p:cNvGrpSpPr/>
            <p:nvPr/>
          </p:nvGrpSpPr>
          <p:grpSpPr>
            <a:xfrm>
              <a:off x="9397197" y="2392751"/>
              <a:ext cx="588455" cy="211502"/>
              <a:chOff x="9397197" y="3065905"/>
              <a:chExt cx="588455" cy="211502"/>
            </a:xfrm>
          </p:grpSpPr>
          <p:pic>
            <p:nvPicPr>
              <p:cNvPr id="1139" name="Picture 1138">
                <a:extLst>
                  <a:ext uri="{FF2B5EF4-FFF2-40B4-BE49-F238E27FC236}">
                    <a16:creationId xmlns:a16="http://schemas.microsoft.com/office/drawing/2014/main" id="{8165DCA7-4013-4A91-9CE5-A0C2CEAC8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9870252" y="3065905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40" name="Picture 1139">
                <a:extLst>
                  <a:ext uri="{FF2B5EF4-FFF2-40B4-BE49-F238E27FC236}">
                    <a16:creationId xmlns:a16="http://schemas.microsoft.com/office/drawing/2014/main" id="{10E6DA48-96E0-452C-9E47-D693BE721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9735075" y="3066262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41" name="Group 1140">
                <a:extLst>
                  <a:ext uri="{FF2B5EF4-FFF2-40B4-BE49-F238E27FC236}">
                    <a16:creationId xmlns:a16="http://schemas.microsoft.com/office/drawing/2014/main" id="{9DFBD8EA-B351-43E0-B12D-1FED96C5F320}"/>
                  </a:ext>
                </a:extLst>
              </p:cNvPr>
              <p:cNvGrpSpPr/>
              <p:nvPr/>
            </p:nvGrpSpPr>
            <p:grpSpPr>
              <a:xfrm>
                <a:off x="9397197" y="3136106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43" name="Graphic 1142">
                  <a:extLst>
                    <a:ext uri="{FF2B5EF4-FFF2-40B4-BE49-F238E27FC236}">
                      <a16:creationId xmlns:a16="http://schemas.microsoft.com/office/drawing/2014/main" id="{A07914C8-DA6A-4875-BB1D-5465DCA64E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44" name="Straight Arrow Connector 1143">
                  <a:extLst>
                    <a:ext uri="{FF2B5EF4-FFF2-40B4-BE49-F238E27FC236}">
                      <a16:creationId xmlns:a16="http://schemas.microsoft.com/office/drawing/2014/main" id="{2289FC25-A0D8-47FC-9DCA-90333AF8A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45" name="Graphic 1144">
                  <a:extLst>
                    <a:ext uri="{FF2B5EF4-FFF2-40B4-BE49-F238E27FC236}">
                      <a16:creationId xmlns:a16="http://schemas.microsoft.com/office/drawing/2014/main" id="{B32CEBA1-6623-4E62-861F-86F480240C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46" name="Graphic 1145">
                  <a:extLst>
                    <a:ext uri="{FF2B5EF4-FFF2-40B4-BE49-F238E27FC236}">
                      <a16:creationId xmlns:a16="http://schemas.microsoft.com/office/drawing/2014/main" id="{5553B7A4-D130-47BA-BFEB-3A91661C36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42" name="Picture 1141" descr="Icon&#10;&#10;Description automatically generated">
                <a:extLst>
                  <a:ext uri="{FF2B5EF4-FFF2-40B4-BE49-F238E27FC236}">
                    <a16:creationId xmlns:a16="http://schemas.microsoft.com/office/drawing/2014/main" id="{0B7B591D-9DF1-48DA-80A4-E9D20B12E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41277" y="3067704"/>
                <a:ext cx="53143" cy="53143"/>
              </a:xfrm>
              <a:prstGeom prst="rect">
                <a:avLst/>
              </a:prstGeom>
            </p:spPr>
          </p:pic>
        </p:grpSp>
      </p:grpSp>
      <p:grpSp>
        <p:nvGrpSpPr>
          <p:cNvPr id="1250" name="Group 1249">
            <a:extLst>
              <a:ext uri="{FF2B5EF4-FFF2-40B4-BE49-F238E27FC236}">
                <a16:creationId xmlns:a16="http://schemas.microsoft.com/office/drawing/2014/main" id="{2103A975-F060-4787-9CBA-3A344B5FEF68}"/>
              </a:ext>
            </a:extLst>
          </p:cNvPr>
          <p:cNvGrpSpPr/>
          <p:nvPr/>
        </p:nvGrpSpPr>
        <p:grpSpPr>
          <a:xfrm>
            <a:off x="3483977" y="7303337"/>
            <a:ext cx="2204407" cy="3726147"/>
            <a:chOff x="2835826" y="4887642"/>
            <a:chExt cx="2204407" cy="3726147"/>
          </a:xfrm>
        </p:grpSpPr>
        <p:sp>
          <p:nvSpPr>
            <p:cNvPr id="768" name="Rectangle 767">
              <a:extLst>
                <a:ext uri="{FF2B5EF4-FFF2-40B4-BE49-F238E27FC236}">
                  <a16:creationId xmlns:a16="http://schemas.microsoft.com/office/drawing/2014/main" id="{0A2B36A5-EB01-47B5-8999-152CC6FC330D}"/>
                </a:ext>
              </a:extLst>
            </p:cNvPr>
            <p:cNvSpPr/>
            <p:nvPr/>
          </p:nvSpPr>
          <p:spPr bwMode="auto">
            <a:xfrm>
              <a:off x="2835826" y="4887642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2.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Bi-directional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44F18433-A08E-488F-A837-3F5946A251EE}"/>
                </a:ext>
              </a:extLst>
            </p:cNvPr>
            <p:cNvSpPr/>
            <p:nvPr/>
          </p:nvSpPr>
          <p:spPr bwMode="auto">
            <a:xfrm>
              <a:off x="2865626" y="5139802"/>
              <a:ext cx="2088362" cy="10391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Built on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Standard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except with each Server acting as both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Publisher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and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Distributor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. </a:t>
              </a:r>
            </a:p>
          </p:txBody>
        </p:sp>
        <p:grpSp>
          <p:nvGrpSpPr>
            <p:cNvPr id="875" name="Group 874">
              <a:extLst>
                <a:ext uri="{FF2B5EF4-FFF2-40B4-BE49-F238E27FC236}">
                  <a16:creationId xmlns:a16="http://schemas.microsoft.com/office/drawing/2014/main" id="{8743249B-2147-4861-A19E-05D582BAC730}"/>
                </a:ext>
              </a:extLst>
            </p:cNvPr>
            <p:cNvGrpSpPr/>
            <p:nvPr/>
          </p:nvGrpSpPr>
          <p:grpSpPr>
            <a:xfrm>
              <a:off x="2986593" y="7977891"/>
              <a:ext cx="2053640" cy="305249"/>
              <a:chOff x="2379392" y="6157127"/>
              <a:chExt cx="2053640" cy="305249"/>
            </a:xfrm>
          </p:grpSpPr>
          <p:pic>
            <p:nvPicPr>
              <p:cNvPr id="876" name="Picture 875" descr="Icon&#10;&#10;Description automatically generated">
                <a:extLst>
                  <a:ext uri="{FF2B5EF4-FFF2-40B4-BE49-F238E27FC236}">
                    <a16:creationId xmlns:a16="http://schemas.microsoft.com/office/drawing/2014/main" id="{E1EE0940-E4CD-4FBB-802B-5CF01C4B9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3329" y="6232967"/>
                <a:ext cx="117263" cy="117263"/>
              </a:xfrm>
              <a:prstGeom prst="rect">
                <a:avLst/>
              </a:prstGeom>
            </p:spPr>
          </p:pic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F703A47E-F348-4B4B-BB28-0988ED54371D}"/>
                  </a:ext>
                </a:extLst>
              </p:cNvPr>
              <p:cNvSpPr/>
              <p:nvPr/>
            </p:nvSpPr>
            <p:spPr bwMode="auto">
              <a:xfrm>
                <a:off x="2379392" y="6157127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Better performance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than P2P, but this is 2 servers only - P2P is more.</a:t>
                </a:r>
              </a:p>
            </p:txBody>
          </p:sp>
        </p:grpSp>
        <p:grpSp>
          <p:nvGrpSpPr>
            <p:cNvPr id="878" name="Group 877">
              <a:extLst>
                <a:ext uri="{FF2B5EF4-FFF2-40B4-BE49-F238E27FC236}">
                  <a16:creationId xmlns:a16="http://schemas.microsoft.com/office/drawing/2014/main" id="{B9B97E0C-E253-4FE1-813F-63FF8C2C88F2}"/>
                </a:ext>
              </a:extLst>
            </p:cNvPr>
            <p:cNvGrpSpPr/>
            <p:nvPr/>
          </p:nvGrpSpPr>
          <p:grpSpPr>
            <a:xfrm>
              <a:off x="2982439" y="8308540"/>
              <a:ext cx="2053640" cy="305249"/>
              <a:chOff x="2375238" y="6487776"/>
              <a:chExt cx="2053640" cy="305249"/>
            </a:xfrm>
          </p:grpSpPr>
          <p:pic>
            <p:nvPicPr>
              <p:cNvPr id="879" name="Picture 878">
                <a:extLst>
                  <a:ext uri="{FF2B5EF4-FFF2-40B4-BE49-F238E27FC236}">
                    <a16:creationId xmlns:a16="http://schemas.microsoft.com/office/drawing/2014/main" id="{34D5BCF3-2766-4FF7-B811-84523470F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2383328" y="6575815"/>
                <a:ext cx="117263" cy="117263"/>
              </a:xfrm>
              <a:prstGeom prst="rect">
                <a:avLst/>
              </a:prstGeom>
            </p:spPr>
          </p:pic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26E91C54-AB0B-4ABF-9FDC-F8EFA478E35C}"/>
                  </a:ext>
                </a:extLst>
              </p:cNvPr>
              <p:cNvSpPr/>
              <p:nvPr/>
            </p:nvSpPr>
            <p:spPr bwMode="auto">
              <a:xfrm>
                <a:off x="2375238" y="6487776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No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detection/resolution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– use P2P’s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detection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.</a:t>
                </a:r>
              </a:p>
            </p:txBody>
          </p:sp>
        </p:grpSp>
        <p:grpSp>
          <p:nvGrpSpPr>
            <p:cNvPr id="881" name="Group 880">
              <a:extLst>
                <a:ext uri="{FF2B5EF4-FFF2-40B4-BE49-F238E27FC236}">
                  <a16:creationId xmlns:a16="http://schemas.microsoft.com/office/drawing/2014/main" id="{537BB086-7CFD-43DB-918A-C7CFF0993B14}"/>
                </a:ext>
              </a:extLst>
            </p:cNvPr>
            <p:cNvGrpSpPr/>
            <p:nvPr/>
          </p:nvGrpSpPr>
          <p:grpSpPr>
            <a:xfrm>
              <a:off x="3424131" y="6055584"/>
              <a:ext cx="1035411" cy="1806894"/>
              <a:chOff x="2816930" y="4342770"/>
              <a:chExt cx="1035411" cy="1806894"/>
            </a:xfrm>
          </p:grpSpPr>
          <p:grpSp>
            <p:nvGrpSpPr>
              <p:cNvPr id="882" name="Group 881">
                <a:extLst>
                  <a:ext uri="{FF2B5EF4-FFF2-40B4-BE49-F238E27FC236}">
                    <a16:creationId xmlns:a16="http://schemas.microsoft.com/office/drawing/2014/main" id="{8AC338B0-EE99-4406-A808-FC4AAADA31BE}"/>
                  </a:ext>
                </a:extLst>
              </p:cNvPr>
              <p:cNvGrpSpPr/>
              <p:nvPr/>
            </p:nvGrpSpPr>
            <p:grpSpPr>
              <a:xfrm>
                <a:off x="2821171" y="4342770"/>
                <a:ext cx="1020195" cy="676098"/>
                <a:chOff x="2858423" y="4341582"/>
                <a:chExt cx="1020195" cy="676098"/>
              </a:xfrm>
            </p:grpSpPr>
            <p:sp>
              <p:nvSpPr>
                <p:cNvPr id="905" name="Rectangle 904">
                  <a:extLst>
                    <a:ext uri="{FF2B5EF4-FFF2-40B4-BE49-F238E27FC236}">
                      <a16:creationId xmlns:a16="http://schemas.microsoft.com/office/drawing/2014/main" id="{A85DA258-7A15-45EE-B932-91545A24425F}"/>
                    </a:ext>
                  </a:extLst>
                </p:cNvPr>
                <p:cNvSpPr/>
                <p:nvPr/>
              </p:nvSpPr>
              <p:spPr bwMode="auto">
                <a:xfrm>
                  <a:off x="2858423" y="4394740"/>
                  <a:ext cx="899436" cy="622940"/>
                </a:xfrm>
                <a:prstGeom prst="rect">
                  <a:avLst/>
                </a:prstGeom>
                <a:solidFill>
                  <a:srgbClr val="E2E2E3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06" name="Rectangle 905">
                  <a:extLst>
                    <a:ext uri="{FF2B5EF4-FFF2-40B4-BE49-F238E27FC236}">
                      <a16:creationId xmlns:a16="http://schemas.microsoft.com/office/drawing/2014/main" id="{A7171368-79A9-4913-8532-4E46610822A6}"/>
                    </a:ext>
                  </a:extLst>
                </p:cNvPr>
                <p:cNvSpPr/>
                <p:nvPr/>
              </p:nvSpPr>
              <p:spPr bwMode="auto">
                <a:xfrm>
                  <a:off x="2903235" y="4680819"/>
                  <a:ext cx="819245" cy="305297"/>
                </a:xfrm>
                <a:prstGeom prst="rect">
                  <a:avLst/>
                </a:prstGeom>
                <a:solidFill>
                  <a:srgbClr val="CACACC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7" name="Graphic 906">
                  <a:extLst>
                    <a:ext uri="{FF2B5EF4-FFF2-40B4-BE49-F238E27FC236}">
                      <a16:creationId xmlns:a16="http://schemas.microsoft.com/office/drawing/2014/main" id="{7B103E3F-5911-4234-9D39-2CB53E603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2916409" y="4434393"/>
                  <a:ext cx="215545" cy="215545"/>
                </a:xfrm>
                <a:prstGeom prst="rect">
                  <a:avLst/>
                </a:prstGeom>
              </p:spPr>
            </p:pic>
            <p:sp>
              <p:nvSpPr>
                <p:cNvPr id="908" name="Rectangle 907">
                  <a:extLst>
                    <a:ext uri="{FF2B5EF4-FFF2-40B4-BE49-F238E27FC236}">
                      <a16:creationId xmlns:a16="http://schemas.microsoft.com/office/drawing/2014/main" id="{FCC52669-3C09-49CE-9CCA-99147190571C}"/>
                    </a:ext>
                  </a:extLst>
                </p:cNvPr>
                <p:cNvSpPr/>
                <p:nvPr/>
              </p:nvSpPr>
              <p:spPr bwMode="auto">
                <a:xfrm>
                  <a:off x="3001094" y="4341582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SQL Server</a:t>
                  </a:r>
                </a:p>
              </p:txBody>
            </p:sp>
            <p:grpSp>
              <p:nvGrpSpPr>
                <p:cNvPr id="909" name="Group 908">
                  <a:extLst>
                    <a:ext uri="{FF2B5EF4-FFF2-40B4-BE49-F238E27FC236}">
                      <a16:creationId xmlns:a16="http://schemas.microsoft.com/office/drawing/2014/main" id="{20CB2E2E-662B-48FB-9658-F196ED6F2763}"/>
                    </a:ext>
                  </a:extLst>
                </p:cNvPr>
                <p:cNvGrpSpPr/>
                <p:nvPr/>
              </p:nvGrpSpPr>
              <p:grpSpPr>
                <a:xfrm>
                  <a:off x="2930697" y="4717651"/>
                  <a:ext cx="201257" cy="241942"/>
                  <a:chOff x="5581509" y="3892074"/>
                  <a:chExt cx="209864" cy="252289"/>
                </a:xfrm>
              </p:grpSpPr>
              <p:grpSp>
                <p:nvGrpSpPr>
                  <p:cNvPr id="911" name="Graphic 15">
                    <a:extLst>
                      <a:ext uri="{FF2B5EF4-FFF2-40B4-BE49-F238E27FC236}">
                        <a16:creationId xmlns:a16="http://schemas.microsoft.com/office/drawing/2014/main" id="{D8CC7012-2F1C-4056-AB00-8E14AE66B14D}"/>
                      </a:ext>
                    </a:extLst>
                  </p:cNvPr>
                  <p:cNvGrpSpPr/>
                  <p:nvPr/>
                </p:nvGrpSpPr>
                <p:grpSpPr>
                  <a:xfrm>
                    <a:off x="5581509" y="3892074"/>
                    <a:ext cx="142853" cy="189430"/>
                    <a:chOff x="5453158" y="4633054"/>
                    <a:chExt cx="201192" cy="266791"/>
                  </a:xfrm>
                </p:grpSpPr>
                <p:sp>
                  <p:nvSpPr>
                    <p:cNvPr id="913" name="Freeform: Shape 912">
                      <a:extLst>
                        <a:ext uri="{FF2B5EF4-FFF2-40B4-BE49-F238E27FC236}">
                          <a16:creationId xmlns:a16="http://schemas.microsoft.com/office/drawing/2014/main" id="{AE87CCB1-70AC-45C5-8D86-B63B4D802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69463"/>
                      <a:ext cx="201192" cy="230382"/>
                    </a:xfrm>
                    <a:custGeom>
                      <a:avLst/>
                      <a:gdLst>
                        <a:gd name="connsiteX0" fmla="*/ 100596 w 201192"/>
                        <a:gd name="connsiteY0" fmla="*/ 36409 h 230382"/>
                        <a:gd name="connsiteX1" fmla="*/ 0 w 201192"/>
                        <a:gd name="connsiteY1" fmla="*/ 0 h 230382"/>
                        <a:gd name="connsiteX2" fmla="*/ 0 w 201192"/>
                        <a:gd name="connsiteY2" fmla="*/ 193973 h 230382"/>
                        <a:gd name="connsiteX3" fmla="*/ 99184 w 201192"/>
                        <a:gd name="connsiteY3" fmla="*/ 230382 h 230382"/>
                        <a:gd name="connsiteX4" fmla="*/ 100596 w 201192"/>
                        <a:gd name="connsiteY4" fmla="*/ 230382 h 230382"/>
                        <a:gd name="connsiteX5" fmla="*/ 201192 w 201192"/>
                        <a:gd name="connsiteY5" fmla="*/ 193973 h 230382"/>
                        <a:gd name="connsiteX6" fmla="*/ 201192 w 201192"/>
                        <a:gd name="connsiteY6" fmla="*/ 0 h 230382"/>
                        <a:gd name="connsiteX7" fmla="*/ 100596 w 201192"/>
                        <a:gd name="connsiteY7" fmla="*/ 36409 h 230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01192" h="230382">
                          <a:moveTo>
                            <a:pt x="100596" y="36409"/>
                          </a:moveTo>
                          <a:cubicBezTo>
                            <a:pt x="45041" y="36409"/>
                            <a:pt x="0" y="20716"/>
                            <a:pt x="0" y="0"/>
                          </a:cubicBezTo>
                          <a:lnTo>
                            <a:pt x="0" y="193973"/>
                          </a:lnTo>
                          <a:cubicBezTo>
                            <a:pt x="0" y="213904"/>
                            <a:pt x="44256" y="230068"/>
                            <a:pt x="99184" y="230382"/>
                          </a:cubicBezTo>
                          <a:lnTo>
                            <a:pt x="100596" y="230382"/>
                          </a:lnTo>
                          <a:cubicBezTo>
                            <a:pt x="156151" y="230382"/>
                            <a:pt x="201192" y="214689"/>
                            <a:pt x="201192" y="193973"/>
                          </a:cubicBezTo>
                          <a:lnTo>
                            <a:pt x="201192" y="0"/>
                          </a:lnTo>
                          <a:cubicBezTo>
                            <a:pt x="201192" y="20245"/>
                            <a:pt x="156151" y="36409"/>
                            <a:pt x="100596" y="36409"/>
                          </a:cubicBezTo>
                          <a:close/>
                        </a:path>
                      </a:pathLst>
                    </a:custGeom>
                    <a:solidFill>
                      <a:srgbClr val="005BA1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14" name="Freeform: Shape 913">
                      <a:extLst>
                        <a:ext uri="{FF2B5EF4-FFF2-40B4-BE49-F238E27FC236}">
                          <a16:creationId xmlns:a16="http://schemas.microsoft.com/office/drawing/2014/main" id="{239C56BE-E761-4B95-AD57-2415F6110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33054"/>
                      <a:ext cx="201192" cy="72818"/>
                    </a:xfrm>
                    <a:custGeom>
                      <a:avLst/>
                      <a:gdLst>
                        <a:gd name="connsiteX0" fmla="*/ 201192 w 201192"/>
                        <a:gd name="connsiteY0" fmla="*/ 36409 h 72818"/>
                        <a:gd name="connsiteX1" fmla="*/ 100596 w 201192"/>
                        <a:gd name="connsiteY1" fmla="*/ 72818 h 72818"/>
                        <a:gd name="connsiteX2" fmla="*/ 0 w 201192"/>
                        <a:gd name="connsiteY2" fmla="*/ 36409 h 72818"/>
                        <a:gd name="connsiteX3" fmla="*/ 100596 w 201192"/>
                        <a:gd name="connsiteY3" fmla="*/ 0 h 72818"/>
                        <a:gd name="connsiteX4" fmla="*/ 201192 w 201192"/>
                        <a:gd name="connsiteY4" fmla="*/ 36409 h 72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1192" h="72818">
                          <a:moveTo>
                            <a:pt x="201192" y="36409"/>
                          </a:moveTo>
                          <a:cubicBezTo>
                            <a:pt x="201192" y="56654"/>
                            <a:pt x="156151" y="72818"/>
                            <a:pt x="100596" y="72818"/>
                          </a:cubicBezTo>
                          <a:cubicBezTo>
                            <a:pt x="45041" y="72818"/>
                            <a:pt x="0" y="57125"/>
                            <a:pt x="0" y="36409"/>
                          </a:cubicBezTo>
                          <a:cubicBezTo>
                            <a:pt x="0" y="15694"/>
                            <a:pt x="45041" y="0"/>
                            <a:pt x="100596" y="0"/>
                          </a:cubicBezTo>
                          <a:cubicBezTo>
                            <a:pt x="156151" y="0"/>
                            <a:pt x="201192" y="15694"/>
                            <a:pt x="201192" y="36409"/>
                          </a:cubicBezTo>
                        </a:path>
                      </a:pathLst>
                    </a:custGeom>
                    <a:solidFill>
                      <a:srgbClr val="E8E8E8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15" name="Freeform: Shape 914">
                      <a:extLst>
                        <a:ext uri="{FF2B5EF4-FFF2-40B4-BE49-F238E27FC236}">
                          <a16:creationId xmlns:a16="http://schemas.microsoft.com/office/drawing/2014/main" id="{0F288812-23BA-46C8-BB77-52FD3E02B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6541" y="4643412"/>
                      <a:ext cx="154425" cy="46296"/>
                    </a:xfrm>
                    <a:custGeom>
                      <a:avLst/>
                      <a:gdLst>
                        <a:gd name="connsiteX0" fmla="*/ 154425 w 154425"/>
                        <a:gd name="connsiteY0" fmla="*/ 23070 h 46296"/>
                        <a:gd name="connsiteX1" fmla="*/ 77213 w 154425"/>
                        <a:gd name="connsiteY1" fmla="*/ 46296 h 46296"/>
                        <a:gd name="connsiteX2" fmla="*/ 0 w 154425"/>
                        <a:gd name="connsiteY2" fmla="*/ 23070 h 46296"/>
                        <a:gd name="connsiteX3" fmla="*/ 77213 w 154425"/>
                        <a:gd name="connsiteY3" fmla="*/ 0 h 46296"/>
                        <a:gd name="connsiteX4" fmla="*/ 154425 w 154425"/>
                        <a:gd name="connsiteY4" fmla="*/ 23070 h 462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4425" h="46296">
                          <a:moveTo>
                            <a:pt x="154425" y="23070"/>
                          </a:moveTo>
                          <a:cubicBezTo>
                            <a:pt x="154425" y="35938"/>
                            <a:pt x="119742" y="46296"/>
                            <a:pt x="77213" y="46296"/>
                          </a:cubicBezTo>
                          <a:cubicBezTo>
                            <a:pt x="34683" y="46296"/>
                            <a:pt x="0" y="35938"/>
                            <a:pt x="0" y="23070"/>
                          </a:cubicBezTo>
                          <a:cubicBezTo>
                            <a:pt x="0" y="10201"/>
                            <a:pt x="34683" y="0"/>
                            <a:pt x="77213" y="0"/>
                          </a:cubicBezTo>
                          <a:cubicBezTo>
                            <a:pt x="119742" y="0"/>
                            <a:pt x="154425" y="10358"/>
                            <a:pt x="154425" y="23070"/>
                          </a:cubicBezTo>
                        </a:path>
                      </a:pathLst>
                    </a:custGeom>
                    <a:solidFill>
                      <a:srgbClr val="50E6FF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16" name="Freeform: Shape 915">
                      <a:extLst>
                        <a:ext uri="{FF2B5EF4-FFF2-40B4-BE49-F238E27FC236}">
                          <a16:creationId xmlns:a16="http://schemas.microsoft.com/office/drawing/2014/main" id="{ACE9848A-3095-4F02-9E5C-A9F59C8BE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706" y="4672198"/>
                      <a:ext cx="122096" cy="17618"/>
                    </a:xfrm>
                    <a:custGeom>
                      <a:avLst/>
                      <a:gdLst>
                        <a:gd name="connsiteX0" fmla="*/ 61048 w 122096"/>
                        <a:gd name="connsiteY0" fmla="*/ 90 h 17618"/>
                        <a:gd name="connsiteX1" fmla="*/ 0 w 122096"/>
                        <a:gd name="connsiteY1" fmla="*/ 9035 h 17618"/>
                        <a:gd name="connsiteX2" fmla="*/ 61048 w 122096"/>
                        <a:gd name="connsiteY2" fmla="*/ 17510 h 17618"/>
                        <a:gd name="connsiteX3" fmla="*/ 122096 w 122096"/>
                        <a:gd name="connsiteY3" fmla="*/ 8408 h 17618"/>
                        <a:gd name="connsiteX4" fmla="*/ 61048 w 122096"/>
                        <a:gd name="connsiteY4" fmla="*/ 90 h 176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096" h="17618">
                          <a:moveTo>
                            <a:pt x="61048" y="90"/>
                          </a:moveTo>
                          <a:cubicBezTo>
                            <a:pt x="40337" y="-439"/>
                            <a:pt x="19689" y="2587"/>
                            <a:pt x="0" y="9035"/>
                          </a:cubicBezTo>
                          <a:cubicBezTo>
                            <a:pt x="19707" y="15364"/>
                            <a:pt x="40362" y="18232"/>
                            <a:pt x="61048" y="17510"/>
                          </a:cubicBezTo>
                          <a:cubicBezTo>
                            <a:pt x="81776" y="18117"/>
                            <a:pt x="102446" y="15035"/>
                            <a:pt x="122096" y="8408"/>
                          </a:cubicBezTo>
                          <a:cubicBezTo>
                            <a:pt x="102352" y="2257"/>
                            <a:pt x="81718" y="-554"/>
                            <a:pt x="61048" y="90"/>
                          </a:cubicBezTo>
                          <a:close/>
                        </a:path>
                      </a:pathLst>
                    </a:custGeom>
                    <a:solidFill>
                      <a:srgbClr val="198AB3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pic>
                <p:nvPicPr>
                  <p:cNvPr id="912" name="Picture 243">
                    <a:extLst>
                      <a:ext uri="{FF2B5EF4-FFF2-40B4-BE49-F238E27FC236}">
                        <a16:creationId xmlns:a16="http://schemas.microsoft.com/office/drawing/2014/main" id="{F2D73585-7879-4156-9498-C6E662C7CE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rcRect/>
                  <a:stretch/>
                </p:blipFill>
                <p:spPr>
                  <a:xfrm>
                    <a:off x="5650801" y="3969222"/>
                    <a:ext cx="140572" cy="1751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10" name="Rectangle 909">
                  <a:extLst>
                    <a:ext uri="{FF2B5EF4-FFF2-40B4-BE49-F238E27FC236}">
                      <a16:creationId xmlns:a16="http://schemas.microsoft.com/office/drawing/2014/main" id="{9B0E2E9B-062E-4E52-BE6D-352F50BDF0CD}"/>
                    </a:ext>
                  </a:extLst>
                </p:cNvPr>
                <p:cNvSpPr/>
                <p:nvPr/>
              </p:nvSpPr>
              <p:spPr bwMode="auto">
                <a:xfrm>
                  <a:off x="3001094" y="4660539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Publication</a:t>
                  </a:r>
                </a:p>
              </p:txBody>
            </p:sp>
          </p:grpSp>
          <p:grpSp>
            <p:nvGrpSpPr>
              <p:cNvPr id="883" name="Group 882">
                <a:extLst>
                  <a:ext uri="{FF2B5EF4-FFF2-40B4-BE49-F238E27FC236}">
                    <a16:creationId xmlns:a16="http://schemas.microsoft.com/office/drawing/2014/main" id="{45285BD1-29B1-4A0D-A6A0-53D54D867A93}"/>
                  </a:ext>
                </a:extLst>
              </p:cNvPr>
              <p:cNvGrpSpPr/>
              <p:nvPr/>
            </p:nvGrpSpPr>
            <p:grpSpPr>
              <a:xfrm>
                <a:off x="2816930" y="5473566"/>
                <a:ext cx="1020195" cy="676098"/>
                <a:chOff x="2858423" y="4341582"/>
                <a:chExt cx="1020195" cy="676098"/>
              </a:xfrm>
            </p:grpSpPr>
            <p:sp>
              <p:nvSpPr>
                <p:cNvPr id="893" name="Rectangle 892">
                  <a:extLst>
                    <a:ext uri="{FF2B5EF4-FFF2-40B4-BE49-F238E27FC236}">
                      <a16:creationId xmlns:a16="http://schemas.microsoft.com/office/drawing/2014/main" id="{55CD86DA-CAA4-45DE-B29E-CC5419AFB0B1}"/>
                    </a:ext>
                  </a:extLst>
                </p:cNvPr>
                <p:cNvSpPr/>
                <p:nvPr/>
              </p:nvSpPr>
              <p:spPr bwMode="auto">
                <a:xfrm>
                  <a:off x="2858423" y="4394740"/>
                  <a:ext cx="899436" cy="622940"/>
                </a:xfrm>
                <a:prstGeom prst="rect">
                  <a:avLst/>
                </a:prstGeom>
                <a:solidFill>
                  <a:srgbClr val="E2E2E3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94" name="Rectangle 893">
                  <a:extLst>
                    <a:ext uri="{FF2B5EF4-FFF2-40B4-BE49-F238E27FC236}">
                      <a16:creationId xmlns:a16="http://schemas.microsoft.com/office/drawing/2014/main" id="{73C12578-E015-428C-98A4-501B40F08879}"/>
                    </a:ext>
                  </a:extLst>
                </p:cNvPr>
                <p:cNvSpPr/>
                <p:nvPr/>
              </p:nvSpPr>
              <p:spPr bwMode="auto">
                <a:xfrm>
                  <a:off x="2903235" y="4680819"/>
                  <a:ext cx="819245" cy="305297"/>
                </a:xfrm>
                <a:prstGeom prst="rect">
                  <a:avLst/>
                </a:prstGeom>
                <a:solidFill>
                  <a:srgbClr val="CACACC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95" name="Graphic 894">
                  <a:extLst>
                    <a:ext uri="{FF2B5EF4-FFF2-40B4-BE49-F238E27FC236}">
                      <a16:creationId xmlns:a16="http://schemas.microsoft.com/office/drawing/2014/main" id="{5A6D5D96-1CDA-4C79-990C-67671AAF52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2916409" y="4434393"/>
                  <a:ext cx="215545" cy="215545"/>
                </a:xfrm>
                <a:prstGeom prst="rect">
                  <a:avLst/>
                </a:prstGeom>
              </p:spPr>
            </p:pic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1FBED73E-67D6-4D6C-952D-99BAD4AA1CD9}"/>
                    </a:ext>
                  </a:extLst>
                </p:cNvPr>
                <p:cNvSpPr/>
                <p:nvPr/>
              </p:nvSpPr>
              <p:spPr bwMode="auto">
                <a:xfrm>
                  <a:off x="3001094" y="4341582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SQL Server</a:t>
                  </a:r>
                </a:p>
              </p:txBody>
            </p:sp>
            <p:grpSp>
              <p:nvGrpSpPr>
                <p:cNvPr id="897" name="Group 896">
                  <a:extLst>
                    <a:ext uri="{FF2B5EF4-FFF2-40B4-BE49-F238E27FC236}">
                      <a16:creationId xmlns:a16="http://schemas.microsoft.com/office/drawing/2014/main" id="{52F72172-792B-47C6-BDDF-8C95837704BB}"/>
                    </a:ext>
                  </a:extLst>
                </p:cNvPr>
                <p:cNvGrpSpPr/>
                <p:nvPr/>
              </p:nvGrpSpPr>
              <p:grpSpPr>
                <a:xfrm>
                  <a:off x="2930697" y="4717651"/>
                  <a:ext cx="201257" cy="241942"/>
                  <a:chOff x="5581509" y="3892074"/>
                  <a:chExt cx="209864" cy="252289"/>
                </a:xfrm>
              </p:grpSpPr>
              <p:grpSp>
                <p:nvGrpSpPr>
                  <p:cNvPr id="899" name="Graphic 15">
                    <a:extLst>
                      <a:ext uri="{FF2B5EF4-FFF2-40B4-BE49-F238E27FC236}">
                        <a16:creationId xmlns:a16="http://schemas.microsoft.com/office/drawing/2014/main" id="{48B9F785-FF4C-4B9C-826C-14C01E7C8020}"/>
                      </a:ext>
                    </a:extLst>
                  </p:cNvPr>
                  <p:cNvGrpSpPr/>
                  <p:nvPr/>
                </p:nvGrpSpPr>
                <p:grpSpPr>
                  <a:xfrm>
                    <a:off x="5581509" y="3892074"/>
                    <a:ext cx="142853" cy="189430"/>
                    <a:chOff x="5453158" y="4633054"/>
                    <a:chExt cx="201192" cy="266791"/>
                  </a:xfrm>
                </p:grpSpPr>
                <p:sp>
                  <p:nvSpPr>
                    <p:cNvPr id="901" name="Freeform: Shape 900">
                      <a:extLst>
                        <a:ext uri="{FF2B5EF4-FFF2-40B4-BE49-F238E27FC236}">
                          <a16:creationId xmlns:a16="http://schemas.microsoft.com/office/drawing/2014/main" id="{F8C1413D-1938-43F0-8E64-DD0AA14D1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69463"/>
                      <a:ext cx="201192" cy="230382"/>
                    </a:xfrm>
                    <a:custGeom>
                      <a:avLst/>
                      <a:gdLst>
                        <a:gd name="connsiteX0" fmla="*/ 100596 w 201192"/>
                        <a:gd name="connsiteY0" fmla="*/ 36409 h 230382"/>
                        <a:gd name="connsiteX1" fmla="*/ 0 w 201192"/>
                        <a:gd name="connsiteY1" fmla="*/ 0 h 230382"/>
                        <a:gd name="connsiteX2" fmla="*/ 0 w 201192"/>
                        <a:gd name="connsiteY2" fmla="*/ 193973 h 230382"/>
                        <a:gd name="connsiteX3" fmla="*/ 99184 w 201192"/>
                        <a:gd name="connsiteY3" fmla="*/ 230382 h 230382"/>
                        <a:gd name="connsiteX4" fmla="*/ 100596 w 201192"/>
                        <a:gd name="connsiteY4" fmla="*/ 230382 h 230382"/>
                        <a:gd name="connsiteX5" fmla="*/ 201192 w 201192"/>
                        <a:gd name="connsiteY5" fmla="*/ 193973 h 230382"/>
                        <a:gd name="connsiteX6" fmla="*/ 201192 w 201192"/>
                        <a:gd name="connsiteY6" fmla="*/ 0 h 230382"/>
                        <a:gd name="connsiteX7" fmla="*/ 100596 w 201192"/>
                        <a:gd name="connsiteY7" fmla="*/ 36409 h 230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01192" h="230382">
                          <a:moveTo>
                            <a:pt x="100596" y="36409"/>
                          </a:moveTo>
                          <a:cubicBezTo>
                            <a:pt x="45041" y="36409"/>
                            <a:pt x="0" y="20716"/>
                            <a:pt x="0" y="0"/>
                          </a:cubicBezTo>
                          <a:lnTo>
                            <a:pt x="0" y="193973"/>
                          </a:lnTo>
                          <a:cubicBezTo>
                            <a:pt x="0" y="213904"/>
                            <a:pt x="44256" y="230068"/>
                            <a:pt x="99184" y="230382"/>
                          </a:cubicBezTo>
                          <a:lnTo>
                            <a:pt x="100596" y="230382"/>
                          </a:lnTo>
                          <a:cubicBezTo>
                            <a:pt x="156151" y="230382"/>
                            <a:pt x="201192" y="214689"/>
                            <a:pt x="201192" y="193973"/>
                          </a:cubicBezTo>
                          <a:lnTo>
                            <a:pt x="201192" y="0"/>
                          </a:lnTo>
                          <a:cubicBezTo>
                            <a:pt x="201192" y="20245"/>
                            <a:pt x="156151" y="36409"/>
                            <a:pt x="100596" y="36409"/>
                          </a:cubicBezTo>
                          <a:close/>
                        </a:path>
                      </a:pathLst>
                    </a:custGeom>
                    <a:solidFill>
                      <a:srgbClr val="005BA1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02" name="Freeform: Shape 901">
                      <a:extLst>
                        <a:ext uri="{FF2B5EF4-FFF2-40B4-BE49-F238E27FC236}">
                          <a16:creationId xmlns:a16="http://schemas.microsoft.com/office/drawing/2014/main" id="{3B82F000-894D-4E43-8DFE-9A68E15FA3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33054"/>
                      <a:ext cx="201192" cy="72818"/>
                    </a:xfrm>
                    <a:custGeom>
                      <a:avLst/>
                      <a:gdLst>
                        <a:gd name="connsiteX0" fmla="*/ 201192 w 201192"/>
                        <a:gd name="connsiteY0" fmla="*/ 36409 h 72818"/>
                        <a:gd name="connsiteX1" fmla="*/ 100596 w 201192"/>
                        <a:gd name="connsiteY1" fmla="*/ 72818 h 72818"/>
                        <a:gd name="connsiteX2" fmla="*/ 0 w 201192"/>
                        <a:gd name="connsiteY2" fmla="*/ 36409 h 72818"/>
                        <a:gd name="connsiteX3" fmla="*/ 100596 w 201192"/>
                        <a:gd name="connsiteY3" fmla="*/ 0 h 72818"/>
                        <a:gd name="connsiteX4" fmla="*/ 201192 w 201192"/>
                        <a:gd name="connsiteY4" fmla="*/ 36409 h 72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1192" h="72818">
                          <a:moveTo>
                            <a:pt x="201192" y="36409"/>
                          </a:moveTo>
                          <a:cubicBezTo>
                            <a:pt x="201192" y="56654"/>
                            <a:pt x="156151" y="72818"/>
                            <a:pt x="100596" y="72818"/>
                          </a:cubicBezTo>
                          <a:cubicBezTo>
                            <a:pt x="45041" y="72818"/>
                            <a:pt x="0" y="57125"/>
                            <a:pt x="0" y="36409"/>
                          </a:cubicBezTo>
                          <a:cubicBezTo>
                            <a:pt x="0" y="15694"/>
                            <a:pt x="45041" y="0"/>
                            <a:pt x="100596" y="0"/>
                          </a:cubicBezTo>
                          <a:cubicBezTo>
                            <a:pt x="156151" y="0"/>
                            <a:pt x="201192" y="15694"/>
                            <a:pt x="201192" y="36409"/>
                          </a:cubicBezTo>
                        </a:path>
                      </a:pathLst>
                    </a:custGeom>
                    <a:solidFill>
                      <a:srgbClr val="E8E8E8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03" name="Freeform: Shape 902">
                      <a:extLst>
                        <a:ext uri="{FF2B5EF4-FFF2-40B4-BE49-F238E27FC236}">
                          <a16:creationId xmlns:a16="http://schemas.microsoft.com/office/drawing/2014/main" id="{3CDEFD60-F22D-45D0-BC86-A7DF783E8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6541" y="4643412"/>
                      <a:ext cx="154425" cy="46296"/>
                    </a:xfrm>
                    <a:custGeom>
                      <a:avLst/>
                      <a:gdLst>
                        <a:gd name="connsiteX0" fmla="*/ 154425 w 154425"/>
                        <a:gd name="connsiteY0" fmla="*/ 23070 h 46296"/>
                        <a:gd name="connsiteX1" fmla="*/ 77213 w 154425"/>
                        <a:gd name="connsiteY1" fmla="*/ 46296 h 46296"/>
                        <a:gd name="connsiteX2" fmla="*/ 0 w 154425"/>
                        <a:gd name="connsiteY2" fmla="*/ 23070 h 46296"/>
                        <a:gd name="connsiteX3" fmla="*/ 77213 w 154425"/>
                        <a:gd name="connsiteY3" fmla="*/ 0 h 46296"/>
                        <a:gd name="connsiteX4" fmla="*/ 154425 w 154425"/>
                        <a:gd name="connsiteY4" fmla="*/ 23070 h 462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4425" h="46296">
                          <a:moveTo>
                            <a:pt x="154425" y="23070"/>
                          </a:moveTo>
                          <a:cubicBezTo>
                            <a:pt x="154425" y="35938"/>
                            <a:pt x="119742" y="46296"/>
                            <a:pt x="77213" y="46296"/>
                          </a:cubicBezTo>
                          <a:cubicBezTo>
                            <a:pt x="34683" y="46296"/>
                            <a:pt x="0" y="35938"/>
                            <a:pt x="0" y="23070"/>
                          </a:cubicBezTo>
                          <a:cubicBezTo>
                            <a:pt x="0" y="10201"/>
                            <a:pt x="34683" y="0"/>
                            <a:pt x="77213" y="0"/>
                          </a:cubicBezTo>
                          <a:cubicBezTo>
                            <a:pt x="119742" y="0"/>
                            <a:pt x="154425" y="10358"/>
                            <a:pt x="154425" y="23070"/>
                          </a:cubicBezTo>
                        </a:path>
                      </a:pathLst>
                    </a:custGeom>
                    <a:solidFill>
                      <a:srgbClr val="50E6FF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04" name="Freeform: Shape 903">
                      <a:extLst>
                        <a:ext uri="{FF2B5EF4-FFF2-40B4-BE49-F238E27FC236}">
                          <a16:creationId xmlns:a16="http://schemas.microsoft.com/office/drawing/2014/main" id="{A4EEE32C-22C8-4BD9-B1C1-BA0D5EEE7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706" y="4672198"/>
                      <a:ext cx="122096" cy="17618"/>
                    </a:xfrm>
                    <a:custGeom>
                      <a:avLst/>
                      <a:gdLst>
                        <a:gd name="connsiteX0" fmla="*/ 61048 w 122096"/>
                        <a:gd name="connsiteY0" fmla="*/ 90 h 17618"/>
                        <a:gd name="connsiteX1" fmla="*/ 0 w 122096"/>
                        <a:gd name="connsiteY1" fmla="*/ 9035 h 17618"/>
                        <a:gd name="connsiteX2" fmla="*/ 61048 w 122096"/>
                        <a:gd name="connsiteY2" fmla="*/ 17510 h 17618"/>
                        <a:gd name="connsiteX3" fmla="*/ 122096 w 122096"/>
                        <a:gd name="connsiteY3" fmla="*/ 8408 h 17618"/>
                        <a:gd name="connsiteX4" fmla="*/ 61048 w 122096"/>
                        <a:gd name="connsiteY4" fmla="*/ 90 h 176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096" h="17618">
                          <a:moveTo>
                            <a:pt x="61048" y="90"/>
                          </a:moveTo>
                          <a:cubicBezTo>
                            <a:pt x="40337" y="-439"/>
                            <a:pt x="19689" y="2587"/>
                            <a:pt x="0" y="9035"/>
                          </a:cubicBezTo>
                          <a:cubicBezTo>
                            <a:pt x="19707" y="15364"/>
                            <a:pt x="40362" y="18232"/>
                            <a:pt x="61048" y="17510"/>
                          </a:cubicBezTo>
                          <a:cubicBezTo>
                            <a:pt x="81776" y="18117"/>
                            <a:pt x="102446" y="15035"/>
                            <a:pt x="122096" y="8408"/>
                          </a:cubicBezTo>
                          <a:cubicBezTo>
                            <a:pt x="102352" y="2257"/>
                            <a:pt x="81718" y="-554"/>
                            <a:pt x="61048" y="90"/>
                          </a:cubicBezTo>
                          <a:close/>
                        </a:path>
                      </a:pathLst>
                    </a:custGeom>
                    <a:solidFill>
                      <a:srgbClr val="198AB3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pic>
                <p:nvPicPr>
                  <p:cNvPr id="900" name="Picture 243">
                    <a:extLst>
                      <a:ext uri="{FF2B5EF4-FFF2-40B4-BE49-F238E27FC236}">
                        <a16:creationId xmlns:a16="http://schemas.microsoft.com/office/drawing/2014/main" id="{45859074-ADE3-4197-A4AD-43768447C1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rcRect/>
                  <a:stretch/>
                </p:blipFill>
                <p:spPr>
                  <a:xfrm>
                    <a:off x="5650801" y="3969222"/>
                    <a:ext cx="140572" cy="1751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98" name="Rectangle 897">
                  <a:extLst>
                    <a:ext uri="{FF2B5EF4-FFF2-40B4-BE49-F238E27FC236}">
                      <a16:creationId xmlns:a16="http://schemas.microsoft.com/office/drawing/2014/main" id="{AE254AA8-C7A4-4B4D-B555-115C5850F10C}"/>
                    </a:ext>
                  </a:extLst>
                </p:cNvPr>
                <p:cNvSpPr/>
                <p:nvPr/>
              </p:nvSpPr>
              <p:spPr bwMode="auto">
                <a:xfrm>
                  <a:off x="3001094" y="4660539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Publication</a:t>
                  </a:r>
                </a:p>
              </p:txBody>
            </p:sp>
          </p:grpSp>
          <p:cxnSp>
            <p:nvCxnSpPr>
              <p:cNvPr id="884" name="Straight Arrow Connector 883">
                <a:extLst>
                  <a:ext uri="{FF2B5EF4-FFF2-40B4-BE49-F238E27FC236}">
                    <a16:creationId xmlns:a16="http://schemas.microsoft.com/office/drawing/2014/main" id="{32698362-F1F6-4204-8DD9-E1011BBFF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4355" y="5018868"/>
                <a:ext cx="0" cy="5050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885" name="Straight Arrow Connector 884">
                <a:extLst>
                  <a:ext uri="{FF2B5EF4-FFF2-40B4-BE49-F238E27FC236}">
                    <a16:creationId xmlns:a16="http://schemas.microsoft.com/office/drawing/2014/main" id="{6380FEC1-7F4B-49EF-B016-748C201276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6144" y="5018868"/>
                <a:ext cx="3523" cy="5050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2AA66CB7-62A9-4DE5-9414-A253887AD5A5}"/>
                  </a:ext>
                </a:extLst>
              </p:cNvPr>
              <p:cNvGrpSpPr/>
              <p:nvPr/>
            </p:nvGrpSpPr>
            <p:grpSpPr>
              <a:xfrm>
                <a:off x="2979279" y="5176446"/>
                <a:ext cx="246877" cy="194242"/>
                <a:chOff x="3495443" y="3272358"/>
                <a:chExt cx="356949" cy="280846"/>
              </a:xfrm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B3E1D767-ED8D-454E-8D42-3DEE40FB4F62}"/>
                    </a:ext>
                  </a:extLst>
                </p:cNvPr>
                <p:cNvGrpSpPr/>
                <p:nvPr/>
              </p:nvGrpSpPr>
              <p:grpSpPr>
                <a:xfrm>
                  <a:off x="3495443" y="3272358"/>
                  <a:ext cx="226554" cy="280846"/>
                  <a:chOff x="3892785" y="3271644"/>
                  <a:chExt cx="226554" cy="280846"/>
                </a:xfrm>
              </p:grpSpPr>
              <p:sp>
                <p:nvSpPr>
                  <p:cNvPr id="891" name="Rectangle: Rounded Corners 890">
                    <a:extLst>
                      <a:ext uri="{FF2B5EF4-FFF2-40B4-BE49-F238E27FC236}">
                        <a16:creationId xmlns:a16="http://schemas.microsoft.com/office/drawing/2014/main" id="{0A263700-1B0E-4F26-9B11-C5D52D3A8B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92785" y="3271644"/>
                    <a:ext cx="159544" cy="192624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4FC7E8"/>
                      </a:gs>
                      <a:gs pos="100000">
                        <a:srgbClr val="2698BF"/>
                      </a:gs>
                    </a:gsLst>
                    <a:lin ang="5400000" scaled="0"/>
                    <a:tileRect/>
                  </a:gra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92" name="Rectangle: Rounded Corners 891">
                    <a:extLst>
                      <a:ext uri="{FF2B5EF4-FFF2-40B4-BE49-F238E27FC236}">
                        <a16:creationId xmlns:a16="http://schemas.microsoft.com/office/drawing/2014/main" id="{5F6998CB-81CD-4676-9E24-5BD7A32043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59795" y="3359866"/>
                    <a:ext cx="159544" cy="192624"/>
                  </a:xfrm>
                  <a:prstGeom prst="roundRect">
                    <a:avLst/>
                  </a:prstGeom>
                  <a:solidFill>
                    <a:srgbClr val="50E6FF">
                      <a:alpha val="5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889" name="Freeform 43">
                  <a:extLst>
                    <a:ext uri="{FF2B5EF4-FFF2-40B4-BE49-F238E27FC236}">
                      <a16:creationId xmlns:a16="http://schemas.microsoft.com/office/drawing/2014/main" id="{67C4DD01-916C-4DD9-8B87-894151DDD5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43373" y="3359866"/>
                  <a:ext cx="98550" cy="98550"/>
                </a:xfrm>
                <a:custGeom>
                  <a:avLst/>
                  <a:gdLst>
                    <a:gd name="T0" fmla="*/ 57 w 64"/>
                    <a:gd name="T1" fmla="*/ 32 h 64"/>
                    <a:gd name="T2" fmla="*/ 63 w 64"/>
                    <a:gd name="T3" fmla="*/ 23 h 64"/>
                    <a:gd name="T4" fmla="*/ 64 w 64"/>
                    <a:gd name="T5" fmla="*/ 22 h 64"/>
                    <a:gd name="T6" fmla="*/ 61 w 64"/>
                    <a:gd name="T7" fmla="*/ 16 h 64"/>
                    <a:gd name="T8" fmla="*/ 53 w 64"/>
                    <a:gd name="T9" fmla="*/ 19 h 64"/>
                    <a:gd name="T10" fmla="*/ 48 w 64"/>
                    <a:gd name="T11" fmla="*/ 3 h 64"/>
                    <a:gd name="T12" fmla="*/ 47 w 64"/>
                    <a:gd name="T13" fmla="*/ 3 h 64"/>
                    <a:gd name="T14" fmla="*/ 41 w 64"/>
                    <a:gd name="T15" fmla="*/ 0 h 64"/>
                    <a:gd name="T16" fmla="*/ 38 w 64"/>
                    <a:gd name="T17" fmla="*/ 8 h 64"/>
                    <a:gd name="T18" fmla="*/ 26 w 64"/>
                    <a:gd name="T19" fmla="*/ 8 h 64"/>
                    <a:gd name="T20" fmla="*/ 23 w 64"/>
                    <a:gd name="T21" fmla="*/ 0 h 64"/>
                    <a:gd name="T22" fmla="*/ 16 w 64"/>
                    <a:gd name="T23" fmla="*/ 3 h 64"/>
                    <a:gd name="T24" fmla="*/ 16 w 64"/>
                    <a:gd name="T25" fmla="*/ 3 h 64"/>
                    <a:gd name="T26" fmla="*/ 10 w 64"/>
                    <a:gd name="T27" fmla="*/ 19 h 64"/>
                    <a:gd name="T28" fmla="*/ 3 w 64"/>
                    <a:gd name="T29" fmla="*/ 16 h 64"/>
                    <a:gd name="T30" fmla="*/ 2 w 64"/>
                    <a:gd name="T31" fmla="*/ 16 h 64"/>
                    <a:gd name="T32" fmla="*/ 0 w 64"/>
                    <a:gd name="T33" fmla="*/ 23 h 64"/>
                    <a:gd name="T34" fmla="*/ 7 w 64"/>
                    <a:gd name="T35" fmla="*/ 26 h 64"/>
                    <a:gd name="T36" fmla="*/ 7 w 64"/>
                    <a:gd name="T37" fmla="*/ 30 h 64"/>
                    <a:gd name="T38" fmla="*/ 7 w 64"/>
                    <a:gd name="T39" fmla="*/ 32 h 64"/>
                    <a:gd name="T40" fmla="*/ 7 w 64"/>
                    <a:gd name="T41" fmla="*/ 34 h 64"/>
                    <a:gd name="T42" fmla="*/ 7 w 64"/>
                    <a:gd name="T43" fmla="*/ 37 h 64"/>
                    <a:gd name="T44" fmla="*/ 7 w 64"/>
                    <a:gd name="T45" fmla="*/ 38 h 64"/>
                    <a:gd name="T46" fmla="*/ 0 w 64"/>
                    <a:gd name="T47" fmla="*/ 41 h 64"/>
                    <a:gd name="T48" fmla="*/ 2 w 64"/>
                    <a:gd name="T49" fmla="*/ 47 h 64"/>
                    <a:gd name="T50" fmla="*/ 3 w 64"/>
                    <a:gd name="T51" fmla="*/ 48 h 64"/>
                    <a:gd name="T52" fmla="*/ 19 w 64"/>
                    <a:gd name="T53" fmla="*/ 54 h 64"/>
                    <a:gd name="T54" fmla="*/ 16 w 64"/>
                    <a:gd name="T55" fmla="*/ 61 h 64"/>
                    <a:gd name="T56" fmla="*/ 22 w 64"/>
                    <a:gd name="T57" fmla="*/ 64 h 64"/>
                    <a:gd name="T58" fmla="*/ 23 w 64"/>
                    <a:gd name="T59" fmla="*/ 63 h 64"/>
                    <a:gd name="T60" fmla="*/ 32 w 64"/>
                    <a:gd name="T61" fmla="*/ 57 h 64"/>
                    <a:gd name="T62" fmla="*/ 41 w 64"/>
                    <a:gd name="T63" fmla="*/ 63 h 64"/>
                    <a:gd name="T64" fmla="*/ 42 w 64"/>
                    <a:gd name="T65" fmla="*/ 64 h 64"/>
                    <a:gd name="T66" fmla="*/ 48 w 64"/>
                    <a:gd name="T67" fmla="*/ 61 h 64"/>
                    <a:gd name="T68" fmla="*/ 45 w 64"/>
                    <a:gd name="T69" fmla="*/ 54 h 64"/>
                    <a:gd name="T70" fmla="*/ 61 w 64"/>
                    <a:gd name="T71" fmla="*/ 48 h 64"/>
                    <a:gd name="T72" fmla="*/ 61 w 64"/>
                    <a:gd name="T73" fmla="*/ 48 h 64"/>
                    <a:gd name="T74" fmla="*/ 64 w 64"/>
                    <a:gd name="T75" fmla="*/ 41 h 64"/>
                    <a:gd name="T76" fmla="*/ 56 w 64"/>
                    <a:gd name="T77" fmla="*/ 38 h 64"/>
                    <a:gd name="T78" fmla="*/ 14 w 64"/>
                    <a:gd name="T79" fmla="*/ 32 h 64"/>
                    <a:gd name="T80" fmla="*/ 18 w 64"/>
                    <a:gd name="T81" fmla="*/ 21 h 64"/>
                    <a:gd name="T82" fmla="*/ 49 w 64"/>
                    <a:gd name="T83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4" h="64">
                      <a:moveTo>
                        <a:pt x="56" y="38"/>
                      </a:moveTo>
                      <a:cubicBezTo>
                        <a:pt x="57" y="36"/>
                        <a:pt x="57" y="34"/>
                        <a:pt x="57" y="32"/>
                      </a:cubicBezTo>
                      <a:cubicBezTo>
                        <a:pt x="57" y="30"/>
                        <a:pt x="57" y="28"/>
                        <a:pt x="56" y="26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6"/>
                        <a:pt x="61" y="16"/>
                        <a:pt x="61" y="16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53" y="19"/>
                        <a:pt x="53" y="19"/>
                        <a:pt x="53" y="19"/>
                      </a:cubicBezTo>
                      <a:cubicBezTo>
                        <a:pt x="51" y="16"/>
                        <a:pt x="48" y="13"/>
                        <a:pt x="45" y="11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6" y="7"/>
                        <a:pt x="34" y="7"/>
                        <a:pt x="32" y="7"/>
                      </a:cubicBezTo>
                      <a:cubicBezTo>
                        <a:pt x="30" y="7"/>
                        <a:pt x="28" y="7"/>
                        <a:pt x="26" y="8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5" y="13"/>
                        <a:pt x="12" y="16"/>
                        <a:pt x="10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7" y="26"/>
                        <a:pt x="7" y="26"/>
                        <a:pt x="7" y="26"/>
                      </a:cubicBezTo>
                      <a:cubicBezTo>
                        <a:pt x="7" y="27"/>
                        <a:pt x="7" y="27"/>
                        <a:pt x="7" y="28"/>
                      </a:cubicBezTo>
                      <a:cubicBezTo>
                        <a:pt x="7" y="29"/>
                        <a:pt x="7" y="29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1"/>
                        <a:pt x="7" y="31"/>
                        <a:pt x="7" y="32"/>
                      </a:cubicBezTo>
                      <a:cubicBezTo>
                        <a:pt x="7" y="32"/>
                        <a:pt x="7" y="33"/>
                        <a:pt x="7" y="33"/>
                      </a:cubicBezTo>
                      <a:cubicBezTo>
                        <a:pt x="7" y="33"/>
                        <a:pt x="7" y="34"/>
                        <a:pt x="7" y="3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7"/>
                        <a:pt x="7" y="38"/>
                        <a:pt x="7" y="38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2" y="48"/>
                        <a:pt x="15" y="51"/>
                        <a:pt x="19" y="54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8" y="57"/>
                        <a:pt x="30" y="57"/>
                        <a:pt x="32" y="57"/>
                      </a:cubicBezTo>
                      <a:cubicBezTo>
                        <a:pt x="34" y="57"/>
                        <a:pt x="36" y="57"/>
                        <a:pt x="38" y="56"/>
                      </a:cubicBezTo>
                      <a:cubicBezTo>
                        <a:pt x="41" y="63"/>
                        <a:pt x="41" y="63"/>
                        <a:pt x="41" y="63"/>
                      </a:cubicBezTo>
                      <a:cubicBezTo>
                        <a:pt x="41" y="64"/>
                        <a:pt x="41" y="64"/>
                        <a:pt x="41" y="64"/>
                      </a:cubicBezTo>
                      <a:cubicBezTo>
                        <a:pt x="42" y="64"/>
                        <a:pt x="42" y="64"/>
                        <a:pt x="42" y="64"/>
                      </a:cubicBezTo>
                      <a:cubicBezTo>
                        <a:pt x="47" y="61"/>
                        <a:pt x="47" y="61"/>
                        <a:pt x="47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8" y="52"/>
                        <a:pt x="51" y="49"/>
                        <a:pt x="54" y="45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4" y="42"/>
                        <a:pt x="64" y="42"/>
                        <a:pt x="64" y="42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lnTo>
                        <a:pt x="56" y="38"/>
                      </a:lnTo>
                      <a:close/>
                      <a:moveTo>
                        <a:pt x="32" y="50"/>
                      </a:moveTo>
                      <a:cubicBezTo>
                        <a:pt x="22" y="50"/>
                        <a:pt x="14" y="42"/>
                        <a:pt x="14" y="32"/>
                      </a:cubicBezTo>
                      <a:cubicBezTo>
                        <a:pt x="14" y="28"/>
                        <a:pt x="16" y="24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1" y="17"/>
                        <a:pt x="26" y="15"/>
                        <a:pt x="32" y="15"/>
                      </a:cubicBezTo>
                      <a:cubicBezTo>
                        <a:pt x="41" y="15"/>
                        <a:pt x="49" y="22"/>
                        <a:pt x="49" y="32"/>
                      </a:cubicBezTo>
                      <a:cubicBezTo>
                        <a:pt x="49" y="42"/>
                        <a:pt x="41" y="50"/>
                        <a:pt x="32" y="50"/>
                      </a:cubicBezTo>
                      <a:close/>
                    </a:path>
                  </a:pathLst>
                </a:custGeom>
                <a:solidFill>
                  <a:srgbClr val="1382D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0" name="Freeform 43">
                  <a:extLst>
                    <a:ext uri="{FF2B5EF4-FFF2-40B4-BE49-F238E27FC236}">
                      <a16:creationId xmlns:a16="http://schemas.microsoft.com/office/drawing/2014/main" id="{B92D6AB8-3617-4F5E-8698-A0F1C95566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31275" y="3424944"/>
                  <a:ext cx="121117" cy="121117"/>
                </a:xfrm>
                <a:custGeom>
                  <a:avLst/>
                  <a:gdLst>
                    <a:gd name="T0" fmla="*/ 57 w 64"/>
                    <a:gd name="T1" fmla="*/ 32 h 64"/>
                    <a:gd name="T2" fmla="*/ 63 w 64"/>
                    <a:gd name="T3" fmla="*/ 23 h 64"/>
                    <a:gd name="T4" fmla="*/ 64 w 64"/>
                    <a:gd name="T5" fmla="*/ 22 h 64"/>
                    <a:gd name="T6" fmla="*/ 61 w 64"/>
                    <a:gd name="T7" fmla="*/ 16 h 64"/>
                    <a:gd name="T8" fmla="*/ 53 w 64"/>
                    <a:gd name="T9" fmla="*/ 19 h 64"/>
                    <a:gd name="T10" fmla="*/ 48 w 64"/>
                    <a:gd name="T11" fmla="*/ 3 h 64"/>
                    <a:gd name="T12" fmla="*/ 47 w 64"/>
                    <a:gd name="T13" fmla="*/ 3 h 64"/>
                    <a:gd name="T14" fmla="*/ 41 w 64"/>
                    <a:gd name="T15" fmla="*/ 0 h 64"/>
                    <a:gd name="T16" fmla="*/ 38 w 64"/>
                    <a:gd name="T17" fmla="*/ 8 h 64"/>
                    <a:gd name="T18" fmla="*/ 26 w 64"/>
                    <a:gd name="T19" fmla="*/ 8 h 64"/>
                    <a:gd name="T20" fmla="*/ 23 w 64"/>
                    <a:gd name="T21" fmla="*/ 0 h 64"/>
                    <a:gd name="T22" fmla="*/ 16 w 64"/>
                    <a:gd name="T23" fmla="*/ 3 h 64"/>
                    <a:gd name="T24" fmla="*/ 16 w 64"/>
                    <a:gd name="T25" fmla="*/ 3 h 64"/>
                    <a:gd name="T26" fmla="*/ 10 w 64"/>
                    <a:gd name="T27" fmla="*/ 19 h 64"/>
                    <a:gd name="T28" fmla="*/ 3 w 64"/>
                    <a:gd name="T29" fmla="*/ 16 h 64"/>
                    <a:gd name="T30" fmla="*/ 2 w 64"/>
                    <a:gd name="T31" fmla="*/ 16 h 64"/>
                    <a:gd name="T32" fmla="*/ 0 w 64"/>
                    <a:gd name="T33" fmla="*/ 23 h 64"/>
                    <a:gd name="T34" fmla="*/ 7 w 64"/>
                    <a:gd name="T35" fmla="*/ 26 h 64"/>
                    <a:gd name="T36" fmla="*/ 7 w 64"/>
                    <a:gd name="T37" fmla="*/ 30 h 64"/>
                    <a:gd name="T38" fmla="*/ 7 w 64"/>
                    <a:gd name="T39" fmla="*/ 32 h 64"/>
                    <a:gd name="T40" fmla="*/ 7 w 64"/>
                    <a:gd name="T41" fmla="*/ 34 h 64"/>
                    <a:gd name="T42" fmla="*/ 7 w 64"/>
                    <a:gd name="T43" fmla="*/ 37 h 64"/>
                    <a:gd name="T44" fmla="*/ 7 w 64"/>
                    <a:gd name="T45" fmla="*/ 38 h 64"/>
                    <a:gd name="T46" fmla="*/ 0 w 64"/>
                    <a:gd name="T47" fmla="*/ 41 h 64"/>
                    <a:gd name="T48" fmla="*/ 2 w 64"/>
                    <a:gd name="T49" fmla="*/ 47 h 64"/>
                    <a:gd name="T50" fmla="*/ 3 w 64"/>
                    <a:gd name="T51" fmla="*/ 48 h 64"/>
                    <a:gd name="T52" fmla="*/ 19 w 64"/>
                    <a:gd name="T53" fmla="*/ 54 h 64"/>
                    <a:gd name="T54" fmla="*/ 16 w 64"/>
                    <a:gd name="T55" fmla="*/ 61 h 64"/>
                    <a:gd name="T56" fmla="*/ 22 w 64"/>
                    <a:gd name="T57" fmla="*/ 64 h 64"/>
                    <a:gd name="T58" fmla="*/ 23 w 64"/>
                    <a:gd name="T59" fmla="*/ 63 h 64"/>
                    <a:gd name="T60" fmla="*/ 32 w 64"/>
                    <a:gd name="T61" fmla="*/ 57 h 64"/>
                    <a:gd name="T62" fmla="*/ 41 w 64"/>
                    <a:gd name="T63" fmla="*/ 63 h 64"/>
                    <a:gd name="T64" fmla="*/ 42 w 64"/>
                    <a:gd name="T65" fmla="*/ 64 h 64"/>
                    <a:gd name="T66" fmla="*/ 48 w 64"/>
                    <a:gd name="T67" fmla="*/ 61 h 64"/>
                    <a:gd name="T68" fmla="*/ 45 w 64"/>
                    <a:gd name="T69" fmla="*/ 54 h 64"/>
                    <a:gd name="T70" fmla="*/ 61 w 64"/>
                    <a:gd name="T71" fmla="*/ 48 h 64"/>
                    <a:gd name="T72" fmla="*/ 61 w 64"/>
                    <a:gd name="T73" fmla="*/ 48 h 64"/>
                    <a:gd name="T74" fmla="*/ 64 w 64"/>
                    <a:gd name="T75" fmla="*/ 41 h 64"/>
                    <a:gd name="T76" fmla="*/ 56 w 64"/>
                    <a:gd name="T77" fmla="*/ 38 h 64"/>
                    <a:gd name="T78" fmla="*/ 14 w 64"/>
                    <a:gd name="T79" fmla="*/ 32 h 64"/>
                    <a:gd name="T80" fmla="*/ 18 w 64"/>
                    <a:gd name="T81" fmla="*/ 21 h 64"/>
                    <a:gd name="T82" fmla="*/ 49 w 64"/>
                    <a:gd name="T83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4" h="64">
                      <a:moveTo>
                        <a:pt x="56" y="38"/>
                      </a:moveTo>
                      <a:cubicBezTo>
                        <a:pt x="57" y="36"/>
                        <a:pt x="57" y="34"/>
                        <a:pt x="57" y="32"/>
                      </a:cubicBezTo>
                      <a:cubicBezTo>
                        <a:pt x="57" y="30"/>
                        <a:pt x="57" y="28"/>
                        <a:pt x="56" y="26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6"/>
                        <a:pt x="61" y="16"/>
                        <a:pt x="61" y="16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53" y="19"/>
                        <a:pt x="53" y="19"/>
                        <a:pt x="53" y="19"/>
                      </a:cubicBezTo>
                      <a:cubicBezTo>
                        <a:pt x="51" y="16"/>
                        <a:pt x="48" y="13"/>
                        <a:pt x="45" y="11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6" y="7"/>
                        <a:pt x="34" y="7"/>
                        <a:pt x="32" y="7"/>
                      </a:cubicBezTo>
                      <a:cubicBezTo>
                        <a:pt x="30" y="7"/>
                        <a:pt x="28" y="7"/>
                        <a:pt x="26" y="8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5" y="13"/>
                        <a:pt x="12" y="16"/>
                        <a:pt x="10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7" y="26"/>
                        <a:pt x="7" y="26"/>
                        <a:pt x="7" y="26"/>
                      </a:cubicBezTo>
                      <a:cubicBezTo>
                        <a:pt x="7" y="27"/>
                        <a:pt x="7" y="27"/>
                        <a:pt x="7" y="28"/>
                      </a:cubicBezTo>
                      <a:cubicBezTo>
                        <a:pt x="7" y="29"/>
                        <a:pt x="7" y="29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1"/>
                        <a:pt x="7" y="31"/>
                        <a:pt x="7" y="32"/>
                      </a:cubicBezTo>
                      <a:cubicBezTo>
                        <a:pt x="7" y="32"/>
                        <a:pt x="7" y="33"/>
                        <a:pt x="7" y="33"/>
                      </a:cubicBezTo>
                      <a:cubicBezTo>
                        <a:pt x="7" y="33"/>
                        <a:pt x="7" y="34"/>
                        <a:pt x="7" y="3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7"/>
                        <a:pt x="7" y="38"/>
                        <a:pt x="7" y="38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2" y="48"/>
                        <a:pt x="15" y="51"/>
                        <a:pt x="19" y="54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8" y="57"/>
                        <a:pt x="30" y="57"/>
                        <a:pt x="32" y="57"/>
                      </a:cubicBezTo>
                      <a:cubicBezTo>
                        <a:pt x="34" y="57"/>
                        <a:pt x="36" y="57"/>
                        <a:pt x="38" y="56"/>
                      </a:cubicBezTo>
                      <a:cubicBezTo>
                        <a:pt x="41" y="63"/>
                        <a:pt x="41" y="63"/>
                        <a:pt x="41" y="63"/>
                      </a:cubicBezTo>
                      <a:cubicBezTo>
                        <a:pt x="41" y="64"/>
                        <a:pt x="41" y="64"/>
                        <a:pt x="41" y="64"/>
                      </a:cubicBezTo>
                      <a:cubicBezTo>
                        <a:pt x="42" y="64"/>
                        <a:pt x="42" y="64"/>
                        <a:pt x="42" y="64"/>
                      </a:cubicBezTo>
                      <a:cubicBezTo>
                        <a:pt x="47" y="61"/>
                        <a:pt x="47" y="61"/>
                        <a:pt x="47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8" y="52"/>
                        <a:pt x="51" y="49"/>
                        <a:pt x="54" y="45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4" y="42"/>
                        <a:pt x="64" y="42"/>
                        <a:pt x="64" y="42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lnTo>
                        <a:pt x="56" y="38"/>
                      </a:lnTo>
                      <a:close/>
                      <a:moveTo>
                        <a:pt x="32" y="50"/>
                      </a:moveTo>
                      <a:cubicBezTo>
                        <a:pt x="22" y="50"/>
                        <a:pt x="14" y="42"/>
                        <a:pt x="14" y="32"/>
                      </a:cubicBezTo>
                      <a:cubicBezTo>
                        <a:pt x="14" y="28"/>
                        <a:pt x="16" y="24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1" y="17"/>
                        <a:pt x="26" y="15"/>
                        <a:pt x="32" y="15"/>
                      </a:cubicBezTo>
                      <a:cubicBezTo>
                        <a:pt x="41" y="15"/>
                        <a:pt x="49" y="22"/>
                        <a:pt x="49" y="32"/>
                      </a:cubicBezTo>
                      <a:cubicBezTo>
                        <a:pt x="49" y="42"/>
                        <a:pt x="41" y="50"/>
                        <a:pt x="32" y="50"/>
                      </a:cubicBezTo>
                      <a:close/>
                    </a:path>
                  </a:pathLst>
                </a:custGeom>
                <a:solidFill>
                  <a:srgbClr val="1382D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74D8E6E5-61CB-4B01-B07F-0A144C7FA4C1}"/>
                  </a:ext>
                </a:extLst>
              </p:cNvPr>
              <p:cNvSpPr/>
              <p:nvPr/>
            </p:nvSpPr>
            <p:spPr bwMode="auto">
              <a:xfrm>
                <a:off x="3002072" y="5105127"/>
                <a:ext cx="850269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Replication</a:t>
                </a:r>
                <a:b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</a:b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agents</a:t>
                </a:r>
              </a:p>
            </p:txBody>
          </p:sp>
        </p:grpSp>
        <p:grpSp>
          <p:nvGrpSpPr>
            <p:cNvPr id="1111" name="Group 1110">
              <a:extLst>
                <a:ext uri="{FF2B5EF4-FFF2-40B4-BE49-F238E27FC236}">
                  <a16:creationId xmlns:a16="http://schemas.microsoft.com/office/drawing/2014/main" id="{FB03EEB5-F06B-4D87-A111-B5A7EF1AC481}"/>
                </a:ext>
              </a:extLst>
            </p:cNvPr>
            <p:cNvGrpSpPr/>
            <p:nvPr/>
          </p:nvGrpSpPr>
          <p:grpSpPr>
            <a:xfrm>
              <a:off x="4223778" y="4934875"/>
              <a:ext cx="588455" cy="211145"/>
              <a:chOff x="3616577" y="3073519"/>
              <a:chExt cx="588455" cy="211145"/>
            </a:xfrm>
          </p:grpSpPr>
          <p:pic>
            <p:nvPicPr>
              <p:cNvPr id="1112" name="Picture 1111">
                <a:extLst>
                  <a:ext uri="{FF2B5EF4-FFF2-40B4-BE49-F238E27FC236}">
                    <a16:creationId xmlns:a16="http://schemas.microsoft.com/office/drawing/2014/main" id="{6A7BCABC-055D-4125-A29C-A60450CCA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3954455" y="3073519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13" name="Group 1112">
                <a:extLst>
                  <a:ext uri="{FF2B5EF4-FFF2-40B4-BE49-F238E27FC236}">
                    <a16:creationId xmlns:a16="http://schemas.microsoft.com/office/drawing/2014/main" id="{CCA02C11-EC4F-451C-8FDF-5547D3A6D30F}"/>
                  </a:ext>
                </a:extLst>
              </p:cNvPr>
              <p:cNvGrpSpPr/>
              <p:nvPr/>
            </p:nvGrpSpPr>
            <p:grpSpPr>
              <a:xfrm>
                <a:off x="3616577" y="3143363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16" name="Graphic 1115">
                  <a:extLst>
                    <a:ext uri="{FF2B5EF4-FFF2-40B4-BE49-F238E27FC236}">
                      <a16:creationId xmlns:a16="http://schemas.microsoft.com/office/drawing/2014/main" id="{AC02F689-B3DD-46B8-9849-3072DBD9B2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17" name="Straight Arrow Connector 1116">
                  <a:extLst>
                    <a:ext uri="{FF2B5EF4-FFF2-40B4-BE49-F238E27FC236}">
                      <a16:creationId xmlns:a16="http://schemas.microsoft.com/office/drawing/2014/main" id="{D1C681C3-F9BA-4083-B4B5-49A2B0ED8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18" name="Graphic 1117">
                  <a:extLst>
                    <a:ext uri="{FF2B5EF4-FFF2-40B4-BE49-F238E27FC236}">
                      <a16:creationId xmlns:a16="http://schemas.microsoft.com/office/drawing/2014/main" id="{9EA2842C-A0CC-4804-8E1D-E72491E3F8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19" name="Graphic 1118">
                  <a:extLst>
                    <a:ext uri="{FF2B5EF4-FFF2-40B4-BE49-F238E27FC236}">
                      <a16:creationId xmlns:a16="http://schemas.microsoft.com/office/drawing/2014/main" id="{6929E841-3930-496C-813F-FF037923BF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14" name="Picture 1113" descr="Icon&#10;&#10;Description automatically generated">
                <a:extLst>
                  <a:ext uri="{FF2B5EF4-FFF2-40B4-BE49-F238E27FC236}">
                    <a16:creationId xmlns:a16="http://schemas.microsoft.com/office/drawing/2014/main" id="{0F3DBAD4-611F-4D7B-A8B8-D9C6ADB94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60657" y="3074961"/>
                <a:ext cx="53143" cy="53143"/>
              </a:xfrm>
              <a:prstGeom prst="rect">
                <a:avLst/>
              </a:prstGeom>
            </p:spPr>
          </p:pic>
          <p:pic>
            <p:nvPicPr>
              <p:cNvPr id="1115" name="Picture 1114" descr="Icon&#10;&#10;Description automatically generated">
                <a:extLst>
                  <a:ext uri="{FF2B5EF4-FFF2-40B4-BE49-F238E27FC236}">
                    <a16:creationId xmlns:a16="http://schemas.microsoft.com/office/drawing/2014/main" id="{4F5A5681-8FA8-4416-B7D1-8D87F70FF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88810" y="3074961"/>
                <a:ext cx="53143" cy="53143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F79A65-FA05-49C0-8579-5160325B8565}"/>
              </a:ext>
            </a:extLst>
          </p:cNvPr>
          <p:cNvGrpSpPr/>
          <p:nvPr/>
        </p:nvGrpSpPr>
        <p:grpSpPr>
          <a:xfrm>
            <a:off x="3479335" y="11326202"/>
            <a:ext cx="2130724" cy="3726450"/>
            <a:chOff x="6079235" y="2347927"/>
            <a:chExt cx="2130724" cy="3726450"/>
          </a:xfrm>
        </p:grpSpPr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2458C1E9-A703-4948-91F2-02004C2C64CE}"/>
                </a:ext>
              </a:extLst>
            </p:cNvPr>
            <p:cNvSpPr/>
            <p:nvPr/>
          </p:nvSpPr>
          <p:spPr bwMode="auto">
            <a:xfrm>
              <a:off x="6079235" y="2347927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4.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Updatable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4" name="Rectangle 923">
              <a:extLst>
                <a:ext uri="{FF2B5EF4-FFF2-40B4-BE49-F238E27FC236}">
                  <a16:creationId xmlns:a16="http://schemas.microsoft.com/office/drawing/2014/main" id="{856475EB-D11E-421B-B7DD-A439EA484F68}"/>
                </a:ext>
              </a:extLst>
            </p:cNvPr>
            <p:cNvSpPr/>
            <p:nvPr/>
          </p:nvSpPr>
          <p:spPr bwMode="auto">
            <a:xfrm>
              <a:off x="6121597" y="3339127"/>
              <a:ext cx="2088362" cy="11400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Built on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Standard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allows for updating data at both nodes with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Conflict Detection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and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Resolution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via 2 modes of updates –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Immediate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and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Queued.</a:t>
              </a:r>
            </a:p>
          </p:txBody>
        </p:sp>
        <p:sp>
          <p:nvSpPr>
            <p:cNvPr id="925" name="Rectangle: Rounded Corners 924">
              <a:extLst>
                <a:ext uri="{FF2B5EF4-FFF2-40B4-BE49-F238E27FC236}">
                  <a16:creationId xmlns:a16="http://schemas.microsoft.com/office/drawing/2014/main" id="{CEC5C0F0-A898-4C29-AE82-16CA493DB3C3}"/>
                </a:ext>
              </a:extLst>
            </p:cNvPr>
            <p:cNvSpPr/>
            <p:nvPr/>
          </p:nvSpPr>
          <p:spPr bwMode="auto">
            <a:xfrm>
              <a:off x="6296518" y="2852720"/>
              <a:ext cx="1672470" cy="520926"/>
            </a:xfrm>
            <a:prstGeom prst="roundRect">
              <a:avLst>
                <a:gd name="adj" fmla="val 5772"/>
              </a:avLst>
            </a:prstGeom>
            <a:solidFill>
              <a:srgbClr val="C00000">
                <a:alpha val="1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E2CD7FA1-E222-4EFA-BA64-28BF69823A42}"/>
                </a:ext>
              </a:extLst>
            </p:cNvPr>
            <p:cNvSpPr/>
            <p:nvPr/>
          </p:nvSpPr>
          <p:spPr bwMode="auto">
            <a:xfrm>
              <a:off x="6193634" y="2891395"/>
              <a:ext cx="1913984" cy="4477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❗ This feature is planned for removal after SQL 2016 - 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n</a:t>
              </a:r>
              <a:r>
                <a:rPr kumimoji="0" lang="en-US" sz="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ot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recommended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for new implementations.</a:t>
              </a:r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26618D3D-C4B5-4905-A1FD-AAA4D15D33FC}"/>
                </a:ext>
              </a:extLst>
            </p:cNvPr>
            <p:cNvSpPr/>
            <p:nvPr/>
          </p:nvSpPr>
          <p:spPr bwMode="auto">
            <a:xfrm>
              <a:off x="6121597" y="4344470"/>
              <a:ext cx="2053640" cy="95589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Immediate Mode</a:t>
              </a:r>
            </a:p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Two-phase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synchronous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commit protocol. Publisher and Subscriber must be connected.</a:t>
              </a:r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6A81B82D-6B41-4596-9F03-DDFB0B5E6504}"/>
                </a:ext>
              </a:extLst>
            </p:cNvPr>
            <p:cNvSpPr/>
            <p:nvPr/>
          </p:nvSpPr>
          <p:spPr bwMode="auto">
            <a:xfrm>
              <a:off x="6121597" y="5118479"/>
              <a:ext cx="2053640" cy="95589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Queued Mode</a:t>
              </a:r>
            </a:p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Asynchronous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commits – conflicts can occur. Conflict Resolution needs to be configured.</a:t>
              </a:r>
            </a:p>
          </p:txBody>
        </p:sp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99EF7520-16ED-424F-BFAB-4D6A5401F2D5}"/>
                </a:ext>
              </a:extLst>
            </p:cNvPr>
            <p:cNvGrpSpPr/>
            <p:nvPr/>
          </p:nvGrpSpPr>
          <p:grpSpPr>
            <a:xfrm>
              <a:off x="7464199" y="2392751"/>
              <a:ext cx="588455" cy="211502"/>
              <a:chOff x="7464199" y="3070377"/>
              <a:chExt cx="588455" cy="211502"/>
            </a:xfrm>
          </p:grpSpPr>
          <p:pic>
            <p:nvPicPr>
              <p:cNvPr id="1130" name="Picture 1129">
                <a:extLst>
                  <a:ext uri="{FF2B5EF4-FFF2-40B4-BE49-F238E27FC236}">
                    <a16:creationId xmlns:a16="http://schemas.microsoft.com/office/drawing/2014/main" id="{19A1CB20-1A77-4A8A-9B35-793727139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7507904" y="3070377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31" name="Picture 1130">
                <a:extLst>
                  <a:ext uri="{FF2B5EF4-FFF2-40B4-BE49-F238E27FC236}">
                    <a16:creationId xmlns:a16="http://schemas.microsoft.com/office/drawing/2014/main" id="{29E6C44A-52B3-469C-BE1D-5BF41D9D8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7937254" y="3070377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32" name="Picture 1131">
                <a:extLst>
                  <a:ext uri="{FF2B5EF4-FFF2-40B4-BE49-F238E27FC236}">
                    <a16:creationId xmlns:a16="http://schemas.microsoft.com/office/drawing/2014/main" id="{0FB8C5D9-3FFE-47F7-B7EF-08AFE0E2F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7802077" y="3070734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33" name="Group 1132">
                <a:extLst>
                  <a:ext uri="{FF2B5EF4-FFF2-40B4-BE49-F238E27FC236}">
                    <a16:creationId xmlns:a16="http://schemas.microsoft.com/office/drawing/2014/main" id="{5FB6A43A-6BCB-4B26-8003-92939A81666A}"/>
                  </a:ext>
                </a:extLst>
              </p:cNvPr>
              <p:cNvGrpSpPr/>
              <p:nvPr/>
            </p:nvGrpSpPr>
            <p:grpSpPr>
              <a:xfrm>
                <a:off x="7464199" y="3140578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34" name="Graphic 1133">
                  <a:extLst>
                    <a:ext uri="{FF2B5EF4-FFF2-40B4-BE49-F238E27FC236}">
                      <a16:creationId xmlns:a16="http://schemas.microsoft.com/office/drawing/2014/main" id="{A445E73B-29F4-4C48-A76F-D8313ADCFD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35" name="Straight Arrow Connector 1134">
                  <a:extLst>
                    <a:ext uri="{FF2B5EF4-FFF2-40B4-BE49-F238E27FC236}">
                      <a16:creationId xmlns:a16="http://schemas.microsoft.com/office/drawing/2014/main" id="{10DA8B18-9D61-4BB7-BEFA-DB046A965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36" name="Graphic 1135">
                  <a:extLst>
                    <a:ext uri="{FF2B5EF4-FFF2-40B4-BE49-F238E27FC236}">
                      <a16:creationId xmlns:a16="http://schemas.microsoft.com/office/drawing/2014/main" id="{E0BECB6F-26D1-4E01-B3B4-9B4C1BFD0C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37" name="Graphic 1136">
                  <a:extLst>
                    <a:ext uri="{FF2B5EF4-FFF2-40B4-BE49-F238E27FC236}">
                      <a16:creationId xmlns:a16="http://schemas.microsoft.com/office/drawing/2014/main" id="{4B80F6BF-4A4E-4DE6-A819-A2F7CA0540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68" name="Group 1267">
            <a:extLst>
              <a:ext uri="{FF2B5EF4-FFF2-40B4-BE49-F238E27FC236}">
                <a16:creationId xmlns:a16="http://schemas.microsoft.com/office/drawing/2014/main" id="{69508953-853F-4502-92E2-D5840C3AA15D}"/>
              </a:ext>
            </a:extLst>
          </p:cNvPr>
          <p:cNvGrpSpPr/>
          <p:nvPr/>
        </p:nvGrpSpPr>
        <p:grpSpPr>
          <a:xfrm>
            <a:off x="3462716" y="15394115"/>
            <a:ext cx="2387940" cy="3699341"/>
            <a:chOff x="18346016" y="4288049"/>
            <a:chExt cx="2387940" cy="3699341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BA1A9334-63D4-4897-BD15-5958008EFB60}"/>
                </a:ext>
              </a:extLst>
            </p:cNvPr>
            <p:cNvSpPr/>
            <p:nvPr/>
          </p:nvSpPr>
          <p:spPr bwMode="auto">
            <a:xfrm>
              <a:off x="18362645" y="4288049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6.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Snapshot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08BDBF85-6790-4CC1-99CB-D4D9766B5EC5}"/>
                </a:ext>
              </a:extLst>
            </p:cNvPr>
            <p:cNvSpPr/>
            <p:nvPr/>
          </p:nvSpPr>
          <p:spPr bwMode="auto">
            <a:xfrm>
              <a:off x="18346016" y="7750939"/>
              <a:ext cx="2387940" cy="2364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Use when (small) data changes infrequently.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60DB9B-D654-42A0-AD12-2BE0CB15972A}"/>
                </a:ext>
              </a:extLst>
            </p:cNvPr>
            <p:cNvGrpSpPr/>
            <p:nvPr/>
          </p:nvGrpSpPr>
          <p:grpSpPr>
            <a:xfrm>
              <a:off x="18522285" y="4334639"/>
              <a:ext cx="1747031" cy="3497932"/>
              <a:chOff x="10089485" y="2392751"/>
              <a:chExt cx="1747031" cy="3497932"/>
            </a:xfrm>
          </p:grpSpPr>
          <p:grpSp>
            <p:nvGrpSpPr>
              <p:cNvPr id="1007" name="Group 1006">
                <a:extLst>
                  <a:ext uri="{FF2B5EF4-FFF2-40B4-BE49-F238E27FC236}">
                    <a16:creationId xmlns:a16="http://schemas.microsoft.com/office/drawing/2014/main" id="{857F490E-BDF6-4B16-8664-DA9D7C618E0C}"/>
                  </a:ext>
                </a:extLst>
              </p:cNvPr>
              <p:cNvGrpSpPr/>
              <p:nvPr/>
            </p:nvGrpSpPr>
            <p:grpSpPr>
              <a:xfrm>
                <a:off x="10089485" y="2651728"/>
                <a:ext cx="1747031" cy="3238955"/>
                <a:chOff x="6071537" y="3561145"/>
                <a:chExt cx="1747031" cy="3238955"/>
              </a:xfrm>
            </p:grpSpPr>
            <p:sp>
              <p:nvSpPr>
                <p:cNvPr id="1008" name="Rectangle 1007">
                  <a:extLst>
                    <a:ext uri="{FF2B5EF4-FFF2-40B4-BE49-F238E27FC236}">
                      <a16:creationId xmlns:a16="http://schemas.microsoft.com/office/drawing/2014/main" id="{A1FAC010-DC08-4F5F-95E7-440711E097DE}"/>
                    </a:ext>
                  </a:extLst>
                </p:cNvPr>
                <p:cNvSpPr/>
                <p:nvPr/>
              </p:nvSpPr>
              <p:spPr bwMode="auto">
                <a:xfrm>
                  <a:off x="6311823" y="6467184"/>
                  <a:ext cx="740309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Subscription</a:t>
                  </a:r>
                </a:p>
              </p:txBody>
            </p:sp>
            <p:sp>
              <p:nvSpPr>
                <p:cNvPr id="1009" name="Rectangle 1008">
                  <a:extLst>
                    <a:ext uri="{FF2B5EF4-FFF2-40B4-BE49-F238E27FC236}">
                      <a16:creationId xmlns:a16="http://schemas.microsoft.com/office/drawing/2014/main" id="{EB43BE3B-AE5E-4F71-878B-3A05B00B2855}"/>
                    </a:ext>
                  </a:extLst>
                </p:cNvPr>
                <p:cNvSpPr/>
                <p:nvPr/>
              </p:nvSpPr>
              <p:spPr bwMode="auto">
                <a:xfrm>
                  <a:off x="6191307" y="4007198"/>
                  <a:ext cx="1612889" cy="2726502"/>
                </a:xfrm>
                <a:prstGeom prst="rect">
                  <a:avLst/>
                </a:prstGeom>
                <a:solidFill>
                  <a:srgbClr val="E5F1FB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0" name="Rectangle 1009">
                  <a:extLst>
                    <a:ext uri="{FF2B5EF4-FFF2-40B4-BE49-F238E27FC236}">
                      <a16:creationId xmlns:a16="http://schemas.microsoft.com/office/drawing/2014/main" id="{BDBE9C26-4200-41ED-844A-7D5408E3D5DE}"/>
                    </a:ext>
                  </a:extLst>
                </p:cNvPr>
                <p:cNvSpPr/>
                <p:nvPr/>
              </p:nvSpPr>
              <p:spPr bwMode="auto">
                <a:xfrm>
                  <a:off x="6230303" y="4951422"/>
                  <a:ext cx="1530463" cy="807553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E2E2E3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011" name="Group 1010">
                  <a:extLst>
                    <a:ext uri="{FF2B5EF4-FFF2-40B4-BE49-F238E27FC236}">
                      <a16:creationId xmlns:a16="http://schemas.microsoft.com/office/drawing/2014/main" id="{AAA89F7D-5A5A-4C9F-85A3-5ABE69AF55B7}"/>
                    </a:ext>
                  </a:extLst>
                </p:cNvPr>
                <p:cNvGrpSpPr/>
                <p:nvPr/>
              </p:nvGrpSpPr>
              <p:grpSpPr>
                <a:xfrm>
                  <a:off x="7052458" y="5532451"/>
                  <a:ext cx="196418" cy="155536"/>
                  <a:chOff x="9296451" y="1254000"/>
                  <a:chExt cx="278933" cy="220877"/>
                </a:xfrm>
              </p:grpSpPr>
              <p:sp>
                <p:nvSpPr>
                  <p:cNvPr id="1086" name="Freeform: Shape 1085">
                    <a:extLst>
                      <a:ext uri="{FF2B5EF4-FFF2-40B4-BE49-F238E27FC236}">
                        <a16:creationId xmlns:a16="http://schemas.microsoft.com/office/drawing/2014/main" id="{95C83886-3BEE-41AB-BD50-AE753682FB75}"/>
                      </a:ext>
                    </a:extLst>
                  </p:cNvPr>
                  <p:cNvSpPr/>
                  <p:nvPr/>
                </p:nvSpPr>
                <p:spPr>
                  <a:xfrm>
                    <a:off x="9296451" y="1259868"/>
                    <a:ext cx="278933" cy="215009"/>
                  </a:xfrm>
                  <a:custGeom>
                    <a:avLst/>
                    <a:gdLst>
                      <a:gd name="connsiteX0" fmla="*/ 1475 w 416093"/>
                      <a:gd name="connsiteY0" fmla="*/ 321865 h 320737"/>
                      <a:gd name="connsiteX1" fmla="*/ 417568 w 416093"/>
                      <a:gd name="connsiteY1" fmla="*/ 321865 h 320737"/>
                      <a:gd name="connsiteX2" fmla="*/ 417568 w 416093"/>
                      <a:gd name="connsiteY2" fmla="*/ 1475 h 320737"/>
                      <a:gd name="connsiteX3" fmla="*/ 1475 w 416093"/>
                      <a:gd name="connsiteY3" fmla="*/ 1475 h 320737"/>
                      <a:gd name="connsiteX4" fmla="*/ 1475 w 416093"/>
                      <a:gd name="connsiteY4" fmla="*/ 321865 h 32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320737">
                        <a:moveTo>
                          <a:pt x="1475" y="321865"/>
                        </a:moveTo>
                        <a:lnTo>
                          <a:pt x="417568" y="321865"/>
                        </a:lnTo>
                        <a:lnTo>
                          <a:pt x="417568" y="1475"/>
                        </a:lnTo>
                        <a:lnTo>
                          <a:pt x="1475" y="1475"/>
                        </a:lnTo>
                        <a:lnTo>
                          <a:pt x="1475" y="321865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7" name="Freeform: Shape 1086">
                    <a:extLst>
                      <a:ext uri="{FF2B5EF4-FFF2-40B4-BE49-F238E27FC236}">
                        <a16:creationId xmlns:a16="http://schemas.microsoft.com/office/drawing/2014/main" id="{6F06F4C1-3430-4E80-91F2-5FC26304D109}"/>
                      </a:ext>
                    </a:extLst>
                  </p:cNvPr>
                  <p:cNvSpPr/>
                  <p:nvPr/>
                </p:nvSpPr>
                <p:spPr>
                  <a:xfrm>
                    <a:off x="9296451" y="1254000"/>
                    <a:ext cx="278933" cy="29055"/>
                  </a:xfrm>
                  <a:custGeom>
                    <a:avLst/>
                    <a:gdLst>
                      <a:gd name="connsiteX0" fmla="*/ 1475 w 416093"/>
                      <a:gd name="connsiteY0" fmla="*/ 44836 h 43342"/>
                      <a:gd name="connsiteX1" fmla="*/ 417422 w 416093"/>
                      <a:gd name="connsiteY1" fmla="*/ 44836 h 43342"/>
                      <a:gd name="connsiteX2" fmla="*/ 417422 w 416093"/>
                      <a:gd name="connsiteY2" fmla="*/ 1475 h 43342"/>
                      <a:gd name="connsiteX3" fmla="*/ 1475 w 416093"/>
                      <a:gd name="connsiteY3" fmla="*/ 1475 h 43342"/>
                      <a:gd name="connsiteX4" fmla="*/ 1475 w 416093"/>
                      <a:gd name="connsiteY4" fmla="*/ 44836 h 43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43342">
                        <a:moveTo>
                          <a:pt x="1475" y="44836"/>
                        </a:moveTo>
                        <a:lnTo>
                          <a:pt x="417422" y="44836"/>
                        </a:lnTo>
                        <a:lnTo>
                          <a:pt x="417422" y="1475"/>
                        </a:lnTo>
                        <a:lnTo>
                          <a:pt x="1475" y="1475"/>
                        </a:lnTo>
                        <a:lnTo>
                          <a:pt x="1475" y="44836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8" name="Freeform: Shape 1087">
                    <a:extLst>
                      <a:ext uri="{FF2B5EF4-FFF2-40B4-BE49-F238E27FC236}">
                        <a16:creationId xmlns:a16="http://schemas.microsoft.com/office/drawing/2014/main" id="{4FA9824B-6093-4697-9A2A-4ABB0EF82908}"/>
                      </a:ext>
                    </a:extLst>
                  </p:cNvPr>
                  <p:cNvSpPr/>
                  <p:nvPr/>
                </p:nvSpPr>
                <p:spPr>
                  <a:xfrm>
                    <a:off x="9332810" y="1262024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5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5" y="17905"/>
                          <a:pt x="22645" y="12059"/>
                        </a:cubicBezTo>
                        <a:cubicBezTo>
                          <a:pt x="22645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9" name="Freeform: Shape 1088">
                    <a:extLst>
                      <a:ext uri="{FF2B5EF4-FFF2-40B4-BE49-F238E27FC236}">
                        <a16:creationId xmlns:a16="http://schemas.microsoft.com/office/drawing/2014/main" id="{575D4EBA-E0CE-4D46-89C7-88DDDE5E631E}"/>
                      </a:ext>
                    </a:extLst>
                  </p:cNvPr>
                  <p:cNvSpPr/>
                  <p:nvPr/>
                </p:nvSpPr>
                <p:spPr>
                  <a:xfrm>
                    <a:off x="9310789" y="1262024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90" name="Freeform: Shape 1089">
                    <a:extLst>
                      <a:ext uri="{FF2B5EF4-FFF2-40B4-BE49-F238E27FC236}">
                        <a16:creationId xmlns:a16="http://schemas.microsoft.com/office/drawing/2014/main" id="{16347193-A0CD-4079-B72E-D648D66115AB}"/>
                      </a:ext>
                    </a:extLst>
                  </p:cNvPr>
                  <p:cNvSpPr/>
                  <p:nvPr/>
                </p:nvSpPr>
                <p:spPr>
                  <a:xfrm>
                    <a:off x="9355319" y="1262024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091" name="Group 1090">
                    <a:extLst>
                      <a:ext uri="{FF2B5EF4-FFF2-40B4-BE49-F238E27FC236}">
                        <a16:creationId xmlns:a16="http://schemas.microsoft.com/office/drawing/2014/main" id="{45810763-770F-46EF-8FB1-7A5D538FBE62}"/>
                      </a:ext>
                    </a:extLst>
                  </p:cNvPr>
                  <p:cNvGrpSpPr/>
                  <p:nvPr/>
                </p:nvGrpSpPr>
                <p:grpSpPr>
                  <a:xfrm>
                    <a:off x="9306936" y="1295801"/>
                    <a:ext cx="48383" cy="48383"/>
                    <a:chOff x="7423299" y="1363379"/>
                    <a:chExt cx="163411" cy="163411"/>
                  </a:xfrm>
                </p:grpSpPr>
                <p:sp>
                  <p:nvSpPr>
                    <p:cNvPr id="1099" name="Freeform 687">
                      <a:extLst>
                        <a:ext uri="{FF2B5EF4-FFF2-40B4-BE49-F238E27FC236}">
                          <a16:creationId xmlns:a16="http://schemas.microsoft.com/office/drawing/2014/main" id="{DD7E8F8A-66EE-42D5-907F-1119699B48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3299" y="1363379"/>
                      <a:ext cx="163411" cy="163411"/>
                    </a:xfrm>
                    <a:custGeom>
                      <a:avLst/>
                      <a:gdLst>
                        <a:gd name="T0" fmla="*/ 142 w 142"/>
                        <a:gd name="T1" fmla="*/ 78 h 141"/>
                        <a:gd name="T2" fmla="*/ 142 w 142"/>
                        <a:gd name="T3" fmla="*/ 63 h 141"/>
                        <a:gd name="T4" fmla="*/ 127 w 142"/>
                        <a:gd name="T5" fmla="*/ 63 h 141"/>
                        <a:gd name="T6" fmla="*/ 116 w 142"/>
                        <a:gd name="T7" fmla="*/ 37 h 141"/>
                        <a:gd name="T8" fmla="*/ 127 w 142"/>
                        <a:gd name="T9" fmla="*/ 26 h 141"/>
                        <a:gd name="T10" fmla="*/ 116 w 142"/>
                        <a:gd name="T11" fmla="*/ 15 h 141"/>
                        <a:gd name="T12" fmla="*/ 105 w 142"/>
                        <a:gd name="T13" fmla="*/ 26 h 141"/>
                        <a:gd name="T14" fmla="*/ 79 w 142"/>
                        <a:gd name="T15" fmla="*/ 15 h 141"/>
                        <a:gd name="T16" fmla="*/ 79 w 142"/>
                        <a:gd name="T17" fmla="*/ 0 h 141"/>
                        <a:gd name="T18" fmla="*/ 64 w 142"/>
                        <a:gd name="T19" fmla="*/ 0 h 141"/>
                        <a:gd name="T20" fmla="*/ 64 w 142"/>
                        <a:gd name="T21" fmla="*/ 15 h 141"/>
                        <a:gd name="T22" fmla="*/ 37 w 142"/>
                        <a:gd name="T23" fmla="*/ 26 h 141"/>
                        <a:gd name="T24" fmla="*/ 26 w 142"/>
                        <a:gd name="T25" fmla="*/ 15 h 141"/>
                        <a:gd name="T26" fmla="*/ 16 w 142"/>
                        <a:gd name="T27" fmla="*/ 26 h 141"/>
                        <a:gd name="T28" fmla="*/ 27 w 142"/>
                        <a:gd name="T29" fmla="*/ 37 h 141"/>
                        <a:gd name="T30" fmla="*/ 16 w 142"/>
                        <a:gd name="T31" fmla="*/ 63 h 141"/>
                        <a:gd name="T32" fmla="*/ 0 w 142"/>
                        <a:gd name="T33" fmla="*/ 63 h 141"/>
                        <a:gd name="T34" fmla="*/ 0 w 142"/>
                        <a:gd name="T35" fmla="*/ 78 h 141"/>
                        <a:gd name="T36" fmla="*/ 16 w 142"/>
                        <a:gd name="T37" fmla="*/ 78 h 141"/>
                        <a:gd name="T38" fmla="*/ 27 w 142"/>
                        <a:gd name="T39" fmla="*/ 104 h 141"/>
                        <a:gd name="T40" fmla="*/ 16 w 142"/>
                        <a:gd name="T41" fmla="*/ 115 h 141"/>
                        <a:gd name="T42" fmla="*/ 26 w 142"/>
                        <a:gd name="T43" fmla="*/ 126 h 141"/>
                        <a:gd name="T44" fmla="*/ 37 w 142"/>
                        <a:gd name="T45" fmla="*/ 115 h 141"/>
                        <a:gd name="T46" fmla="*/ 64 w 142"/>
                        <a:gd name="T47" fmla="*/ 126 h 141"/>
                        <a:gd name="T48" fmla="*/ 64 w 142"/>
                        <a:gd name="T49" fmla="*/ 141 h 141"/>
                        <a:gd name="T50" fmla="*/ 79 w 142"/>
                        <a:gd name="T51" fmla="*/ 141 h 141"/>
                        <a:gd name="T52" fmla="*/ 79 w 142"/>
                        <a:gd name="T53" fmla="*/ 126 h 141"/>
                        <a:gd name="T54" fmla="*/ 105 w 142"/>
                        <a:gd name="T55" fmla="*/ 115 h 141"/>
                        <a:gd name="T56" fmla="*/ 116 w 142"/>
                        <a:gd name="T57" fmla="*/ 126 h 141"/>
                        <a:gd name="T58" fmla="*/ 127 w 142"/>
                        <a:gd name="T59" fmla="*/ 115 h 141"/>
                        <a:gd name="T60" fmla="*/ 116 w 142"/>
                        <a:gd name="T61" fmla="*/ 104 h 141"/>
                        <a:gd name="T62" fmla="*/ 127 w 142"/>
                        <a:gd name="T63" fmla="*/ 78 h 141"/>
                        <a:gd name="T64" fmla="*/ 142 w 142"/>
                        <a:gd name="T65" fmla="*/ 78 h 1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42" h="141">
                          <a:moveTo>
                            <a:pt x="142" y="78"/>
                          </a:moveTo>
                          <a:cubicBezTo>
                            <a:pt x="142" y="63"/>
                            <a:pt x="142" y="63"/>
                            <a:pt x="142" y="63"/>
                          </a:cubicBezTo>
                          <a:cubicBezTo>
                            <a:pt x="127" y="63"/>
                            <a:pt x="127" y="63"/>
                            <a:pt x="127" y="63"/>
                          </a:cubicBezTo>
                          <a:cubicBezTo>
                            <a:pt x="125" y="53"/>
                            <a:pt x="122" y="44"/>
                            <a:pt x="116" y="37"/>
                          </a:cubicBezTo>
                          <a:cubicBezTo>
                            <a:pt x="127" y="26"/>
                            <a:pt x="127" y="26"/>
                            <a:pt x="127" y="26"/>
                          </a:cubicBezTo>
                          <a:cubicBezTo>
                            <a:pt x="116" y="15"/>
                            <a:pt x="116" y="15"/>
                            <a:pt x="116" y="15"/>
                          </a:cubicBezTo>
                          <a:cubicBezTo>
                            <a:pt x="105" y="26"/>
                            <a:pt x="105" y="26"/>
                            <a:pt x="105" y="26"/>
                          </a:cubicBezTo>
                          <a:cubicBezTo>
                            <a:pt x="98" y="20"/>
                            <a:pt x="89" y="16"/>
                            <a:pt x="79" y="1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cubicBezTo>
                            <a:pt x="64" y="15"/>
                            <a:pt x="64" y="15"/>
                            <a:pt x="64" y="15"/>
                          </a:cubicBezTo>
                          <a:cubicBezTo>
                            <a:pt x="54" y="16"/>
                            <a:pt x="45" y="20"/>
                            <a:pt x="37" y="26"/>
                          </a:cubicBezTo>
                          <a:cubicBezTo>
                            <a:pt x="26" y="15"/>
                            <a:pt x="26" y="15"/>
                            <a:pt x="26" y="15"/>
                          </a:cubicBezTo>
                          <a:cubicBezTo>
                            <a:pt x="16" y="26"/>
                            <a:pt x="16" y="26"/>
                            <a:pt x="16" y="26"/>
                          </a:cubicBezTo>
                          <a:cubicBezTo>
                            <a:pt x="27" y="37"/>
                            <a:pt x="27" y="37"/>
                            <a:pt x="27" y="37"/>
                          </a:cubicBezTo>
                          <a:cubicBezTo>
                            <a:pt x="21" y="44"/>
                            <a:pt x="17" y="53"/>
                            <a:pt x="16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78"/>
                            <a:pt x="0" y="78"/>
                            <a:pt x="0" y="78"/>
                          </a:cubicBezTo>
                          <a:cubicBezTo>
                            <a:pt x="16" y="78"/>
                            <a:pt x="16" y="78"/>
                            <a:pt x="16" y="78"/>
                          </a:cubicBezTo>
                          <a:cubicBezTo>
                            <a:pt x="17" y="88"/>
                            <a:pt x="21" y="97"/>
                            <a:pt x="27" y="104"/>
                          </a:cubicBezTo>
                          <a:cubicBezTo>
                            <a:pt x="16" y="115"/>
                            <a:pt x="16" y="115"/>
                            <a:pt x="16" y="115"/>
                          </a:cubicBezTo>
                          <a:cubicBezTo>
                            <a:pt x="26" y="126"/>
                            <a:pt x="26" y="126"/>
                            <a:pt x="26" y="126"/>
                          </a:cubicBezTo>
                          <a:cubicBezTo>
                            <a:pt x="37" y="115"/>
                            <a:pt x="37" y="115"/>
                            <a:pt x="37" y="115"/>
                          </a:cubicBezTo>
                          <a:cubicBezTo>
                            <a:pt x="45" y="121"/>
                            <a:pt x="54" y="125"/>
                            <a:pt x="64" y="126"/>
                          </a:cubicBezTo>
                          <a:cubicBezTo>
                            <a:pt x="64" y="141"/>
                            <a:pt x="64" y="141"/>
                            <a:pt x="64" y="141"/>
                          </a:cubicBezTo>
                          <a:cubicBezTo>
                            <a:pt x="79" y="141"/>
                            <a:pt x="79" y="141"/>
                            <a:pt x="79" y="141"/>
                          </a:cubicBezTo>
                          <a:cubicBezTo>
                            <a:pt x="79" y="126"/>
                            <a:pt x="79" y="126"/>
                            <a:pt x="79" y="126"/>
                          </a:cubicBezTo>
                          <a:cubicBezTo>
                            <a:pt x="89" y="125"/>
                            <a:pt x="98" y="121"/>
                            <a:pt x="105" y="115"/>
                          </a:cubicBezTo>
                          <a:cubicBezTo>
                            <a:pt x="116" y="126"/>
                            <a:pt x="116" y="126"/>
                            <a:pt x="116" y="126"/>
                          </a:cubicBezTo>
                          <a:cubicBezTo>
                            <a:pt x="127" y="115"/>
                            <a:pt x="127" y="115"/>
                            <a:pt x="127" y="115"/>
                          </a:cubicBezTo>
                          <a:cubicBezTo>
                            <a:pt x="116" y="104"/>
                            <a:pt x="116" y="104"/>
                            <a:pt x="116" y="104"/>
                          </a:cubicBezTo>
                          <a:cubicBezTo>
                            <a:pt x="122" y="97"/>
                            <a:pt x="126" y="88"/>
                            <a:pt x="127" y="78"/>
                          </a:cubicBezTo>
                          <a:lnTo>
                            <a:pt x="142" y="78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00" name="Oval 688">
                      <a:extLst>
                        <a:ext uri="{FF2B5EF4-FFF2-40B4-BE49-F238E27FC236}">
                          <a16:creationId xmlns:a16="http://schemas.microsoft.com/office/drawing/2014/main" id="{547ADC70-4C6F-4E48-BC78-34746BAB87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68431" y="1408511"/>
                      <a:ext cx="73146" cy="73146"/>
                    </a:xfrm>
                    <a:prstGeom prst="ellipse">
                      <a:avLst/>
                    </a:prstGeom>
                    <a:solidFill>
                      <a:srgbClr val="0078D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1092" name="data transport" descr=" data transport">
                    <a:extLst>
                      <a:ext uri="{FF2B5EF4-FFF2-40B4-BE49-F238E27FC236}">
                        <a16:creationId xmlns:a16="http://schemas.microsoft.com/office/drawing/2014/main" id="{B4FCA253-B2FA-48E5-B0EF-EE241E2C4883}"/>
                      </a:ext>
                    </a:extLst>
                  </p:cNvPr>
                  <p:cNvGrpSpPr/>
                  <p:nvPr/>
                </p:nvGrpSpPr>
                <p:grpSpPr>
                  <a:xfrm>
                    <a:off x="9354884" y="1313123"/>
                    <a:ext cx="161272" cy="126029"/>
                    <a:chOff x="2667468" y="4084606"/>
                    <a:chExt cx="308112" cy="240780"/>
                  </a:xfrm>
                </p:grpSpPr>
                <p:sp>
                  <p:nvSpPr>
                    <p:cNvPr id="1093" name="Freeform: Shape 1092">
                      <a:extLst>
                        <a:ext uri="{FF2B5EF4-FFF2-40B4-BE49-F238E27FC236}">
                          <a16:creationId xmlns:a16="http://schemas.microsoft.com/office/drawing/2014/main" id="{29F8D03D-7330-4535-A57D-1E1EC7C59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1480" y="4092709"/>
                      <a:ext cx="269056" cy="195281"/>
                    </a:xfrm>
                    <a:custGeom>
                      <a:avLst/>
                      <a:gdLst>
                        <a:gd name="connsiteX0" fmla="*/ 1476 w 269055"/>
                        <a:gd name="connsiteY0" fmla="*/ 1476 h 195281"/>
                        <a:gd name="connsiteX1" fmla="*/ 269708 w 269055"/>
                        <a:gd name="connsiteY1" fmla="*/ 1476 h 195281"/>
                        <a:gd name="connsiteX2" fmla="*/ 269708 w 269055"/>
                        <a:gd name="connsiteY2" fmla="*/ 196001 h 195281"/>
                        <a:gd name="connsiteX3" fmla="*/ 1476 w 269055"/>
                        <a:gd name="connsiteY3" fmla="*/ 196001 h 1952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69055" h="195281">
                          <a:moveTo>
                            <a:pt x="1476" y="1476"/>
                          </a:moveTo>
                          <a:lnTo>
                            <a:pt x="269708" y="1476"/>
                          </a:lnTo>
                          <a:lnTo>
                            <a:pt x="269708" y="196001"/>
                          </a:lnTo>
                          <a:lnTo>
                            <a:pt x="1476" y="19600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4" name="Freeform: Shape 1093">
                      <a:extLst>
                        <a:ext uri="{FF2B5EF4-FFF2-40B4-BE49-F238E27FC236}">
                          <a16:creationId xmlns:a16="http://schemas.microsoft.com/office/drawing/2014/main" id="{71559F55-9ACD-47B6-9578-C1A6C020C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1182" y="4163397"/>
                      <a:ext cx="143207" cy="86792"/>
                    </a:xfrm>
                    <a:custGeom>
                      <a:avLst/>
                      <a:gdLst>
                        <a:gd name="connsiteX0" fmla="*/ 96762 w 143207"/>
                        <a:gd name="connsiteY0" fmla="*/ 51964 h 86791"/>
                        <a:gd name="connsiteX1" fmla="*/ 96835 w 143207"/>
                        <a:gd name="connsiteY1" fmla="*/ 89101 h 86791"/>
                        <a:gd name="connsiteX2" fmla="*/ 143092 w 143207"/>
                        <a:gd name="connsiteY2" fmla="*/ 44085 h 86791"/>
                        <a:gd name="connsiteX3" fmla="*/ 96689 w 143207"/>
                        <a:gd name="connsiteY3" fmla="*/ 1476 h 86791"/>
                        <a:gd name="connsiteX4" fmla="*/ 96762 w 143207"/>
                        <a:gd name="connsiteY4" fmla="*/ 35913 h 86791"/>
                        <a:gd name="connsiteX5" fmla="*/ 1476 w 143207"/>
                        <a:gd name="connsiteY5" fmla="*/ 35913 h 86791"/>
                        <a:gd name="connsiteX6" fmla="*/ 1476 w 143207"/>
                        <a:gd name="connsiteY6" fmla="*/ 51964 h 86791"/>
                        <a:gd name="connsiteX7" fmla="*/ 96762 w 143207"/>
                        <a:gd name="connsiteY7" fmla="*/ 51964 h 86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3207" h="86791">
                          <a:moveTo>
                            <a:pt x="96762" y="51964"/>
                          </a:moveTo>
                          <a:lnTo>
                            <a:pt x="96835" y="89101"/>
                          </a:lnTo>
                          <a:lnTo>
                            <a:pt x="143092" y="44085"/>
                          </a:lnTo>
                          <a:lnTo>
                            <a:pt x="96689" y="1476"/>
                          </a:lnTo>
                          <a:lnTo>
                            <a:pt x="96762" y="35913"/>
                          </a:lnTo>
                          <a:lnTo>
                            <a:pt x="1476" y="35913"/>
                          </a:lnTo>
                          <a:lnTo>
                            <a:pt x="1476" y="51964"/>
                          </a:lnTo>
                          <a:lnTo>
                            <a:pt x="96762" y="51964"/>
                          </a:ln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5" name="Freeform: Shape 1094">
                      <a:extLst>
                        <a:ext uri="{FF2B5EF4-FFF2-40B4-BE49-F238E27FC236}">
                          <a16:creationId xmlns:a16="http://schemas.microsoft.com/office/drawing/2014/main" id="{B0F81200-1A61-46C7-B1CF-47A8166B10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9863" y="4084606"/>
                      <a:ext cx="269056" cy="216979"/>
                    </a:xfrm>
                    <a:custGeom>
                      <a:avLst/>
                      <a:gdLst>
                        <a:gd name="connsiteX0" fmla="*/ 253772 w 269055"/>
                        <a:gd name="connsiteY0" fmla="*/ 1476 h 216979"/>
                        <a:gd name="connsiteX1" fmla="*/ 227215 w 269055"/>
                        <a:gd name="connsiteY1" fmla="*/ 24094 h 216979"/>
                        <a:gd name="connsiteX2" fmla="*/ 248446 w 269055"/>
                        <a:gd name="connsiteY2" fmla="*/ 24094 h 216979"/>
                        <a:gd name="connsiteX3" fmla="*/ 248446 w 269055"/>
                        <a:gd name="connsiteY3" fmla="*/ 194017 h 216979"/>
                        <a:gd name="connsiteX4" fmla="*/ 28034 w 269055"/>
                        <a:gd name="connsiteY4" fmla="*/ 194017 h 216979"/>
                        <a:gd name="connsiteX5" fmla="*/ 1476 w 269055"/>
                        <a:gd name="connsiteY5" fmla="*/ 216708 h 216979"/>
                        <a:gd name="connsiteX6" fmla="*/ 253627 w 269055"/>
                        <a:gd name="connsiteY6" fmla="*/ 216708 h 216979"/>
                        <a:gd name="connsiteX7" fmla="*/ 271283 w 269055"/>
                        <a:gd name="connsiteY7" fmla="*/ 200073 h 216979"/>
                        <a:gd name="connsiteX8" fmla="*/ 271283 w 269055"/>
                        <a:gd name="connsiteY8" fmla="*/ 18184 h 216979"/>
                        <a:gd name="connsiteX9" fmla="*/ 253772 w 269055"/>
                        <a:gd name="connsiteY9" fmla="*/ 1476 h 2169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69055" h="216979">
                          <a:moveTo>
                            <a:pt x="253772" y="1476"/>
                          </a:moveTo>
                          <a:lnTo>
                            <a:pt x="227215" y="24094"/>
                          </a:lnTo>
                          <a:lnTo>
                            <a:pt x="248446" y="24094"/>
                          </a:lnTo>
                          <a:lnTo>
                            <a:pt x="248446" y="194017"/>
                          </a:lnTo>
                          <a:lnTo>
                            <a:pt x="28034" y="194017"/>
                          </a:lnTo>
                          <a:lnTo>
                            <a:pt x="1476" y="216708"/>
                          </a:lnTo>
                          <a:lnTo>
                            <a:pt x="253627" y="216708"/>
                          </a:lnTo>
                          <a:cubicBezTo>
                            <a:pt x="262382" y="216708"/>
                            <a:pt x="271283" y="208901"/>
                            <a:pt x="271283" y="200073"/>
                          </a:cubicBezTo>
                          <a:lnTo>
                            <a:pt x="271283" y="18184"/>
                          </a:lnTo>
                          <a:cubicBezTo>
                            <a:pt x="271210" y="9356"/>
                            <a:pt x="262455" y="1549"/>
                            <a:pt x="253772" y="1476"/>
                          </a:cubicBez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6" name="Freeform: Shape 1095">
                      <a:extLst>
                        <a:ext uri="{FF2B5EF4-FFF2-40B4-BE49-F238E27FC236}">
                          <a16:creationId xmlns:a16="http://schemas.microsoft.com/office/drawing/2014/main" id="{E6C0BDA4-1384-4E19-AB0B-313C2AFA0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7826" y="4084606"/>
                      <a:ext cx="273395" cy="216979"/>
                    </a:xfrm>
                    <a:custGeom>
                      <a:avLst/>
                      <a:gdLst>
                        <a:gd name="connsiteX0" fmla="*/ 23583 w 273395"/>
                        <a:gd name="connsiteY0" fmla="*/ 194017 h 216979"/>
                        <a:gd name="connsiteX1" fmla="*/ 23583 w 273395"/>
                        <a:gd name="connsiteY1" fmla="*/ 24094 h 216979"/>
                        <a:gd name="connsiteX2" fmla="*/ 249249 w 273395"/>
                        <a:gd name="connsiteY2" fmla="*/ 24094 h 216979"/>
                        <a:gd name="connsiteX3" fmla="*/ 275806 w 273395"/>
                        <a:gd name="connsiteY3" fmla="*/ 1476 h 216979"/>
                        <a:gd name="connsiteX4" fmla="*/ 275734 w 273395"/>
                        <a:gd name="connsiteY4" fmla="*/ 1476 h 216979"/>
                        <a:gd name="connsiteX5" fmla="*/ 275588 w 273395"/>
                        <a:gd name="connsiteY5" fmla="*/ 1476 h 216979"/>
                        <a:gd name="connsiteX6" fmla="*/ 17309 w 273395"/>
                        <a:gd name="connsiteY6" fmla="*/ 1476 h 216979"/>
                        <a:gd name="connsiteX7" fmla="*/ 7386 w 273395"/>
                        <a:gd name="connsiteY7" fmla="*/ 5343 h 216979"/>
                        <a:gd name="connsiteX8" fmla="*/ 1476 w 273395"/>
                        <a:gd name="connsiteY8" fmla="*/ 18184 h 216979"/>
                        <a:gd name="connsiteX9" fmla="*/ 1476 w 273395"/>
                        <a:gd name="connsiteY9" fmla="*/ 200073 h 216979"/>
                        <a:gd name="connsiteX10" fmla="*/ 17309 w 273395"/>
                        <a:gd name="connsiteY10" fmla="*/ 216708 h 216979"/>
                        <a:gd name="connsiteX11" fmla="*/ 23437 w 273395"/>
                        <a:gd name="connsiteY11" fmla="*/ 216708 h 216979"/>
                        <a:gd name="connsiteX12" fmla="*/ 49995 w 273395"/>
                        <a:gd name="connsiteY12" fmla="*/ 194017 h 216979"/>
                        <a:gd name="connsiteX13" fmla="*/ 23583 w 273395"/>
                        <a:gd name="connsiteY13" fmla="*/ 194017 h 2169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73395" h="216979">
                          <a:moveTo>
                            <a:pt x="23583" y="194017"/>
                          </a:moveTo>
                          <a:lnTo>
                            <a:pt x="23583" y="24094"/>
                          </a:lnTo>
                          <a:lnTo>
                            <a:pt x="249249" y="24094"/>
                          </a:lnTo>
                          <a:lnTo>
                            <a:pt x="275806" y="1476"/>
                          </a:lnTo>
                          <a:lnTo>
                            <a:pt x="275734" y="1476"/>
                          </a:lnTo>
                          <a:cubicBezTo>
                            <a:pt x="275661" y="1476"/>
                            <a:pt x="275661" y="1476"/>
                            <a:pt x="275588" y="1476"/>
                          </a:cubicBezTo>
                          <a:lnTo>
                            <a:pt x="17309" y="1476"/>
                          </a:lnTo>
                          <a:cubicBezTo>
                            <a:pt x="13515" y="1476"/>
                            <a:pt x="10086" y="3009"/>
                            <a:pt x="7386" y="5343"/>
                          </a:cubicBezTo>
                          <a:cubicBezTo>
                            <a:pt x="3811" y="8480"/>
                            <a:pt x="1476" y="13150"/>
                            <a:pt x="1476" y="18184"/>
                          </a:cubicBezTo>
                          <a:lnTo>
                            <a:pt x="1476" y="200073"/>
                          </a:lnTo>
                          <a:cubicBezTo>
                            <a:pt x="1476" y="208901"/>
                            <a:pt x="8553" y="216708"/>
                            <a:pt x="17309" y="216708"/>
                          </a:cubicBezTo>
                          <a:lnTo>
                            <a:pt x="23437" y="216708"/>
                          </a:lnTo>
                          <a:lnTo>
                            <a:pt x="49995" y="194017"/>
                          </a:lnTo>
                          <a:lnTo>
                            <a:pt x="23583" y="194017"/>
                          </a:ln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7" name="Freeform: Shape 1096">
                      <a:extLst>
                        <a:ext uri="{FF2B5EF4-FFF2-40B4-BE49-F238E27FC236}">
                          <a16:creationId xmlns:a16="http://schemas.microsoft.com/office/drawing/2014/main" id="{4096A4F8-E12F-40DA-9F06-5C7BE9477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468" y="4299348"/>
                      <a:ext cx="308112" cy="26038"/>
                    </a:xfrm>
                    <a:custGeom>
                      <a:avLst/>
                      <a:gdLst>
                        <a:gd name="connsiteX0" fmla="*/ 1476 w 308112"/>
                        <a:gd name="connsiteY0" fmla="*/ 25115 h 26037"/>
                        <a:gd name="connsiteX1" fmla="*/ 308128 w 308112"/>
                        <a:gd name="connsiteY1" fmla="*/ 25115 h 26037"/>
                        <a:gd name="connsiteX2" fmla="*/ 308128 w 308112"/>
                        <a:gd name="connsiteY2" fmla="*/ 1476 h 26037"/>
                        <a:gd name="connsiteX3" fmla="*/ 1476 w 308112"/>
                        <a:gd name="connsiteY3" fmla="*/ 1476 h 26037"/>
                        <a:gd name="connsiteX4" fmla="*/ 1476 w 308112"/>
                        <a:gd name="connsiteY4" fmla="*/ 25115 h 260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8112" h="26037">
                          <a:moveTo>
                            <a:pt x="1476" y="25115"/>
                          </a:moveTo>
                          <a:lnTo>
                            <a:pt x="308128" y="25115"/>
                          </a:lnTo>
                          <a:lnTo>
                            <a:pt x="308128" y="1476"/>
                          </a:lnTo>
                          <a:lnTo>
                            <a:pt x="1476" y="1476"/>
                          </a:lnTo>
                          <a:lnTo>
                            <a:pt x="1476" y="25115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8" name="Freeform: Shape 1097">
                      <a:extLst>
                        <a:ext uri="{FF2B5EF4-FFF2-40B4-BE49-F238E27FC236}">
                          <a16:creationId xmlns:a16="http://schemas.microsoft.com/office/drawing/2014/main" id="{1652035B-E46D-44FD-BF8C-B7CAB59059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8422" y="4092709"/>
                      <a:ext cx="8679" cy="8679"/>
                    </a:xfrm>
                    <a:custGeom>
                      <a:avLst/>
                      <a:gdLst>
                        <a:gd name="connsiteX0" fmla="*/ 9794 w 8679"/>
                        <a:gd name="connsiteY0" fmla="*/ 5635 h 8679"/>
                        <a:gd name="connsiteX1" fmla="*/ 5635 w 8679"/>
                        <a:gd name="connsiteY1" fmla="*/ 9794 h 8679"/>
                        <a:gd name="connsiteX2" fmla="*/ 1476 w 8679"/>
                        <a:gd name="connsiteY2" fmla="*/ 5635 h 8679"/>
                        <a:gd name="connsiteX3" fmla="*/ 5635 w 8679"/>
                        <a:gd name="connsiteY3" fmla="*/ 1476 h 8679"/>
                        <a:gd name="connsiteX4" fmla="*/ 9794 w 8679"/>
                        <a:gd name="connsiteY4" fmla="*/ 5635 h 86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79" h="8679">
                          <a:moveTo>
                            <a:pt x="9794" y="5635"/>
                          </a:moveTo>
                          <a:cubicBezTo>
                            <a:pt x="9794" y="7970"/>
                            <a:pt x="7970" y="9794"/>
                            <a:pt x="5635" y="9794"/>
                          </a:cubicBezTo>
                          <a:cubicBezTo>
                            <a:pt x="3374" y="9794"/>
                            <a:pt x="1476" y="7897"/>
                            <a:pt x="1476" y="5635"/>
                          </a:cubicBezTo>
                          <a:cubicBezTo>
                            <a:pt x="1476" y="3300"/>
                            <a:pt x="3300" y="1476"/>
                            <a:pt x="5635" y="1476"/>
                          </a:cubicBezTo>
                          <a:cubicBezTo>
                            <a:pt x="7897" y="1476"/>
                            <a:pt x="9794" y="3373"/>
                            <a:pt x="9794" y="5635"/>
                          </a:cubicBez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1012" name="Group 1011">
                  <a:extLst>
                    <a:ext uri="{FF2B5EF4-FFF2-40B4-BE49-F238E27FC236}">
                      <a16:creationId xmlns:a16="http://schemas.microsoft.com/office/drawing/2014/main" id="{39266E19-CF17-41BE-B14C-54DC38AD9653}"/>
                    </a:ext>
                  </a:extLst>
                </p:cNvPr>
                <p:cNvGrpSpPr/>
                <p:nvPr/>
              </p:nvGrpSpPr>
              <p:grpSpPr>
                <a:xfrm>
                  <a:off x="6613384" y="3802387"/>
                  <a:ext cx="110489" cy="113511"/>
                  <a:chOff x="1212457" y="512757"/>
                  <a:chExt cx="231789" cy="238130"/>
                </a:xfrm>
              </p:grpSpPr>
              <p:sp>
                <p:nvSpPr>
                  <p:cNvPr id="1081" name="Rectangle: Rounded Corners 1080">
                    <a:extLst>
                      <a:ext uri="{FF2B5EF4-FFF2-40B4-BE49-F238E27FC236}">
                        <a16:creationId xmlns:a16="http://schemas.microsoft.com/office/drawing/2014/main" id="{D5050850-AA81-4F7B-8006-4AE034AFF4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2457" y="512762"/>
                    <a:ext cx="231775" cy="238125"/>
                  </a:xfrm>
                  <a:prstGeom prst="roundRect">
                    <a:avLst>
                      <a:gd name="adj" fmla="val 8448"/>
                    </a:avLst>
                  </a:prstGeom>
                  <a:gradFill flip="none" rotWithShape="1">
                    <a:gsLst>
                      <a:gs pos="0">
                        <a:srgbClr val="378FE4"/>
                      </a:gs>
                      <a:gs pos="50000">
                        <a:srgbClr val="358CE3"/>
                      </a:gs>
                      <a:gs pos="100000">
                        <a:srgbClr val="378FE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1082" name="Straight Connector 1081">
                    <a:extLst>
                      <a:ext uri="{FF2B5EF4-FFF2-40B4-BE49-F238E27FC236}">
                        <a16:creationId xmlns:a16="http://schemas.microsoft.com/office/drawing/2014/main" id="{9EDBE080-658E-47C7-B810-CD76EB012B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9024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083" name="Straight Connector 1082">
                    <a:extLst>
                      <a:ext uri="{FF2B5EF4-FFF2-40B4-BE49-F238E27FC236}">
                        <a16:creationId xmlns:a16="http://schemas.microsoft.com/office/drawing/2014/main" id="{ECFCE807-C03D-48A8-873C-959F1A2ED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6882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084" name="Straight Connector 1083">
                    <a:extLst>
                      <a:ext uri="{FF2B5EF4-FFF2-40B4-BE49-F238E27FC236}">
                        <a16:creationId xmlns:a16="http://schemas.microsoft.com/office/drawing/2014/main" id="{8F1C6CA5-C189-492B-8B1D-5426583DD6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13846" y="593719"/>
                    <a:ext cx="230400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085" name="Straight Connector 1084">
                    <a:extLst>
                      <a:ext uri="{FF2B5EF4-FFF2-40B4-BE49-F238E27FC236}">
                        <a16:creationId xmlns:a16="http://schemas.microsoft.com/office/drawing/2014/main" id="{FFB91EF5-FA31-4C9A-90B7-02180FE28E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13846" y="673889"/>
                    <a:ext cx="23040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</p:grp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82A4A206-A04B-4D03-BBD7-0B755A667209}"/>
                    </a:ext>
                  </a:extLst>
                </p:cNvPr>
                <p:cNvSpPr/>
                <p:nvPr/>
              </p:nvSpPr>
              <p:spPr bwMode="auto">
                <a:xfrm>
                  <a:off x="6120707" y="3561145"/>
                  <a:ext cx="119551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Custom application</a:t>
                  </a:r>
                </a:p>
              </p:txBody>
            </p:sp>
            <p:sp>
              <p:nvSpPr>
                <p:cNvPr id="1014" name="Rectangle 1013">
                  <a:extLst>
                    <a:ext uri="{FF2B5EF4-FFF2-40B4-BE49-F238E27FC236}">
                      <a16:creationId xmlns:a16="http://schemas.microsoft.com/office/drawing/2014/main" id="{B99EEF54-1E7B-412C-8DCC-BF55278DC520}"/>
                    </a:ext>
                  </a:extLst>
                </p:cNvPr>
                <p:cNvSpPr/>
                <p:nvPr/>
              </p:nvSpPr>
              <p:spPr bwMode="auto">
                <a:xfrm>
                  <a:off x="6230303" y="4038395"/>
                  <a:ext cx="1530463" cy="877294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E2E2E3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5" name="Rectangle 1014">
                  <a:extLst>
                    <a:ext uri="{FF2B5EF4-FFF2-40B4-BE49-F238E27FC236}">
                      <a16:creationId xmlns:a16="http://schemas.microsoft.com/office/drawing/2014/main" id="{3AABCF00-0AEF-45A8-8397-1BD4A07908CD}"/>
                    </a:ext>
                  </a:extLst>
                </p:cNvPr>
                <p:cNvSpPr/>
                <p:nvPr/>
              </p:nvSpPr>
              <p:spPr bwMode="auto">
                <a:xfrm>
                  <a:off x="6230303" y="5810183"/>
                  <a:ext cx="1530463" cy="879067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E2E2E3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6" name="Rectangle 1015">
                  <a:extLst>
                    <a:ext uri="{FF2B5EF4-FFF2-40B4-BE49-F238E27FC236}">
                      <a16:creationId xmlns:a16="http://schemas.microsoft.com/office/drawing/2014/main" id="{A23E904C-A3BE-4A83-9C31-8A9E0FE18C5F}"/>
                    </a:ext>
                  </a:extLst>
                </p:cNvPr>
                <p:cNvSpPr/>
                <p:nvPr/>
              </p:nvSpPr>
              <p:spPr bwMode="auto">
                <a:xfrm>
                  <a:off x="6071537" y="3926999"/>
                  <a:ext cx="713761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Publisher</a:t>
                  </a:r>
                </a:p>
              </p:txBody>
            </p:sp>
            <p:cxnSp>
              <p:nvCxnSpPr>
                <p:cNvPr id="1017" name="Straight Arrow Connector 1016">
                  <a:extLst>
                    <a:ext uri="{FF2B5EF4-FFF2-40B4-BE49-F238E27FC236}">
                      <a16:creationId xmlns:a16="http://schemas.microsoft.com/office/drawing/2014/main" id="{0272B0F8-55BD-4962-870F-7499F2648BB7}"/>
                    </a:ext>
                  </a:extLst>
                </p:cNvPr>
                <p:cNvCxnSpPr>
                  <a:cxnSpLocks/>
                  <a:endCxn id="1020" idx="0"/>
                </p:cNvCxnSpPr>
                <p:nvPr/>
              </p:nvCxnSpPr>
              <p:spPr>
                <a:xfrm>
                  <a:off x="6672772" y="3919631"/>
                  <a:ext cx="0" cy="205153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triangle" w="sm" len="sm"/>
                  <a:tailEnd type="triangle" w="sm" len="sm"/>
                </a:ln>
                <a:effectLst/>
              </p:spPr>
            </p:cxnSp>
            <p:sp>
              <p:nvSpPr>
                <p:cNvPr id="1018" name="Isosceles Triangle 1017">
                  <a:extLst>
                    <a:ext uri="{FF2B5EF4-FFF2-40B4-BE49-F238E27FC236}">
                      <a16:creationId xmlns:a16="http://schemas.microsoft.com/office/drawing/2014/main" id="{26C2CC5D-7C78-428A-B864-93A99F728E5D}"/>
                    </a:ext>
                  </a:extLst>
                </p:cNvPr>
                <p:cNvSpPr/>
                <p:nvPr/>
              </p:nvSpPr>
              <p:spPr bwMode="auto">
                <a:xfrm>
                  <a:off x="6480239" y="4289886"/>
                  <a:ext cx="385064" cy="155267"/>
                </a:xfrm>
                <a:prstGeom prst="triangle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8FFFF"/>
                    </a:gs>
                    <a:gs pos="100000">
                      <a:srgbClr val="50E6FF"/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9" name="Rectangle 1018">
                  <a:extLst>
                    <a:ext uri="{FF2B5EF4-FFF2-40B4-BE49-F238E27FC236}">
                      <a16:creationId xmlns:a16="http://schemas.microsoft.com/office/drawing/2014/main" id="{28006DD6-4A43-4A8B-B8A6-C2B22B28B815}"/>
                    </a:ext>
                  </a:extLst>
                </p:cNvPr>
                <p:cNvSpPr/>
                <p:nvPr/>
              </p:nvSpPr>
              <p:spPr bwMode="auto">
                <a:xfrm>
                  <a:off x="6480239" y="4445153"/>
                  <a:ext cx="385064" cy="36771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20" name="Graphic 1019">
                  <a:extLst>
                    <a:ext uri="{FF2B5EF4-FFF2-40B4-BE49-F238E27FC236}">
                      <a16:creationId xmlns:a16="http://schemas.microsoft.com/office/drawing/2014/main" id="{818D0F4F-B562-4F88-BA0C-C05DDA4FE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6564999" y="4124784"/>
                  <a:ext cx="215545" cy="215545"/>
                </a:xfrm>
                <a:prstGeom prst="rect">
                  <a:avLst/>
                </a:prstGeom>
              </p:spPr>
            </p:pic>
            <p:pic>
              <p:nvPicPr>
                <p:cNvPr id="1021" name="Graphic 1020">
                  <a:extLst>
                    <a:ext uri="{FF2B5EF4-FFF2-40B4-BE49-F238E27FC236}">
                      <a16:creationId xmlns:a16="http://schemas.microsoft.com/office/drawing/2014/main" id="{35113BAA-1E83-414A-8401-60C1B5CD2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6587461" y="4496343"/>
                  <a:ext cx="173424" cy="204956"/>
                </a:xfrm>
                <a:prstGeom prst="rect">
                  <a:avLst/>
                </a:prstGeom>
              </p:spPr>
            </p:pic>
            <p:sp>
              <p:nvSpPr>
                <p:cNvPr id="1022" name="Rectangle 1021">
                  <a:extLst>
                    <a:ext uri="{FF2B5EF4-FFF2-40B4-BE49-F238E27FC236}">
                      <a16:creationId xmlns:a16="http://schemas.microsoft.com/office/drawing/2014/main" id="{38A108E7-68CC-4EB3-9433-17E0B42C8A0F}"/>
                    </a:ext>
                  </a:extLst>
                </p:cNvPr>
                <p:cNvSpPr/>
                <p:nvPr/>
              </p:nvSpPr>
              <p:spPr bwMode="auto">
                <a:xfrm>
                  <a:off x="6383619" y="4582865"/>
                  <a:ext cx="632326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Articles</a:t>
                  </a:r>
                </a:p>
              </p:txBody>
            </p:sp>
            <p:sp>
              <p:nvSpPr>
                <p:cNvPr id="1023" name="Rectangle 1022">
                  <a:extLst>
                    <a:ext uri="{FF2B5EF4-FFF2-40B4-BE49-F238E27FC236}">
                      <a16:creationId xmlns:a16="http://schemas.microsoft.com/office/drawing/2014/main" id="{6E35E38F-FF4A-420E-AE12-68C95A8AA9BB}"/>
                    </a:ext>
                  </a:extLst>
                </p:cNvPr>
                <p:cNvSpPr/>
                <p:nvPr/>
              </p:nvSpPr>
              <p:spPr bwMode="auto">
                <a:xfrm>
                  <a:off x="6071537" y="4848067"/>
                  <a:ext cx="76224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Distributor</a:t>
                  </a: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5A7D696C-0C65-43F3-9A4A-80AC25B23405}"/>
                    </a:ext>
                  </a:extLst>
                </p:cNvPr>
                <p:cNvSpPr/>
                <p:nvPr/>
              </p:nvSpPr>
              <p:spPr bwMode="auto">
                <a:xfrm>
                  <a:off x="6480239" y="5366221"/>
                  <a:ext cx="385064" cy="2292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02D84360-8CE8-4738-A3B9-FB8AC8B1478F}"/>
                    </a:ext>
                  </a:extLst>
                </p:cNvPr>
                <p:cNvSpPr/>
                <p:nvPr/>
              </p:nvSpPr>
              <p:spPr bwMode="auto">
                <a:xfrm>
                  <a:off x="6336069" y="4697014"/>
                  <a:ext cx="713761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Publication</a:t>
                  </a:r>
                </a:p>
              </p:txBody>
            </p:sp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A678E15B-4CE5-4083-81D9-E28FCF431208}"/>
                    </a:ext>
                  </a:extLst>
                </p:cNvPr>
                <p:cNvSpPr/>
                <p:nvPr/>
              </p:nvSpPr>
              <p:spPr bwMode="auto">
                <a:xfrm>
                  <a:off x="6311824" y="5510773"/>
                  <a:ext cx="723286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Distribution</a:t>
                  </a: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 database</a:t>
                  </a:r>
                </a:p>
              </p:txBody>
            </p:sp>
            <p:grpSp>
              <p:nvGrpSpPr>
                <p:cNvPr id="1027" name="Graphic 15">
                  <a:extLst>
                    <a:ext uri="{FF2B5EF4-FFF2-40B4-BE49-F238E27FC236}">
                      <a16:creationId xmlns:a16="http://schemas.microsoft.com/office/drawing/2014/main" id="{C05BEACD-D905-4FBE-B941-4035C12A5102}"/>
                    </a:ext>
                  </a:extLst>
                </p:cNvPr>
                <p:cNvGrpSpPr/>
                <p:nvPr/>
              </p:nvGrpSpPr>
              <p:grpSpPr>
                <a:xfrm>
                  <a:off x="6609884" y="5397209"/>
                  <a:ext cx="123507" cy="163776"/>
                  <a:chOff x="5453158" y="4633054"/>
                  <a:chExt cx="201192" cy="266791"/>
                </a:xfrm>
              </p:grpSpPr>
              <p:sp>
                <p:nvSpPr>
                  <p:cNvPr id="1077" name="Freeform: Shape 1076">
                    <a:extLst>
                      <a:ext uri="{FF2B5EF4-FFF2-40B4-BE49-F238E27FC236}">
                        <a16:creationId xmlns:a16="http://schemas.microsoft.com/office/drawing/2014/main" id="{16F653B0-DB14-4FF3-A49F-563224DD10F5}"/>
                      </a:ext>
                    </a:extLst>
                  </p:cNvPr>
                  <p:cNvSpPr/>
                  <p:nvPr/>
                </p:nvSpPr>
                <p:spPr>
                  <a:xfrm>
                    <a:off x="5453158" y="4669463"/>
                    <a:ext cx="201192" cy="230382"/>
                  </a:xfrm>
                  <a:custGeom>
                    <a:avLst/>
                    <a:gdLst>
                      <a:gd name="connsiteX0" fmla="*/ 100596 w 201192"/>
                      <a:gd name="connsiteY0" fmla="*/ 36409 h 230382"/>
                      <a:gd name="connsiteX1" fmla="*/ 0 w 201192"/>
                      <a:gd name="connsiteY1" fmla="*/ 0 h 230382"/>
                      <a:gd name="connsiteX2" fmla="*/ 0 w 201192"/>
                      <a:gd name="connsiteY2" fmla="*/ 193973 h 230382"/>
                      <a:gd name="connsiteX3" fmla="*/ 99184 w 201192"/>
                      <a:gd name="connsiteY3" fmla="*/ 230382 h 230382"/>
                      <a:gd name="connsiteX4" fmla="*/ 100596 w 201192"/>
                      <a:gd name="connsiteY4" fmla="*/ 230382 h 230382"/>
                      <a:gd name="connsiteX5" fmla="*/ 201192 w 201192"/>
                      <a:gd name="connsiteY5" fmla="*/ 193973 h 230382"/>
                      <a:gd name="connsiteX6" fmla="*/ 201192 w 201192"/>
                      <a:gd name="connsiteY6" fmla="*/ 0 h 230382"/>
                      <a:gd name="connsiteX7" fmla="*/ 100596 w 201192"/>
                      <a:gd name="connsiteY7" fmla="*/ 36409 h 23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1192" h="230382">
                        <a:moveTo>
                          <a:pt x="100596" y="36409"/>
                        </a:moveTo>
                        <a:cubicBezTo>
                          <a:pt x="45041" y="36409"/>
                          <a:pt x="0" y="20716"/>
                          <a:pt x="0" y="0"/>
                        </a:cubicBezTo>
                        <a:lnTo>
                          <a:pt x="0" y="193973"/>
                        </a:lnTo>
                        <a:cubicBezTo>
                          <a:pt x="0" y="213904"/>
                          <a:pt x="44256" y="230068"/>
                          <a:pt x="99184" y="230382"/>
                        </a:cubicBezTo>
                        <a:lnTo>
                          <a:pt x="100596" y="230382"/>
                        </a:lnTo>
                        <a:cubicBezTo>
                          <a:pt x="156151" y="230382"/>
                          <a:pt x="201192" y="214689"/>
                          <a:pt x="201192" y="193973"/>
                        </a:cubicBezTo>
                        <a:lnTo>
                          <a:pt x="201192" y="0"/>
                        </a:lnTo>
                        <a:cubicBezTo>
                          <a:pt x="201192" y="20245"/>
                          <a:pt x="156151" y="36409"/>
                          <a:pt x="100596" y="36409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8" name="Freeform: Shape 1077">
                    <a:extLst>
                      <a:ext uri="{FF2B5EF4-FFF2-40B4-BE49-F238E27FC236}">
                        <a16:creationId xmlns:a16="http://schemas.microsoft.com/office/drawing/2014/main" id="{332C0453-3D71-49F3-B746-04DF0F3A408C}"/>
                      </a:ext>
                    </a:extLst>
                  </p:cNvPr>
                  <p:cNvSpPr/>
                  <p:nvPr/>
                </p:nvSpPr>
                <p:spPr>
                  <a:xfrm>
                    <a:off x="5453158" y="4633054"/>
                    <a:ext cx="201192" cy="72818"/>
                  </a:xfrm>
                  <a:custGeom>
                    <a:avLst/>
                    <a:gdLst>
                      <a:gd name="connsiteX0" fmla="*/ 201192 w 201192"/>
                      <a:gd name="connsiteY0" fmla="*/ 36409 h 72818"/>
                      <a:gd name="connsiteX1" fmla="*/ 100596 w 201192"/>
                      <a:gd name="connsiteY1" fmla="*/ 72818 h 72818"/>
                      <a:gd name="connsiteX2" fmla="*/ 0 w 201192"/>
                      <a:gd name="connsiteY2" fmla="*/ 36409 h 72818"/>
                      <a:gd name="connsiteX3" fmla="*/ 100596 w 201192"/>
                      <a:gd name="connsiteY3" fmla="*/ 0 h 72818"/>
                      <a:gd name="connsiteX4" fmla="*/ 201192 w 201192"/>
                      <a:gd name="connsiteY4" fmla="*/ 36409 h 72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192" h="72818">
                        <a:moveTo>
                          <a:pt x="201192" y="36409"/>
                        </a:moveTo>
                        <a:cubicBezTo>
                          <a:pt x="201192" y="56654"/>
                          <a:pt x="156151" y="72818"/>
                          <a:pt x="100596" y="72818"/>
                        </a:cubicBezTo>
                        <a:cubicBezTo>
                          <a:pt x="45041" y="72818"/>
                          <a:pt x="0" y="57125"/>
                          <a:pt x="0" y="36409"/>
                        </a:cubicBezTo>
                        <a:cubicBezTo>
                          <a:pt x="0" y="15694"/>
                          <a:pt x="45041" y="0"/>
                          <a:pt x="100596" y="0"/>
                        </a:cubicBezTo>
                        <a:cubicBezTo>
                          <a:pt x="156151" y="0"/>
                          <a:pt x="201192" y="15694"/>
                          <a:pt x="201192" y="36409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9" name="Freeform: Shape 1078">
                    <a:extLst>
                      <a:ext uri="{FF2B5EF4-FFF2-40B4-BE49-F238E27FC236}">
                        <a16:creationId xmlns:a16="http://schemas.microsoft.com/office/drawing/2014/main" id="{B93C36C3-9148-451A-B670-CCFB09F86B19}"/>
                      </a:ext>
                    </a:extLst>
                  </p:cNvPr>
                  <p:cNvSpPr/>
                  <p:nvPr/>
                </p:nvSpPr>
                <p:spPr>
                  <a:xfrm>
                    <a:off x="5476541" y="4643412"/>
                    <a:ext cx="154425" cy="46296"/>
                  </a:xfrm>
                  <a:custGeom>
                    <a:avLst/>
                    <a:gdLst>
                      <a:gd name="connsiteX0" fmla="*/ 154425 w 154425"/>
                      <a:gd name="connsiteY0" fmla="*/ 23070 h 46296"/>
                      <a:gd name="connsiteX1" fmla="*/ 77213 w 154425"/>
                      <a:gd name="connsiteY1" fmla="*/ 46296 h 46296"/>
                      <a:gd name="connsiteX2" fmla="*/ 0 w 154425"/>
                      <a:gd name="connsiteY2" fmla="*/ 23070 h 46296"/>
                      <a:gd name="connsiteX3" fmla="*/ 77213 w 154425"/>
                      <a:gd name="connsiteY3" fmla="*/ 0 h 46296"/>
                      <a:gd name="connsiteX4" fmla="*/ 154425 w 154425"/>
                      <a:gd name="connsiteY4" fmla="*/ 23070 h 46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25" h="46296">
                        <a:moveTo>
                          <a:pt x="154425" y="23070"/>
                        </a:moveTo>
                        <a:cubicBezTo>
                          <a:pt x="154425" y="35938"/>
                          <a:pt x="119742" y="46296"/>
                          <a:pt x="77213" y="46296"/>
                        </a:cubicBezTo>
                        <a:cubicBezTo>
                          <a:pt x="34683" y="46296"/>
                          <a:pt x="0" y="35938"/>
                          <a:pt x="0" y="23070"/>
                        </a:cubicBezTo>
                        <a:cubicBezTo>
                          <a:pt x="0" y="10201"/>
                          <a:pt x="34683" y="0"/>
                          <a:pt x="77213" y="0"/>
                        </a:cubicBezTo>
                        <a:cubicBezTo>
                          <a:pt x="119742" y="0"/>
                          <a:pt x="154425" y="10358"/>
                          <a:pt x="154425" y="23070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0" name="Freeform: Shape 1079">
                    <a:extLst>
                      <a:ext uri="{FF2B5EF4-FFF2-40B4-BE49-F238E27FC236}">
                        <a16:creationId xmlns:a16="http://schemas.microsoft.com/office/drawing/2014/main" id="{0EEE001F-117F-4725-B5D3-C29599040DCF}"/>
                      </a:ext>
                    </a:extLst>
                  </p:cNvPr>
                  <p:cNvSpPr/>
                  <p:nvPr/>
                </p:nvSpPr>
                <p:spPr>
                  <a:xfrm>
                    <a:off x="5492706" y="4672198"/>
                    <a:ext cx="122096" cy="17618"/>
                  </a:xfrm>
                  <a:custGeom>
                    <a:avLst/>
                    <a:gdLst>
                      <a:gd name="connsiteX0" fmla="*/ 61048 w 122096"/>
                      <a:gd name="connsiteY0" fmla="*/ 90 h 17618"/>
                      <a:gd name="connsiteX1" fmla="*/ 0 w 122096"/>
                      <a:gd name="connsiteY1" fmla="*/ 9035 h 17618"/>
                      <a:gd name="connsiteX2" fmla="*/ 61048 w 122096"/>
                      <a:gd name="connsiteY2" fmla="*/ 17510 h 17618"/>
                      <a:gd name="connsiteX3" fmla="*/ 122096 w 122096"/>
                      <a:gd name="connsiteY3" fmla="*/ 8408 h 17618"/>
                      <a:gd name="connsiteX4" fmla="*/ 61048 w 122096"/>
                      <a:gd name="connsiteY4" fmla="*/ 90 h 17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096" h="17618">
                        <a:moveTo>
                          <a:pt x="61048" y="90"/>
                        </a:moveTo>
                        <a:cubicBezTo>
                          <a:pt x="40337" y="-439"/>
                          <a:pt x="19689" y="2587"/>
                          <a:pt x="0" y="9035"/>
                        </a:cubicBezTo>
                        <a:cubicBezTo>
                          <a:pt x="19707" y="15364"/>
                          <a:pt x="40362" y="18232"/>
                          <a:pt x="61048" y="17510"/>
                        </a:cubicBezTo>
                        <a:cubicBezTo>
                          <a:pt x="81776" y="18117"/>
                          <a:pt x="102446" y="15035"/>
                          <a:pt x="122096" y="8408"/>
                        </a:cubicBezTo>
                        <a:cubicBezTo>
                          <a:pt x="102352" y="2257"/>
                          <a:pt x="81718" y="-554"/>
                          <a:pt x="61048" y="90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028" name="Rectangle 1027">
                  <a:extLst>
                    <a:ext uri="{FF2B5EF4-FFF2-40B4-BE49-F238E27FC236}">
                      <a16:creationId xmlns:a16="http://schemas.microsoft.com/office/drawing/2014/main" id="{8AD9F5B6-E99C-4C0A-99BE-7D297D033C57}"/>
                    </a:ext>
                  </a:extLst>
                </p:cNvPr>
                <p:cNvSpPr/>
                <p:nvPr/>
              </p:nvSpPr>
              <p:spPr bwMode="auto">
                <a:xfrm>
                  <a:off x="7085210" y="4773803"/>
                  <a:ext cx="73335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Snapshot</a:t>
                  </a:r>
                  <a:b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</a:b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Agent</a:t>
                  </a:r>
                </a:p>
              </p:txBody>
            </p:sp>
            <p:cxnSp>
              <p:nvCxnSpPr>
                <p:cNvPr id="1029" name="Connector: Elbow 1028">
                  <a:extLst>
                    <a:ext uri="{FF2B5EF4-FFF2-40B4-BE49-F238E27FC236}">
                      <a16:creationId xmlns:a16="http://schemas.microsoft.com/office/drawing/2014/main" id="{8D892004-A6A5-47E6-8A00-FDA1B461770A}"/>
                    </a:ext>
                  </a:extLst>
                </p:cNvPr>
                <p:cNvCxnSpPr>
                  <a:cxnSpLocks/>
                  <a:stCxn id="1019" idx="3"/>
                </p:cNvCxnSpPr>
                <p:nvPr/>
              </p:nvCxnSpPr>
              <p:spPr>
                <a:xfrm>
                  <a:off x="6865303" y="4629011"/>
                  <a:ext cx="284211" cy="236587"/>
                </a:xfrm>
                <a:prstGeom prst="bentConnector3">
                  <a:avLst>
                    <a:gd name="adj1" fmla="val 100271"/>
                  </a:avLst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5800D49A-804A-4634-8A9C-76F212CF21A7}"/>
                    </a:ext>
                  </a:extLst>
                </p:cNvPr>
                <p:cNvSpPr/>
                <p:nvPr/>
              </p:nvSpPr>
              <p:spPr bwMode="auto">
                <a:xfrm>
                  <a:off x="7084383" y="5441933"/>
                  <a:ext cx="73335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Distribution Agent</a:t>
                  </a: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8BA09034-ABC1-4222-A268-A5D3A19E26D9}"/>
                    </a:ext>
                  </a:extLst>
                </p:cNvPr>
                <p:cNvSpPr/>
                <p:nvPr/>
              </p:nvSpPr>
              <p:spPr bwMode="auto">
                <a:xfrm>
                  <a:off x="6083364" y="5697169"/>
                  <a:ext cx="781939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Subscriber</a:t>
                  </a:r>
                </a:p>
              </p:txBody>
            </p:sp>
            <p:sp>
              <p:nvSpPr>
                <p:cNvPr id="1032" name="Isosceles Triangle 1031">
                  <a:extLst>
                    <a:ext uri="{FF2B5EF4-FFF2-40B4-BE49-F238E27FC236}">
                      <a16:creationId xmlns:a16="http://schemas.microsoft.com/office/drawing/2014/main" id="{9E259FA0-8B35-4A3A-B82B-26CF20B92590}"/>
                    </a:ext>
                  </a:extLst>
                </p:cNvPr>
                <p:cNvSpPr/>
                <p:nvPr/>
              </p:nvSpPr>
              <p:spPr bwMode="auto">
                <a:xfrm>
                  <a:off x="6492066" y="6060056"/>
                  <a:ext cx="385064" cy="155267"/>
                </a:xfrm>
                <a:prstGeom prst="triangle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8FFFF"/>
                    </a:gs>
                    <a:gs pos="100000">
                      <a:srgbClr val="50E6FF"/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AC13CD19-9CCC-4192-BA6C-42F92853E7BE}"/>
                    </a:ext>
                  </a:extLst>
                </p:cNvPr>
                <p:cNvSpPr/>
                <p:nvPr/>
              </p:nvSpPr>
              <p:spPr bwMode="auto">
                <a:xfrm>
                  <a:off x="6492066" y="6215323"/>
                  <a:ext cx="385064" cy="36771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34" name="Graphic 1033">
                  <a:extLst>
                    <a:ext uri="{FF2B5EF4-FFF2-40B4-BE49-F238E27FC236}">
                      <a16:creationId xmlns:a16="http://schemas.microsoft.com/office/drawing/2014/main" id="{CA516ED8-D039-4EBC-BE1F-03AD333A25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6576826" y="5894954"/>
                  <a:ext cx="215545" cy="215545"/>
                </a:xfrm>
                <a:prstGeom prst="rect">
                  <a:avLst/>
                </a:prstGeom>
              </p:spPr>
            </p:pic>
            <p:pic>
              <p:nvPicPr>
                <p:cNvPr id="1035" name="Graphic 1034">
                  <a:extLst>
                    <a:ext uri="{FF2B5EF4-FFF2-40B4-BE49-F238E27FC236}">
                      <a16:creationId xmlns:a16="http://schemas.microsoft.com/office/drawing/2014/main" id="{473DBB42-B58B-41EA-A805-8BDE4DDA1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6599288" y="6266513"/>
                  <a:ext cx="173424" cy="204956"/>
                </a:xfrm>
                <a:prstGeom prst="rect">
                  <a:avLst/>
                </a:prstGeom>
              </p:spPr>
            </p:pic>
            <p:sp>
              <p:nvSpPr>
                <p:cNvPr id="1036" name="Rectangle 1035">
                  <a:extLst>
                    <a:ext uri="{FF2B5EF4-FFF2-40B4-BE49-F238E27FC236}">
                      <a16:creationId xmlns:a16="http://schemas.microsoft.com/office/drawing/2014/main" id="{15F71645-7FC2-4932-8F2D-BB69B96B67DC}"/>
                    </a:ext>
                  </a:extLst>
                </p:cNvPr>
                <p:cNvSpPr/>
                <p:nvPr/>
              </p:nvSpPr>
              <p:spPr bwMode="auto">
                <a:xfrm>
                  <a:off x="6395446" y="6353035"/>
                  <a:ext cx="632326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Articles</a:t>
                  </a:r>
                </a:p>
              </p:txBody>
            </p:sp>
            <p:cxnSp>
              <p:nvCxnSpPr>
                <p:cNvPr id="1037" name="Connector: Elbow 1036">
                  <a:extLst>
                    <a:ext uri="{FF2B5EF4-FFF2-40B4-BE49-F238E27FC236}">
                      <a16:creationId xmlns:a16="http://schemas.microsoft.com/office/drawing/2014/main" id="{1DE1C884-89A7-42C7-BEDF-309505E19C0A}"/>
                    </a:ext>
                  </a:extLst>
                </p:cNvPr>
                <p:cNvCxnSpPr>
                  <a:cxnSpLocks/>
                  <a:stCxn id="1033" idx="3"/>
                </p:cNvCxnSpPr>
                <p:nvPr/>
              </p:nvCxnSpPr>
              <p:spPr>
                <a:xfrm flipV="1">
                  <a:off x="6877130" y="5688285"/>
                  <a:ext cx="273541" cy="710896"/>
                </a:xfrm>
                <a:prstGeom prst="bentConnector2">
                  <a:avLst/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triangle" w="sm" len="sm"/>
                  <a:tailEnd type="none" w="sm" len="sm"/>
                </a:ln>
                <a:effectLst/>
              </p:spPr>
            </p:cxnSp>
            <p:cxnSp>
              <p:nvCxnSpPr>
                <p:cNvPr id="1038" name="Straight Arrow Connector 1037">
                  <a:extLst>
                    <a:ext uri="{FF2B5EF4-FFF2-40B4-BE49-F238E27FC236}">
                      <a16:creationId xmlns:a16="http://schemas.microsoft.com/office/drawing/2014/main" id="{BE13712A-80AD-45C9-BC44-1850EC7DA001}"/>
                    </a:ext>
                  </a:extLst>
                </p:cNvPr>
                <p:cNvCxnSpPr>
                  <a:endCxn id="1065" idx="1"/>
                </p:cNvCxnSpPr>
                <p:nvPr/>
              </p:nvCxnSpPr>
              <p:spPr>
                <a:xfrm>
                  <a:off x="7144675" y="5021902"/>
                  <a:ext cx="1" cy="20625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cxnSp>
              <p:nvCxnSpPr>
                <p:cNvPr id="1039" name="Straight Arrow Connector 1038">
                  <a:extLst>
                    <a:ext uri="{FF2B5EF4-FFF2-40B4-BE49-F238E27FC236}">
                      <a16:creationId xmlns:a16="http://schemas.microsoft.com/office/drawing/2014/main" id="{A59CD347-3659-44CD-BA39-3DBD2DC96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1141" y="5369316"/>
                  <a:ext cx="0" cy="15958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cxnSp>
              <p:nvCxnSpPr>
                <p:cNvPr id="1040" name="Connector: Elbow 1039">
                  <a:extLst>
                    <a:ext uri="{FF2B5EF4-FFF2-40B4-BE49-F238E27FC236}">
                      <a16:creationId xmlns:a16="http://schemas.microsoft.com/office/drawing/2014/main" id="{33C72841-8B4A-4D86-800C-6C8DA7CDC330}"/>
                    </a:ext>
                  </a:extLst>
                </p:cNvPr>
                <p:cNvCxnSpPr>
                  <a:cxnSpLocks/>
                  <a:stCxn id="1055" idx="2"/>
                  <a:endCxn id="1086" idx="3"/>
                </p:cNvCxnSpPr>
                <p:nvPr/>
              </p:nvCxnSpPr>
              <p:spPr>
                <a:xfrm flipH="1">
                  <a:off x="7053154" y="4993553"/>
                  <a:ext cx="53013" cy="543726"/>
                </a:xfrm>
                <a:prstGeom prst="bentConnector3">
                  <a:avLst>
                    <a:gd name="adj1" fmla="val 329713"/>
                  </a:avLst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sp>
              <p:nvSpPr>
                <p:cNvPr id="1041" name="Rectangle 1040">
                  <a:extLst>
                    <a:ext uri="{FF2B5EF4-FFF2-40B4-BE49-F238E27FC236}">
                      <a16:creationId xmlns:a16="http://schemas.microsoft.com/office/drawing/2014/main" id="{7C4A14AD-9E54-44F9-A777-6DBB20EAF5A4}"/>
                    </a:ext>
                  </a:extLst>
                </p:cNvPr>
                <p:cNvSpPr/>
                <p:nvPr/>
              </p:nvSpPr>
              <p:spPr bwMode="auto">
                <a:xfrm>
                  <a:off x="6634508" y="5210592"/>
                  <a:ext cx="572576" cy="150017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History Data</a:t>
                  </a:r>
                </a:p>
              </p:txBody>
            </p:sp>
            <p:sp>
              <p:nvSpPr>
                <p:cNvPr id="1042" name="Isosceles Triangle 1041">
                  <a:extLst>
                    <a:ext uri="{FF2B5EF4-FFF2-40B4-BE49-F238E27FC236}">
                      <a16:creationId xmlns:a16="http://schemas.microsoft.com/office/drawing/2014/main" id="{616DE3E2-1F12-4637-914C-9FE8B0D878C9}"/>
                    </a:ext>
                  </a:extLst>
                </p:cNvPr>
                <p:cNvSpPr/>
                <p:nvPr/>
              </p:nvSpPr>
              <p:spPr bwMode="auto">
                <a:xfrm>
                  <a:off x="6480239" y="5210954"/>
                  <a:ext cx="385064" cy="155267"/>
                </a:xfrm>
                <a:prstGeom prst="triangle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8FFFF"/>
                    </a:gs>
                    <a:gs pos="100000">
                      <a:srgbClr val="50E6FF"/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43" name="Graphic 1042">
                  <a:extLst>
                    <a:ext uri="{FF2B5EF4-FFF2-40B4-BE49-F238E27FC236}">
                      <a16:creationId xmlns:a16="http://schemas.microsoft.com/office/drawing/2014/main" id="{72F4422E-5608-4B3A-BC2C-774571353C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6564999" y="5045852"/>
                  <a:ext cx="215545" cy="215545"/>
                </a:xfrm>
                <a:prstGeom prst="rect">
                  <a:avLst/>
                </a:prstGeom>
              </p:spPr>
            </p:pic>
            <p:grpSp>
              <p:nvGrpSpPr>
                <p:cNvPr id="1044" name="Graphic 14339">
                  <a:extLst>
                    <a:ext uri="{FF2B5EF4-FFF2-40B4-BE49-F238E27FC236}">
                      <a16:creationId xmlns:a16="http://schemas.microsoft.com/office/drawing/2014/main" id="{B0DC9324-114F-427E-93F8-2284B29FE6E2}"/>
                    </a:ext>
                  </a:extLst>
                </p:cNvPr>
                <p:cNvGrpSpPr/>
                <p:nvPr/>
              </p:nvGrpSpPr>
              <p:grpSpPr>
                <a:xfrm>
                  <a:off x="7081281" y="5202412"/>
                  <a:ext cx="135925" cy="197105"/>
                  <a:chOff x="9754200" y="4646363"/>
                  <a:chExt cx="467677" cy="678179"/>
                </a:xfrm>
              </p:grpSpPr>
              <p:sp>
                <p:nvSpPr>
                  <p:cNvPr id="1058" name="Freeform: Shape 1057">
                    <a:extLst>
                      <a:ext uri="{FF2B5EF4-FFF2-40B4-BE49-F238E27FC236}">
                        <a16:creationId xmlns:a16="http://schemas.microsoft.com/office/drawing/2014/main" id="{8FB64FD7-C958-4C93-9BAB-904471E83C37}"/>
                      </a:ext>
                    </a:extLst>
                  </p:cNvPr>
                  <p:cNvSpPr/>
                  <p:nvPr/>
                </p:nvSpPr>
                <p:spPr>
                  <a:xfrm>
                    <a:off x="9754200" y="5051175"/>
                    <a:ext cx="467677" cy="273367"/>
                  </a:xfrm>
                  <a:custGeom>
                    <a:avLst/>
                    <a:gdLst>
                      <a:gd name="connsiteX0" fmla="*/ 0 w 467677"/>
                      <a:gd name="connsiteY0" fmla="*/ 50482 h 273367"/>
                      <a:gd name="connsiteX1" fmla="*/ 379095 w 467677"/>
                      <a:gd name="connsiteY1" fmla="*/ 273367 h 273367"/>
                      <a:gd name="connsiteX2" fmla="*/ 467677 w 467677"/>
                      <a:gd name="connsiteY2" fmla="*/ 221932 h 273367"/>
                      <a:gd name="connsiteX3" fmla="*/ 88582 w 467677"/>
                      <a:gd name="connsiteY3" fmla="*/ 0 h 273367"/>
                      <a:gd name="connsiteX4" fmla="*/ 0 w 467677"/>
                      <a:gd name="connsiteY4" fmla="*/ 50482 h 273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7677" h="273367">
                        <a:moveTo>
                          <a:pt x="0" y="50482"/>
                        </a:moveTo>
                        <a:lnTo>
                          <a:pt x="379095" y="273367"/>
                        </a:lnTo>
                        <a:lnTo>
                          <a:pt x="467677" y="221932"/>
                        </a:lnTo>
                        <a:lnTo>
                          <a:pt x="88582" y="0"/>
                        </a:lnTo>
                        <a:lnTo>
                          <a:pt x="0" y="50482"/>
                        </a:lnTo>
                        <a:close/>
                      </a:path>
                    </a:pathLst>
                  </a:custGeom>
                  <a:solidFill>
                    <a:srgbClr val="1F1D21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9" name="Freeform: Shape 1058">
                    <a:extLst>
                      <a:ext uri="{FF2B5EF4-FFF2-40B4-BE49-F238E27FC236}">
                        <a16:creationId xmlns:a16="http://schemas.microsoft.com/office/drawing/2014/main" id="{903E097E-C34B-4496-8C01-0E1F8457B87F}"/>
                      </a:ext>
                    </a:extLst>
                  </p:cNvPr>
                  <p:cNvSpPr/>
                  <p:nvPr/>
                </p:nvSpPr>
                <p:spPr>
                  <a:xfrm>
                    <a:off x="9767534" y="4751137"/>
                    <a:ext cx="372427" cy="526732"/>
                  </a:xfrm>
                  <a:custGeom>
                    <a:avLst/>
                    <a:gdLst>
                      <a:gd name="connsiteX0" fmla="*/ 372427 w 372427"/>
                      <a:gd name="connsiteY0" fmla="*/ 214313 h 526732"/>
                      <a:gd name="connsiteX1" fmla="*/ 371475 w 372427"/>
                      <a:gd name="connsiteY1" fmla="*/ 526732 h 526732"/>
                      <a:gd name="connsiteX2" fmla="*/ 0 w 372427"/>
                      <a:gd name="connsiteY2" fmla="*/ 312420 h 526732"/>
                      <a:gd name="connsiteX3" fmla="*/ 952 w 372427"/>
                      <a:gd name="connsiteY3" fmla="*/ 0 h 526732"/>
                      <a:gd name="connsiteX4" fmla="*/ 372427 w 372427"/>
                      <a:gd name="connsiteY4" fmla="*/ 214313 h 526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2427" h="526732">
                        <a:moveTo>
                          <a:pt x="372427" y="214313"/>
                        </a:moveTo>
                        <a:lnTo>
                          <a:pt x="371475" y="526732"/>
                        </a:lnTo>
                        <a:lnTo>
                          <a:pt x="0" y="312420"/>
                        </a:lnTo>
                        <a:lnTo>
                          <a:pt x="952" y="0"/>
                        </a:lnTo>
                        <a:lnTo>
                          <a:pt x="372427" y="214313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0" name="Freeform: Shape 1059">
                    <a:extLst>
                      <a:ext uri="{FF2B5EF4-FFF2-40B4-BE49-F238E27FC236}">
                        <a16:creationId xmlns:a16="http://schemas.microsoft.com/office/drawing/2014/main" id="{4126E47B-48AF-4B65-A7D2-4FEE6BFE0FC8}"/>
                      </a:ext>
                    </a:extLst>
                  </p:cNvPr>
                  <p:cNvSpPr/>
                  <p:nvPr/>
                </p:nvSpPr>
                <p:spPr>
                  <a:xfrm>
                    <a:off x="10139009" y="4920682"/>
                    <a:ext cx="78105" cy="357187"/>
                  </a:xfrm>
                  <a:custGeom>
                    <a:avLst/>
                    <a:gdLst>
                      <a:gd name="connsiteX0" fmla="*/ 953 w 78105"/>
                      <a:gd name="connsiteY0" fmla="*/ 44768 h 357187"/>
                      <a:gd name="connsiteX1" fmla="*/ 78105 w 78105"/>
                      <a:gd name="connsiteY1" fmla="*/ 0 h 357187"/>
                      <a:gd name="connsiteX2" fmla="*/ 77153 w 78105"/>
                      <a:gd name="connsiteY2" fmla="*/ 312420 h 357187"/>
                      <a:gd name="connsiteX3" fmla="*/ 0 w 78105"/>
                      <a:gd name="connsiteY3" fmla="*/ 357187 h 357187"/>
                      <a:gd name="connsiteX4" fmla="*/ 953 w 78105"/>
                      <a:gd name="connsiteY4" fmla="*/ 44768 h 357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105" h="357187">
                        <a:moveTo>
                          <a:pt x="953" y="44768"/>
                        </a:moveTo>
                        <a:lnTo>
                          <a:pt x="78105" y="0"/>
                        </a:lnTo>
                        <a:lnTo>
                          <a:pt x="77153" y="312420"/>
                        </a:lnTo>
                        <a:lnTo>
                          <a:pt x="0" y="357187"/>
                        </a:lnTo>
                        <a:lnTo>
                          <a:pt x="953" y="44768"/>
                        </a:lnTo>
                        <a:close/>
                      </a:path>
                    </a:pathLst>
                  </a:custGeom>
                  <a:solidFill>
                    <a:srgbClr val="185A9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1" name="Freeform: Shape 1060">
                    <a:extLst>
                      <a:ext uri="{FF2B5EF4-FFF2-40B4-BE49-F238E27FC236}">
                        <a16:creationId xmlns:a16="http://schemas.microsoft.com/office/drawing/2014/main" id="{38EC4960-0FEE-4353-8FBB-8F726152C7FA}"/>
                      </a:ext>
                    </a:extLst>
                  </p:cNvPr>
                  <p:cNvSpPr/>
                  <p:nvPr/>
                </p:nvSpPr>
                <p:spPr>
                  <a:xfrm>
                    <a:off x="9768487" y="4706370"/>
                    <a:ext cx="448627" cy="259079"/>
                  </a:xfrm>
                  <a:custGeom>
                    <a:avLst/>
                    <a:gdLst>
                      <a:gd name="connsiteX0" fmla="*/ 0 w 448627"/>
                      <a:gd name="connsiteY0" fmla="*/ 44767 h 259079"/>
                      <a:gd name="connsiteX1" fmla="*/ 77152 w 448627"/>
                      <a:gd name="connsiteY1" fmla="*/ 0 h 259079"/>
                      <a:gd name="connsiteX2" fmla="*/ 448627 w 448627"/>
                      <a:gd name="connsiteY2" fmla="*/ 214312 h 259079"/>
                      <a:gd name="connsiteX3" fmla="*/ 371475 w 448627"/>
                      <a:gd name="connsiteY3" fmla="*/ 259080 h 259079"/>
                      <a:gd name="connsiteX4" fmla="*/ 0 w 448627"/>
                      <a:gd name="connsiteY4" fmla="*/ 44767 h 259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8627" h="259079">
                        <a:moveTo>
                          <a:pt x="0" y="44767"/>
                        </a:moveTo>
                        <a:lnTo>
                          <a:pt x="77152" y="0"/>
                        </a:lnTo>
                        <a:lnTo>
                          <a:pt x="448627" y="214312"/>
                        </a:lnTo>
                        <a:lnTo>
                          <a:pt x="371475" y="259080"/>
                        </a:lnTo>
                        <a:lnTo>
                          <a:pt x="0" y="44767"/>
                        </a:lnTo>
                        <a:close/>
                      </a:path>
                    </a:pathLst>
                  </a:custGeom>
                  <a:solidFill>
                    <a:srgbClr val="2195D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2" name="Freeform: Shape 1061">
                    <a:extLst>
                      <a:ext uri="{FF2B5EF4-FFF2-40B4-BE49-F238E27FC236}">
                        <a16:creationId xmlns:a16="http://schemas.microsoft.com/office/drawing/2014/main" id="{1F7521E0-8AFD-4D78-83B7-3197BFBEC160}"/>
                      </a:ext>
                    </a:extLst>
                  </p:cNvPr>
                  <p:cNvSpPr/>
                  <p:nvPr/>
                </p:nvSpPr>
                <p:spPr>
                  <a:xfrm>
                    <a:off x="9940889" y="4702560"/>
                    <a:ext cx="31432" cy="40957"/>
                  </a:xfrm>
                  <a:custGeom>
                    <a:avLst/>
                    <a:gdLst>
                      <a:gd name="connsiteX0" fmla="*/ 0 w 31432"/>
                      <a:gd name="connsiteY0" fmla="*/ 8573 h 40957"/>
                      <a:gd name="connsiteX1" fmla="*/ 13335 w 31432"/>
                      <a:gd name="connsiteY1" fmla="*/ 0 h 40957"/>
                      <a:gd name="connsiteX2" fmla="*/ 31433 w 31432"/>
                      <a:gd name="connsiteY2" fmla="*/ 32385 h 40957"/>
                      <a:gd name="connsiteX3" fmla="*/ 18098 w 31432"/>
                      <a:gd name="connsiteY3" fmla="*/ 40957 h 40957"/>
                      <a:gd name="connsiteX4" fmla="*/ 0 w 31432"/>
                      <a:gd name="connsiteY4" fmla="*/ 8573 h 40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432" h="40957">
                        <a:moveTo>
                          <a:pt x="0" y="8573"/>
                        </a:moveTo>
                        <a:lnTo>
                          <a:pt x="13335" y="0"/>
                        </a:lnTo>
                        <a:lnTo>
                          <a:pt x="31433" y="32385"/>
                        </a:lnTo>
                        <a:lnTo>
                          <a:pt x="18098" y="40957"/>
                        </a:lnTo>
                        <a:lnTo>
                          <a:pt x="0" y="8573"/>
                        </a:lnTo>
                        <a:close/>
                      </a:path>
                    </a:pathLst>
                  </a:custGeom>
                  <a:solidFill>
                    <a:srgbClr val="A1F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3" name="Freeform: Shape 1062">
                    <a:extLst>
                      <a:ext uri="{FF2B5EF4-FFF2-40B4-BE49-F238E27FC236}">
                        <a16:creationId xmlns:a16="http://schemas.microsoft.com/office/drawing/2014/main" id="{8929C8C0-6830-4FBE-8297-43CC85A6117C}"/>
                      </a:ext>
                    </a:extLst>
                  </p:cNvPr>
                  <p:cNvSpPr/>
                  <p:nvPr/>
                </p:nvSpPr>
                <p:spPr>
                  <a:xfrm>
                    <a:off x="9844687" y="4646363"/>
                    <a:ext cx="109537" cy="64769"/>
                  </a:xfrm>
                  <a:custGeom>
                    <a:avLst/>
                    <a:gdLst>
                      <a:gd name="connsiteX0" fmla="*/ 0 w 109537"/>
                      <a:gd name="connsiteY0" fmla="*/ 8572 h 64769"/>
                      <a:gd name="connsiteX1" fmla="*/ 13335 w 109537"/>
                      <a:gd name="connsiteY1" fmla="*/ 0 h 64769"/>
                      <a:gd name="connsiteX2" fmla="*/ 109538 w 109537"/>
                      <a:gd name="connsiteY2" fmla="*/ 56197 h 64769"/>
                      <a:gd name="connsiteX3" fmla="*/ 96202 w 109537"/>
                      <a:gd name="connsiteY3" fmla="*/ 64770 h 64769"/>
                      <a:gd name="connsiteX4" fmla="*/ 0 w 109537"/>
                      <a:gd name="connsiteY4" fmla="*/ 8572 h 64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7" h="64769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109538" y="56197"/>
                        </a:lnTo>
                        <a:lnTo>
                          <a:pt x="96202" y="64770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4" name="Freeform: Shape 1063">
                    <a:extLst>
                      <a:ext uri="{FF2B5EF4-FFF2-40B4-BE49-F238E27FC236}">
                        <a16:creationId xmlns:a16="http://schemas.microsoft.com/office/drawing/2014/main" id="{0D192491-DDF3-4FB6-B1DA-61DFDF4E04A0}"/>
                      </a:ext>
                    </a:extLst>
                  </p:cNvPr>
                  <p:cNvSpPr/>
                  <p:nvPr/>
                </p:nvSpPr>
                <p:spPr>
                  <a:xfrm>
                    <a:off x="9844687" y="4654935"/>
                    <a:ext cx="341947" cy="268604"/>
                  </a:xfrm>
                  <a:custGeom>
                    <a:avLst/>
                    <a:gdLst>
                      <a:gd name="connsiteX0" fmla="*/ 96202 w 341947"/>
                      <a:gd name="connsiteY0" fmla="*/ 56198 h 268604"/>
                      <a:gd name="connsiteX1" fmla="*/ 114300 w 341947"/>
                      <a:gd name="connsiteY1" fmla="*/ 88582 h 268604"/>
                      <a:gd name="connsiteX2" fmla="*/ 341948 w 341947"/>
                      <a:gd name="connsiteY2" fmla="*/ 219075 h 268604"/>
                      <a:gd name="connsiteX3" fmla="*/ 341948 w 341947"/>
                      <a:gd name="connsiteY3" fmla="*/ 268605 h 268604"/>
                      <a:gd name="connsiteX4" fmla="*/ 0 w 341947"/>
                      <a:gd name="connsiteY4" fmla="*/ 71438 h 268604"/>
                      <a:gd name="connsiteX5" fmla="*/ 0 w 341947"/>
                      <a:gd name="connsiteY5" fmla="*/ 0 h 268604"/>
                      <a:gd name="connsiteX6" fmla="*/ 96202 w 341947"/>
                      <a:gd name="connsiteY6" fmla="*/ 56198 h 268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1947" h="268604">
                        <a:moveTo>
                          <a:pt x="96202" y="56198"/>
                        </a:moveTo>
                        <a:lnTo>
                          <a:pt x="114300" y="88582"/>
                        </a:lnTo>
                        <a:lnTo>
                          <a:pt x="341948" y="219075"/>
                        </a:lnTo>
                        <a:lnTo>
                          <a:pt x="341948" y="268605"/>
                        </a:lnTo>
                        <a:lnTo>
                          <a:pt x="0" y="71438"/>
                        </a:lnTo>
                        <a:lnTo>
                          <a:pt x="0" y="0"/>
                        </a:lnTo>
                        <a:lnTo>
                          <a:pt x="96202" y="5619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5" name="Freeform: Shape 1064">
                    <a:extLst>
                      <a:ext uri="{FF2B5EF4-FFF2-40B4-BE49-F238E27FC236}">
                        <a16:creationId xmlns:a16="http://schemas.microsoft.com/office/drawing/2014/main" id="{7C5C3F6A-1661-480A-BABD-6DA4FF1D9763}"/>
                      </a:ext>
                    </a:extLst>
                  </p:cNvPr>
                  <p:cNvSpPr/>
                  <p:nvPr/>
                </p:nvSpPr>
                <p:spPr>
                  <a:xfrm>
                    <a:off x="9958987" y="4734945"/>
                    <a:ext cx="240982" cy="139065"/>
                  </a:xfrm>
                  <a:custGeom>
                    <a:avLst/>
                    <a:gdLst>
                      <a:gd name="connsiteX0" fmla="*/ 0 w 240982"/>
                      <a:gd name="connsiteY0" fmla="*/ 8572 h 139065"/>
                      <a:gd name="connsiteX1" fmla="*/ 13335 w 240982"/>
                      <a:gd name="connsiteY1" fmla="*/ 0 h 139065"/>
                      <a:gd name="connsiteX2" fmla="*/ 240983 w 240982"/>
                      <a:gd name="connsiteY2" fmla="*/ 130492 h 139065"/>
                      <a:gd name="connsiteX3" fmla="*/ 227647 w 240982"/>
                      <a:gd name="connsiteY3" fmla="*/ 139065 h 139065"/>
                      <a:gd name="connsiteX4" fmla="*/ 0 w 240982"/>
                      <a:gd name="connsiteY4" fmla="*/ 8572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0982" h="139065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240983" y="130492"/>
                        </a:lnTo>
                        <a:lnTo>
                          <a:pt x="227647" y="139065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6" name="Freeform: Shape 1065">
                    <a:extLst>
                      <a:ext uri="{FF2B5EF4-FFF2-40B4-BE49-F238E27FC236}">
                        <a16:creationId xmlns:a16="http://schemas.microsoft.com/office/drawing/2014/main" id="{B26FD8EC-CEE8-4FBA-8B6C-B1AB2BDBD932}"/>
                      </a:ext>
                    </a:extLst>
                  </p:cNvPr>
                  <p:cNvSpPr/>
                  <p:nvPr/>
                </p:nvSpPr>
                <p:spPr>
                  <a:xfrm>
                    <a:off x="10186634" y="4865437"/>
                    <a:ext cx="13335" cy="58102"/>
                  </a:xfrm>
                  <a:custGeom>
                    <a:avLst/>
                    <a:gdLst>
                      <a:gd name="connsiteX0" fmla="*/ 0 w 13335"/>
                      <a:gd name="connsiteY0" fmla="*/ 8573 h 58102"/>
                      <a:gd name="connsiteX1" fmla="*/ 13335 w 13335"/>
                      <a:gd name="connsiteY1" fmla="*/ 0 h 58102"/>
                      <a:gd name="connsiteX2" fmla="*/ 13335 w 13335"/>
                      <a:gd name="connsiteY2" fmla="*/ 48578 h 58102"/>
                      <a:gd name="connsiteX3" fmla="*/ 0 w 13335"/>
                      <a:gd name="connsiteY3" fmla="*/ 58103 h 58102"/>
                      <a:gd name="connsiteX4" fmla="*/ 0 w 13335"/>
                      <a:gd name="connsiteY4" fmla="*/ 8573 h 58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35" h="58102">
                        <a:moveTo>
                          <a:pt x="0" y="8573"/>
                        </a:moveTo>
                        <a:lnTo>
                          <a:pt x="13335" y="0"/>
                        </a:lnTo>
                        <a:lnTo>
                          <a:pt x="13335" y="48578"/>
                        </a:lnTo>
                        <a:lnTo>
                          <a:pt x="0" y="58103"/>
                        </a:lnTo>
                        <a:lnTo>
                          <a:pt x="0" y="8573"/>
                        </a:lnTo>
                        <a:close/>
                      </a:path>
                    </a:pathLst>
                  </a:custGeom>
                  <a:solidFill>
                    <a:srgbClr val="45CA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7" name="Freeform: Shape 1066">
                    <a:extLst>
                      <a:ext uri="{FF2B5EF4-FFF2-40B4-BE49-F238E27FC236}">
                        <a16:creationId xmlns:a16="http://schemas.microsoft.com/office/drawing/2014/main" id="{67153B79-7C96-4341-8B55-9541B189B5D2}"/>
                      </a:ext>
                    </a:extLst>
                  </p:cNvPr>
                  <p:cNvSpPr/>
                  <p:nvPr/>
                </p:nvSpPr>
                <p:spPr>
                  <a:xfrm>
                    <a:off x="9916124" y="4715895"/>
                    <a:ext cx="31432" cy="41909"/>
                  </a:xfrm>
                  <a:custGeom>
                    <a:avLst/>
                    <a:gdLst>
                      <a:gd name="connsiteX0" fmla="*/ 0 w 31432"/>
                      <a:gd name="connsiteY0" fmla="*/ 9525 h 41909"/>
                      <a:gd name="connsiteX1" fmla="*/ 13335 w 31432"/>
                      <a:gd name="connsiteY1" fmla="*/ 0 h 41909"/>
                      <a:gd name="connsiteX2" fmla="*/ 31432 w 31432"/>
                      <a:gd name="connsiteY2" fmla="*/ 32385 h 41909"/>
                      <a:gd name="connsiteX3" fmla="*/ 18097 w 31432"/>
                      <a:gd name="connsiteY3" fmla="*/ 41910 h 41909"/>
                      <a:gd name="connsiteX4" fmla="*/ 0 w 31432"/>
                      <a:gd name="connsiteY4" fmla="*/ 9525 h 41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432" h="41909">
                        <a:moveTo>
                          <a:pt x="0" y="9525"/>
                        </a:moveTo>
                        <a:lnTo>
                          <a:pt x="13335" y="0"/>
                        </a:lnTo>
                        <a:lnTo>
                          <a:pt x="31432" y="32385"/>
                        </a:lnTo>
                        <a:lnTo>
                          <a:pt x="18097" y="41910"/>
                        </a:lnTo>
                        <a:lnTo>
                          <a:pt x="0" y="9525"/>
                        </a:lnTo>
                        <a:close/>
                      </a:path>
                    </a:pathLst>
                  </a:custGeom>
                  <a:solidFill>
                    <a:srgbClr val="A1F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8" name="Freeform: Shape 1067">
                    <a:extLst>
                      <a:ext uri="{FF2B5EF4-FFF2-40B4-BE49-F238E27FC236}">
                        <a16:creationId xmlns:a16="http://schemas.microsoft.com/office/drawing/2014/main" id="{4EA5628C-C9BD-4B34-9183-C666EF3C9F03}"/>
                      </a:ext>
                    </a:extLst>
                  </p:cNvPr>
                  <p:cNvSpPr/>
                  <p:nvPr/>
                </p:nvSpPr>
                <p:spPr>
                  <a:xfrm>
                    <a:off x="9819922" y="4660650"/>
                    <a:ext cx="109537" cy="64769"/>
                  </a:xfrm>
                  <a:custGeom>
                    <a:avLst/>
                    <a:gdLst>
                      <a:gd name="connsiteX0" fmla="*/ 0 w 109537"/>
                      <a:gd name="connsiteY0" fmla="*/ 8572 h 64769"/>
                      <a:gd name="connsiteX1" fmla="*/ 12383 w 109537"/>
                      <a:gd name="connsiteY1" fmla="*/ 0 h 64769"/>
                      <a:gd name="connsiteX2" fmla="*/ 109537 w 109537"/>
                      <a:gd name="connsiteY2" fmla="*/ 55245 h 64769"/>
                      <a:gd name="connsiteX3" fmla="*/ 96202 w 109537"/>
                      <a:gd name="connsiteY3" fmla="*/ 64770 h 64769"/>
                      <a:gd name="connsiteX4" fmla="*/ 0 w 109537"/>
                      <a:gd name="connsiteY4" fmla="*/ 8572 h 64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7" h="64769">
                        <a:moveTo>
                          <a:pt x="0" y="8572"/>
                        </a:moveTo>
                        <a:lnTo>
                          <a:pt x="12383" y="0"/>
                        </a:lnTo>
                        <a:lnTo>
                          <a:pt x="109537" y="55245"/>
                        </a:lnTo>
                        <a:lnTo>
                          <a:pt x="96202" y="64770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9" name="Freeform: Shape 1068">
                    <a:extLst>
                      <a:ext uri="{FF2B5EF4-FFF2-40B4-BE49-F238E27FC236}">
                        <a16:creationId xmlns:a16="http://schemas.microsoft.com/office/drawing/2014/main" id="{4CBB01FE-8BD3-4309-9AC4-537EFB0C5A8C}"/>
                      </a:ext>
                    </a:extLst>
                  </p:cNvPr>
                  <p:cNvSpPr/>
                  <p:nvPr/>
                </p:nvSpPr>
                <p:spPr>
                  <a:xfrm>
                    <a:off x="9818970" y="4669223"/>
                    <a:ext cx="342899" cy="268604"/>
                  </a:xfrm>
                  <a:custGeom>
                    <a:avLst/>
                    <a:gdLst>
                      <a:gd name="connsiteX0" fmla="*/ 97155 w 342899"/>
                      <a:gd name="connsiteY0" fmla="*/ 56198 h 268604"/>
                      <a:gd name="connsiteX1" fmla="*/ 115252 w 342899"/>
                      <a:gd name="connsiteY1" fmla="*/ 88582 h 268604"/>
                      <a:gd name="connsiteX2" fmla="*/ 342900 w 342899"/>
                      <a:gd name="connsiteY2" fmla="*/ 219075 h 268604"/>
                      <a:gd name="connsiteX3" fmla="*/ 342900 w 342899"/>
                      <a:gd name="connsiteY3" fmla="*/ 268605 h 268604"/>
                      <a:gd name="connsiteX4" fmla="*/ 0 w 342899"/>
                      <a:gd name="connsiteY4" fmla="*/ 71437 h 268604"/>
                      <a:gd name="connsiteX5" fmla="*/ 952 w 342899"/>
                      <a:gd name="connsiteY5" fmla="*/ 0 h 268604"/>
                      <a:gd name="connsiteX6" fmla="*/ 97155 w 342899"/>
                      <a:gd name="connsiteY6" fmla="*/ 56198 h 268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2899" h="268604">
                        <a:moveTo>
                          <a:pt x="97155" y="56198"/>
                        </a:moveTo>
                        <a:lnTo>
                          <a:pt x="115252" y="88582"/>
                        </a:lnTo>
                        <a:lnTo>
                          <a:pt x="342900" y="219075"/>
                        </a:lnTo>
                        <a:lnTo>
                          <a:pt x="342900" y="268605"/>
                        </a:lnTo>
                        <a:lnTo>
                          <a:pt x="0" y="71437"/>
                        </a:lnTo>
                        <a:lnTo>
                          <a:pt x="952" y="0"/>
                        </a:lnTo>
                        <a:lnTo>
                          <a:pt x="97155" y="5619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0" name="Freeform: Shape 1069">
                    <a:extLst>
                      <a:ext uri="{FF2B5EF4-FFF2-40B4-BE49-F238E27FC236}">
                        <a16:creationId xmlns:a16="http://schemas.microsoft.com/office/drawing/2014/main" id="{32F0759C-AFE1-4C0F-8612-8B59F90444C6}"/>
                      </a:ext>
                    </a:extLst>
                  </p:cNvPr>
                  <p:cNvSpPr/>
                  <p:nvPr/>
                </p:nvSpPr>
                <p:spPr>
                  <a:xfrm>
                    <a:off x="9934222" y="4748280"/>
                    <a:ext cx="240982" cy="140017"/>
                  </a:xfrm>
                  <a:custGeom>
                    <a:avLst/>
                    <a:gdLst>
                      <a:gd name="connsiteX0" fmla="*/ 0 w 240982"/>
                      <a:gd name="connsiteY0" fmla="*/ 9525 h 140017"/>
                      <a:gd name="connsiteX1" fmla="*/ 13335 w 240982"/>
                      <a:gd name="connsiteY1" fmla="*/ 0 h 140017"/>
                      <a:gd name="connsiteX2" fmla="*/ 240983 w 240982"/>
                      <a:gd name="connsiteY2" fmla="*/ 131445 h 140017"/>
                      <a:gd name="connsiteX3" fmla="*/ 227648 w 240982"/>
                      <a:gd name="connsiteY3" fmla="*/ 140018 h 140017"/>
                      <a:gd name="connsiteX4" fmla="*/ 0 w 240982"/>
                      <a:gd name="connsiteY4" fmla="*/ 9525 h 140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0982" h="140017">
                        <a:moveTo>
                          <a:pt x="0" y="9525"/>
                        </a:moveTo>
                        <a:lnTo>
                          <a:pt x="13335" y="0"/>
                        </a:lnTo>
                        <a:lnTo>
                          <a:pt x="240983" y="131445"/>
                        </a:lnTo>
                        <a:lnTo>
                          <a:pt x="227648" y="140018"/>
                        </a:lnTo>
                        <a:lnTo>
                          <a:pt x="0" y="9525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1" name="Freeform: Shape 1070">
                    <a:extLst>
                      <a:ext uri="{FF2B5EF4-FFF2-40B4-BE49-F238E27FC236}">
                        <a16:creationId xmlns:a16="http://schemas.microsoft.com/office/drawing/2014/main" id="{2030C3C8-F306-46CB-81BA-A6DB95A4F532}"/>
                      </a:ext>
                    </a:extLst>
                  </p:cNvPr>
                  <p:cNvSpPr/>
                  <p:nvPr/>
                </p:nvSpPr>
                <p:spPr>
                  <a:xfrm>
                    <a:off x="10161869" y="4879725"/>
                    <a:ext cx="13335" cy="58102"/>
                  </a:xfrm>
                  <a:custGeom>
                    <a:avLst/>
                    <a:gdLst>
                      <a:gd name="connsiteX0" fmla="*/ 0 w 13335"/>
                      <a:gd name="connsiteY0" fmla="*/ 8573 h 58102"/>
                      <a:gd name="connsiteX1" fmla="*/ 13335 w 13335"/>
                      <a:gd name="connsiteY1" fmla="*/ 0 h 58102"/>
                      <a:gd name="connsiteX2" fmla="*/ 13335 w 13335"/>
                      <a:gd name="connsiteY2" fmla="*/ 48578 h 58102"/>
                      <a:gd name="connsiteX3" fmla="*/ 0 w 13335"/>
                      <a:gd name="connsiteY3" fmla="*/ 58103 h 58102"/>
                      <a:gd name="connsiteX4" fmla="*/ 0 w 13335"/>
                      <a:gd name="connsiteY4" fmla="*/ 8573 h 58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35" h="58102">
                        <a:moveTo>
                          <a:pt x="0" y="8573"/>
                        </a:moveTo>
                        <a:lnTo>
                          <a:pt x="13335" y="0"/>
                        </a:lnTo>
                        <a:lnTo>
                          <a:pt x="13335" y="48578"/>
                        </a:lnTo>
                        <a:lnTo>
                          <a:pt x="0" y="58103"/>
                        </a:lnTo>
                        <a:lnTo>
                          <a:pt x="0" y="8573"/>
                        </a:lnTo>
                        <a:close/>
                      </a:path>
                    </a:pathLst>
                  </a:custGeom>
                  <a:solidFill>
                    <a:srgbClr val="45CA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2" name="Freeform: Shape 1071">
                    <a:extLst>
                      <a:ext uri="{FF2B5EF4-FFF2-40B4-BE49-F238E27FC236}">
                        <a16:creationId xmlns:a16="http://schemas.microsoft.com/office/drawing/2014/main" id="{9BE0F492-AECC-4171-B47F-8275204CC309}"/>
                      </a:ext>
                    </a:extLst>
                  </p:cNvPr>
                  <p:cNvSpPr/>
                  <p:nvPr/>
                </p:nvSpPr>
                <p:spPr>
                  <a:xfrm>
                    <a:off x="9891359" y="4730183"/>
                    <a:ext cx="30479" cy="40957"/>
                  </a:xfrm>
                  <a:custGeom>
                    <a:avLst/>
                    <a:gdLst>
                      <a:gd name="connsiteX0" fmla="*/ 0 w 30479"/>
                      <a:gd name="connsiteY0" fmla="*/ 8572 h 40957"/>
                      <a:gd name="connsiteX1" fmla="*/ 13335 w 30479"/>
                      <a:gd name="connsiteY1" fmla="*/ 0 h 40957"/>
                      <a:gd name="connsiteX2" fmla="*/ 30480 w 30479"/>
                      <a:gd name="connsiteY2" fmla="*/ 32385 h 40957"/>
                      <a:gd name="connsiteX3" fmla="*/ 17145 w 30479"/>
                      <a:gd name="connsiteY3" fmla="*/ 40957 h 40957"/>
                      <a:gd name="connsiteX4" fmla="*/ 0 w 30479"/>
                      <a:gd name="connsiteY4" fmla="*/ 8572 h 40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79" h="40957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30480" y="32385"/>
                        </a:lnTo>
                        <a:lnTo>
                          <a:pt x="17145" y="40957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A1F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3" name="Freeform: Shape 1072">
                    <a:extLst>
                      <a:ext uri="{FF2B5EF4-FFF2-40B4-BE49-F238E27FC236}">
                        <a16:creationId xmlns:a16="http://schemas.microsoft.com/office/drawing/2014/main" id="{5CC815A2-9E8C-42B5-8F46-F9AFEAE2BC68}"/>
                      </a:ext>
                    </a:extLst>
                  </p:cNvPr>
                  <p:cNvSpPr/>
                  <p:nvPr/>
                </p:nvSpPr>
                <p:spPr>
                  <a:xfrm>
                    <a:off x="9794205" y="4673985"/>
                    <a:ext cx="110489" cy="64769"/>
                  </a:xfrm>
                  <a:custGeom>
                    <a:avLst/>
                    <a:gdLst>
                      <a:gd name="connsiteX0" fmla="*/ 0 w 110489"/>
                      <a:gd name="connsiteY0" fmla="*/ 9525 h 64769"/>
                      <a:gd name="connsiteX1" fmla="*/ 13335 w 110489"/>
                      <a:gd name="connsiteY1" fmla="*/ 0 h 64769"/>
                      <a:gd name="connsiteX2" fmla="*/ 110490 w 110489"/>
                      <a:gd name="connsiteY2" fmla="*/ 56198 h 64769"/>
                      <a:gd name="connsiteX3" fmla="*/ 97155 w 110489"/>
                      <a:gd name="connsiteY3" fmla="*/ 64770 h 64769"/>
                      <a:gd name="connsiteX4" fmla="*/ 0 w 110489"/>
                      <a:gd name="connsiteY4" fmla="*/ 9525 h 64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0489" h="64769">
                        <a:moveTo>
                          <a:pt x="0" y="9525"/>
                        </a:moveTo>
                        <a:lnTo>
                          <a:pt x="13335" y="0"/>
                        </a:lnTo>
                        <a:lnTo>
                          <a:pt x="110490" y="56198"/>
                        </a:lnTo>
                        <a:lnTo>
                          <a:pt x="97155" y="64770"/>
                        </a:lnTo>
                        <a:lnTo>
                          <a:pt x="0" y="9525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4" name="Freeform: Shape 1073">
                    <a:extLst>
                      <a:ext uri="{FF2B5EF4-FFF2-40B4-BE49-F238E27FC236}">
                        <a16:creationId xmlns:a16="http://schemas.microsoft.com/office/drawing/2014/main" id="{40FBC3A0-DBE8-47C7-B6C5-919D39A0E4FD}"/>
                      </a:ext>
                    </a:extLst>
                  </p:cNvPr>
                  <p:cNvSpPr/>
                  <p:nvPr/>
                </p:nvSpPr>
                <p:spPr>
                  <a:xfrm>
                    <a:off x="9794205" y="4683510"/>
                    <a:ext cx="342899" cy="267652"/>
                  </a:xfrm>
                  <a:custGeom>
                    <a:avLst/>
                    <a:gdLst>
                      <a:gd name="connsiteX0" fmla="*/ 97155 w 342899"/>
                      <a:gd name="connsiteY0" fmla="*/ 55245 h 267652"/>
                      <a:gd name="connsiteX1" fmla="*/ 114300 w 342899"/>
                      <a:gd name="connsiteY1" fmla="*/ 87630 h 267652"/>
                      <a:gd name="connsiteX2" fmla="*/ 342900 w 342899"/>
                      <a:gd name="connsiteY2" fmla="*/ 218122 h 267652"/>
                      <a:gd name="connsiteX3" fmla="*/ 341947 w 342899"/>
                      <a:gd name="connsiteY3" fmla="*/ 267652 h 267652"/>
                      <a:gd name="connsiteX4" fmla="*/ 0 w 342899"/>
                      <a:gd name="connsiteY4" fmla="*/ 70485 h 267652"/>
                      <a:gd name="connsiteX5" fmla="*/ 0 w 342899"/>
                      <a:gd name="connsiteY5" fmla="*/ 0 h 267652"/>
                      <a:gd name="connsiteX6" fmla="*/ 97155 w 342899"/>
                      <a:gd name="connsiteY6" fmla="*/ 55245 h 267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2899" h="267652">
                        <a:moveTo>
                          <a:pt x="97155" y="55245"/>
                        </a:moveTo>
                        <a:lnTo>
                          <a:pt x="114300" y="87630"/>
                        </a:lnTo>
                        <a:lnTo>
                          <a:pt x="342900" y="218122"/>
                        </a:lnTo>
                        <a:lnTo>
                          <a:pt x="341947" y="267652"/>
                        </a:lnTo>
                        <a:lnTo>
                          <a:pt x="0" y="70485"/>
                        </a:lnTo>
                        <a:lnTo>
                          <a:pt x="0" y="0"/>
                        </a:lnTo>
                        <a:lnTo>
                          <a:pt x="97155" y="55245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5" name="Freeform: Shape 1074">
                    <a:extLst>
                      <a:ext uri="{FF2B5EF4-FFF2-40B4-BE49-F238E27FC236}">
                        <a16:creationId xmlns:a16="http://schemas.microsoft.com/office/drawing/2014/main" id="{91E3B25E-FB3E-4F01-B51E-1857703614B1}"/>
                      </a:ext>
                    </a:extLst>
                  </p:cNvPr>
                  <p:cNvSpPr/>
                  <p:nvPr/>
                </p:nvSpPr>
                <p:spPr>
                  <a:xfrm>
                    <a:off x="9908504" y="4762567"/>
                    <a:ext cx="240982" cy="139065"/>
                  </a:xfrm>
                  <a:custGeom>
                    <a:avLst/>
                    <a:gdLst>
                      <a:gd name="connsiteX0" fmla="*/ 0 w 240982"/>
                      <a:gd name="connsiteY0" fmla="*/ 8572 h 139065"/>
                      <a:gd name="connsiteX1" fmla="*/ 13335 w 240982"/>
                      <a:gd name="connsiteY1" fmla="*/ 0 h 139065"/>
                      <a:gd name="connsiteX2" fmla="*/ 240983 w 240982"/>
                      <a:gd name="connsiteY2" fmla="*/ 130493 h 139065"/>
                      <a:gd name="connsiteX3" fmla="*/ 228600 w 240982"/>
                      <a:gd name="connsiteY3" fmla="*/ 139065 h 139065"/>
                      <a:gd name="connsiteX4" fmla="*/ 0 w 240982"/>
                      <a:gd name="connsiteY4" fmla="*/ 8572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0982" h="139065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240983" y="130493"/>
                        </a:lnTo>
                        <a:lnTo>
                          <a:pt x="228600" y="139065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6" name="Freeform: Shape 1075">
                    <a:extLst>
                      <a:ext uri="{FF2B5EF4-FFF2-40B4-BE49-F238E27FC236}">
                        <a16:creationId xmlns:a16="http://schemas.microsoft.com/office/drawing/2014/main" id="{2179AC62-61B6-4259-92AF-19CE4F3CD6EF}"/>
                      </a:ext>
                    </a:extLst>
                  </p:cNvPr>
                  <p:cNvSpPr/>
                  <p:nvPr/>
                </p:nvSpPr>
                <p:spPr>
                  <a:xfrm>
                    <a:off x="10136152" y="4893060"/>
                    <a:ext cx="13335" cy="58102"/>
                  </a:xfrm>
                  <a:custGeom>
                    <a:avLst/>
                    <a:gdLst>
                      <a:gd name="connsiteX0" fmla="*/ 953 w 13335"/>
                      <a:gd name="connsiteY0" fmla="*/ 8572 h 58102"/>
                      <a:gd name="connsiteX1" fmla="*/ 13335 w 13335"/>
                      <a:gd name="connsiteY1" fmla="*/ 0 h 58102"/>
                      <a:gd name="connsiteX2" fmla="*/ 13335 w 13335"/>
                      <a:gd name="connsiteY2" fmla="*/ 48577 h 58102"/>
                      <a:gd name="connsiteX3" fmla="*/ 0 w 13335"/>
                      <a:gd name="connsiteY3" fmla="*/ 58103 h 58102"/>
                      <a:gd name="connsiteX4" fmla="*/ 953 w 13335"/>
                      <a:gd name="connsiteY4" fmla="*/ 8572 h 58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35" h="58102">
                        <a:moveTo>
                          <a:pt x="953" y="8572"/>
                        </a:moveTo>
                        <a:lnTo>
                          <a:pt x="13335" y="0"/>
                        </a:lnTo>
                        <a:lnTo>
                          <a:pt x="13335" y="48577"/>
                        </a:lnTo>
                        <a:lnTo>
                          <a:pt x="0" y="58103"/>
                        </a:lnTo>
                        <a:lnTo>
                          <a:pt x="953" y="8572"/>
                        </a:lnTo>
                        <a:close/>
                      </a:path>
                    </a:pathLst>
                  </a:custGeom>
                  <a:solidFill>
                    <a:srgbClr val="45CA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B9F7EA27-A084-4D69-8B90-675EFE0717B9}"/>
                    </a:ext>
                  </a:extLst>
                </p:cNvPr>
                <p:cNvSpPr/>
                <p:nvPr/>
              </p:nvSpPr>
              <p:spPr bwMode="auto">
                <a:xfrm>
                  <a:off x="7080049" y="5118807"/>
                  <a:ext cx="73335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Snapshot</a:t>
                  </a:r>
                  <a:b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</a:b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Folder</a:t>
                  </a:r>
                </a:p>
              </p:txBody>
            </p:sp>
            <p:grpSp>
              <p:nvGrpSpPr>
                <p:cNvPr id="1046" name="Group 1045">
                  <a:extLst>
                    <a:ext uri="{FF2B5EF4-FFF2-40B4-BE49-F238E27FC236}">
                      <a16:creationId xmlns:a16="http://schemas.microsoft.com/office/drawing/2014/main" id="{6DF664B0-92F6-4528-83A0-F51AF3B82F66}"/>
                    </a:ext>
                  </a:extLst>
                </p:cNvPr>
                <p:cNvGrpSpPr/>
                <p:nvPr/>
              </p:nvGrpSpPr>
              <p:grpSpPr>
                <a:xfrm>
                  <a:off x="7050117" y="4870343"/>
                  <a:ext cx="191393" cy="151559"/>
                  <a:chOff x="9177059" y="2148835"/>
                  <a:chExt cx="416094" cy="329494"/>
                </a:xfrm>
              </p:grpSpPr>
              <p:sp>
                <p:nvSpPr>
                  <p:cNvPr id="1047" name="Freeform: Shape 1046">
                    <a:extLst>
                      <a:ext uri="{FF2B5EF4-FFF2-40B4-BE49-F238E27FC236}">
                        <a16:creationId xmlns:a16="http://schemas.microsoft.com/office/drawing/2014/main" id="{5C6E074C-9DC2-4260-8CF5-C7A048D08BE3}"/>
                      </a:ext>
                    </a:extLst>
                  </p:cNvPr>
                  <p:cNvSpPr/>
                  <p:nvPr/>
                </p:nvSpPr>
                <p:spPr>
                  <a:xfrm>
                    <a:off x="9177059" y="2157592"/>
                    <a:ext cx="416094" cy="320737"/>
                  </a:xfrm>
                  <a:custGeom>
                    <a:avLst/>
                    <a:gdLst>
                      <a:gd name="connsiteX0" fmla="*/ 1475 w 416093"/>
                      <a:gd name="connsiteY0" fmla="*/ 321865 h 320737"/>
                      <a:gd name="connsiteX1" fmla="*/ 417568 w 416093"/>
                      <a:gd name="connsiteY1" fmla="*/ 321865 h 320737"/>
                      <a:gd name="connsiteX2" fmla="*/ 417568 w 416093"/>
                      <a:gd name="connsiteY2" fmla="*/ 1475 h 320737"/>
                      <a:gd name="connsiteX3" fmla="*/ 1475 w 416093"/>
                      <a:gd name="connsiteY3" fmla="*/ 1475 h 320737"/>
                      <a:gd name="connsiteX4" fmla="*/ 1475 w 416093"/>
                      <a:gd name="connsiteY4" fmla="*/ 321865 h 32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320737">
                        <a:moveTo>
                          <a:pt x="1475" y="321865"/>
                        </a:moveTo>
                        <a:lnTo>
                          <a:pt x="417568" y="321865"/>
                        </a:lnTo>
                        <a:lnTo>
                          <a:pt x="417568" y="1475"/>
                        </a:lnTo>
                        <a:lnTo>
                          <a:pt x="1475" y="1475"/>
                        </a:lnTo>
                        <a:lnTo>
                          <a:pt x="1475" y="321865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8" name="Freeform: Shape 1047">
                    <a:extLst>
                      <a:ext uri="{FF2B5EF4-FFF2-40B4-BE49-F238E27FC236}">
                        <a16:creationId xmlns:a16="http://schemas.microsoft.com/office/drawing/2014/main" id="{93133CE7-8086-4222-AF50-60B8D4C9E1DE}"/>
                      </a:ext>
                    </a:extLst>
                  </p:cNvPr>
                  <p:cNvSpPr/>
                  <p:nvPr/>
                </p:nvSpPr>
                <p:spPr>
                  <a:xfrm>
                    <a:off x="9177059" y="2148839"/>
                    <a:ext cx="416094" cy="43343"/>
                  </a:xfrm>
                  <a:custGeom>
                    <a:avLst/>
                    <a:gdLst>
                      <a:gd name="connsiteX0" fmla="*/ 1475 w 416093"/>
                      <a:gd name="connsiteY0" fmla="*/ 44836 h 43342"/>
                      <a:gd name="connsiteX1" fmla="*/ 417422 w 416093"/>
                      <a:gd name="connsiteY1" fmla="*/ 44836 h 43342"/>
                      <a:gd name="connsiteX2" fmla="*/ 417422 w 416093"/>
                      <a:gd name="connsiteY2" fmla="*/ 1475 h 43342"/>
                      <a:gd name="connsiteX3" fmla="*/ 1475 w 416093"/>
                      <a:gd name="connsiteY3" fmla="*/ 1475 h 43342"/>
                      <a:gd name="connsiteX4" fmla="*/ 1475 w 416093"/>
                      <a:gd name="connsiteY4" fmla="*/ 44836 h 43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43342">
                        <a:moveTo>
                          <a:pt x="1475" y="44836"/>
                        </a:moveTo>
                        <a:lnTo>
                          <a:pt x="417422" y="44836"/>
                        </a:lnTo>
                        <a:lnTo>
                          <a:pt x="417422" y="1475"/>
                        </a:lnTo>
                        <a:lnTo>
                          <a:pt x="1475" y="1475"/>
                        </a:lnTo>
                        <a:lnTo>
                          <a:pt x="1475" y="44836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9" name="Freeform: Shape 1048">
                    <a:extLst>
                      <a:ext uri="{FF2B5EF4-FFF2-40B4-BE49-F238E27FC236}">
                        <a16:creationId xmlns:a16="http://schemas.microsoft.com/office/drawing/2014/main" id="{1A0B4D84-E065-4EF6-A8F5-6251AECB0574}"/>
                      </a:ext>
                    </a:extLst>
                  </p:cNvPr>
                  <p:cNvSpPr/>
                  <p:nvPr/>
                </p:nvSpPr>
                <p:spPr>
                  <a:xfrm>
                    <a:off x="9231297" y="2160809"/>
                    <a:ext cx="21672" cy="21671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5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5" y="17905"/>
                          <a:pt x="22645" y="12059"/>
                        </a:cubicBezTo>
                        <a:cubicBezTo>
                          <a:pt x="22645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0" name="Freeform: Shape 1049">
                    <a:extLst>
                      <a:ext uri="{FF2B5EF4-FFF2-40B4-BE49-F238E27FC236}">
                        <a16:creationId xmlns:a16="http://schemas.microsoft.com/office/drawing/2014/main" id="{9D2C4E75-76E4-4AAA-B684-660D7CD0BAC4}"/>
                      </a:ext>
                    </a:extLst>
                  </p:cNvPr>
                  <p:cNvSpPr/>
                  <p:nvPr/>
                </p:nvSpPr>
                <p:spPr>
                  <a:xfrm>
                    <a:off x="9198447" y="2160809"/>
                    <a:ext cx="21672" cy="21671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1" name="Freeform: Shape 1050">
                    <a:extLst>
                      <a:ext uri="{FF2B5EF4-FFF2-40B4-BE49-F238E27FC236}">
                        <a16:creationId xmlns:a16="http://schemas.microsoft.com/office/drawing/2014/main" id="{10C5262E-08A8-4A46-A59B-BC2E7577F67B}"/>
                      </a:ext>
                    </a:extLst>
                  </p:cNvPr>
                  <p:cNvSpPr/>
                  <p:nvPr/>
                </p:nvSpPr>
                <p:spPr>
                  <a:xfrm>
                    <a:off x="9264875" y="2160809"/>
                    <a:ext cx="21672" cy="21671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052" name="Group 1051">
                    <a:extLst>
                      <a:ext uri="{FF2B5EF4-FFF2-40B4-BE49-F238E27FC236}">
                        <a16:creationId xmlns:a16="http://schemas.microsoft.com/office/drawing/2014/main" id="{C59EDEBC-AFAA-4DB6-B497-8CE364FE8EB5}"/>
                      </a:ext>
                    </a:extLst>
                  </p:cNvPr>
                  <p:cNvGrpSpPr/>
                  <p:nvPr/>
                </p:nvGrpSpPr>
                <p:grpSpPr>
                  <a:xfrm>
                    <a:off x="9192700" y="2211195"/>
                    <a:ext cx="72175" cy="72175"/>
                    <a:chOff x="7423299" y="1363379"/>
                    <a:chExt cx="163411" cy="163411"/>
                  </a:xfrm>
                </p:grpSpPr>
                <p:sp>
                  <p:nvSpPr>
                    <p:cNvPr id="1056" name="Freeform 687">
                      <a:extLst>
                        <a:ext uri="{FF2B5EF4-FFF2-40B4-BE49-F238E27FC236}">
                          <a16:creationId xmlns:a16="http://schemas.microsoft.com/office/drawing/2014/main" id="{8087EF30-7321-4107-8157-FAC7016844E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3299" y="1363379"/>
                      <a:ext cx="163411" cy="163411"/>
                    </a:xfrm>
                    <a:custGeom>
                      <a:avLst/>
                      <a:gdLst>
                        <a:gd name="T0" fmla="*/ 142 w 142"/>
                        <a:gd name="T1" fmla="*/ 78 h 141"/>
                        <a:gd name="T2" fmla="*/ 142 w 142"/>
                        <a:gd name="T3" fmla="*/ 63 h 141"/>
                        <a:gd name="T4" fmla="*/ 127 w 142"/>
                        <a:gd name="T5" fmla="*/ 63 h 141"/>
                        <a:gd name="T6" fmla="*/ 116 w 142"/>
                        <a:gd name="T7" fmla="*/ 37 h 141"/>
                        <a:gd name="T8" fmla="*/ 127 w 142"/>
                        <a:gd name="T9" fmla="*/ 26 h 141"/>
                        <a:gd name="T10" fmla="*/ 116 w 142"/>
                        <a:gd name="T11" fmla="*/ 15 h 141"/>
                        <a:gd name="T12" fmla="*/ 105 w 142"/>
                        <a:gd name="T13" fmla="*/ 26 h 141"/>
                        <a:gd name="T14" fmla="*/ 79 w 142"/>
                        <a:gd name="T15" fmla="*/ 15 h 141"/>
                        <a:gd name="T16" fmla="*/ 79 w 142"/>
                        <a:gd name="T17" fmla="*/ 0 h 141"/>
                        <a:gd name="T18" fmla="*/ 64 w 142"/>
                        <a:gd name="T19" fmla="*/ 0 h 141"/>
                        <a:gd name="T20" fmla="*/ 64 w 142"/>
                        <a:gd name="T21" fmla="*/ 15 h 141"/>
                        <a:gd name="T22" fmla="*/ 37 w 142"/>
                        <a:gd name="T23" fmla="*/ 26 h 141"/>
                        <a:gd name="T24" fmla="*/ 26 w 142"/>
                        <a:gd name="T25" fmla="*/ 15 h 141"/>
                        <a:gd name="T26" fmla="*/ 16 w 142"/>
                        <a:gd name="T27" fmla="*/ 26 h 141"/>
                        <a:gd name="T28" fmla="*/ 27 w 142"/>
                        <a:gd name="T29" fmla="*/ 37 h 141"/>
                        <a:gd name="T30" fmla="*/ 16 w 142"/>
                        <a:gd name="T31" fmla="*/ 63 h 141"/>
                        <a:gd name="T32" fmla="*/ 0 w 142"/>
                        <a:gd name="T33" fmla="*/ 63 h 141"/>
                        <a:gd name="T34" fmla="*/ 0 w 142"/>
                        <a:gd name="T35" fmla="*/ 78 h 141"/>
                        <a:gd name="T36" fmla="*/ 16 w 142"/>
                        <a:gd name="T37" fmla="*/ 78 h 141"/>
                        <a:gd name="T38" fmla="*/ 27 w 142"/>
                        <a:gd name="T39" fmla="*/ 104 h 141"/>
                        <a:gd name="T40" fmla="*/ 16 w 142"/>
                        <a:gd name="T41" fmla="*/ 115 h 141"/>
                        <a:gd name="T42" fmla="*/ 26 w 142"/>
                        <a:gd name="T43" fmla="*/ 126 h 141"/>
                        <a:gd name="T44" fmla="*/ 37 w 142"/>
                        <a:gd name="T45" fmla="*/ 115 h 141"/>
                        <a:gd name="T46" fmla="*/ 64 w 142"/>
                        <a:gd name="T47" fmla="*/ 126 h 141"/>
                        <a:gd name="T48" fmla="*/ 64 w 142"/>
                        <a:gd name="T49" fmla="*/ 141 h 141"/>
                        <a:gd name="T50" fmla="*/ 79 w 142"/>
                        <a:gd name="T51" fmla="*/ 141 h 141"/>
                        <a:gd name="T52" fmla="*/ 79 w 142"/>
                        <a:gd name="T53" fmla="*/ 126 h 141"/>
                        <a:gd name="T54" fmla="*/ 105 w 142"/>
                        <a:gd name="T55" fmla="*/ 115 h 141"/>
                        <a:gd name="T56" fmla="*/ 116 w 142"/>
                        <a:gd name="T57" fmla="*/ 126 h 141"/>
                        <a:gd name="T58" fmla="*/ 127 w 142"/>
                        <a:gd name="T59" fmla="*/ 115 h 141"/>
                        <a:gd name="T60" fmla="*/ 116 w 142"/>
                        <a:gd name="T61" fmla="*/ 104 h 141"/>
                        <a:gd name="T62" fmla="*/ 127 w 142"/>
                        <a:gd name="T63" fmla="*/ 78 h 141"/>
                        <a:gd name="T64" fmla="*/ 142 w 142"/>
                        <a:gd name="T65" fmla="*/ 78 h 1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42" h="141">
                          <a:moveTo>
                            <a:pt x="142" y="78"/>
                          </a:moveTo>
                          <a:cubicBezTo>
                            <a:pt x="142" y="63"/>
                            <a:pt x="142" y="63"/>
                            <a:pt x="142" y="63"/>
                          </a:cubicBezTo>
                          <a:cubicBezTo>
                            <a:pt x="127" y="63"/>
                            <a:pt x="127" y="63"/>
                            <a:pt x="127" y="63"/>
                          </a:cubicBezTo>
                          <a:cubicBezTo>
                            <a:pt x="125" y="53"/>
                            <a:pt x="122" y="44"/>
                            <a:pt x="116" y="37"/>
                          </a:cubicBezTo>
                          <a:cubicBezTo>
                            <a:pt x="127" y="26"/>
                            <a:pt x="127" y="26"/>
                            <a:pt x="127" y="26"/>
                          </a:cubicBezTo>
                          <a:cubicBezTo>
                            <a:pt x="116" y="15"/>
                            <a:pt x="116" y="15"/>
                            <a:pt x="116" y="15"/>
                          </a:cubicBezTo>
                          <a:cubicBezTo>
                            <a:pt x="105" y="26"/>
                            <a:pt x="105" y="26"/>
                            <a:pt x="105" y="26"/>
                          </a:cubicBezTo>
                          <a:cubicBezTo>
                            <a:pt x="98" y="20"/>
                            <a:pt x="89" y="16"/>
                            <a:pt x="79" y="1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cubicBezTo>
                            <a:pt x="64" y="15"/>
                            <a:pt x="64" y="15"/>
                            <a:pt x="64" y="15"/>
                          </a:cubicBezTo>
                          <a:cubicBezTo>
                            <a:pt x="54" y="16"/>
                            <a:pt x="45" y="20"/>
                            <a:pt x="37" y="26"/>
                          </a:cubicBezTo>
                          <a:cubicBezTo>
                            <a:pt x="26" y="15"/>
                            <a:pt x="26" y="15"/>
                            <a:pt x="26" y="15"/>
                          </a:cubicBezTo>
                          <a:cubicBezTo>
                            <a:pt x="16" y="26"/>
                            <a:pt x="16" y="26"/>
                            <a:pt x="16" y="26"/>
                          </a:cubicBezTo>
                          <a:cubicBezTo>
                            <a:pt x="27" y="37"/>
                            <a:pt x="27" y="37"/>
                            <a:pt x="27" y="37"/>
                          </a:cubicBezTo>
                          <a:cubicBezTo>
                            <a:pt x="21" y="44"/>
                            <a:pt x="17" y="53"/>
                            <a:pt x="16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78"/>
                            <a:pt x="0" y="78"/>
                            <a:pt x="0" y="78"/>
                          </a:cubicBezTo>
                          <a:cubicBezTo>
                            <a:pt x="16" y="78"/>
                            <a:pt x="16" y="78"/>
                            <a:pt x="16" y="78"/>
                          </a:cubicBezTo>
                          <a:cubicBezTo>
                            <a:pt x="17" y="88"/>
                            <a:pt x="21" y="97"/>
                            <a:pt x="27" y="104"/>
                          </a:cubicBezTo>
                          <a:cubicBezTo>
                            <a:pt x="16" y="115"/>
                            <a:pt x="16" y="115"/>
                            <a:pt x="16" y="115"/>
                          </a:cubicBezTo>
                          <a:cubicBezTo>
                            <a:pt x="26" y="126"/>
                            <a:pt x="26" y="126"/>
                            <a:pt x="26" y="126"/>
                          </a:cubicBezTo>
                          <a:cubicBezTo>
                            <a:pt x="37" y="115"/>
                            <a:pt x="37" y="115"/>
                            <a:pt x="37" y="115"/>
                          </a:cubicBezTo>
                          <a:cubicBezTo>
                            <a:pt x="45" y="121"/>
                            <a:pt x="54" y="125"/>
                            <a:pt x="64" y="126"/>
                          </a:cubicBezTo>
                          <a:cubicBezTo>
                            <a:pt x="64" y="141"/>
                            <a:pt x="64" y="141"/>
                            <a:pt x="64" y="141"/>
                          </a:cubicBezTo>
                          <a:cubicBezTo>
                            <a:pt x="79" y="141"/>
                            <a:pt x="79" y="141"/>
                            <a:pt x="79" y="141"/>
                          </a:cubicBezTo>
                          <a:cubicBezTo>
                            <a:pt x="79" y="126"/>
                            <a:pt x="79" y="126"/>
                            <a:pt x="79" y="126"/>
                          </a:cubicBezTo>
                          <a:cubicBezTo>
                            <a:pt x="89" y="125"/>
                            <a:pt x="98" y="121"/>
                            <a:pt x="105" y="115"/>
                          </a:cubicBezTo>
                          <a:cubicBezTo>
                            <a:pt x="116" y="126"/>
                            <a:pt x="116" y="126"/>
                            <a:pt x="116" y="126"/>
                          </a:cubicBezTo>
                          <a:cubicBezTo>
                            <a:pt x="127" y="115"/>
                            <a:pt x="127" y="115"/>
                            <a:pt x="127" y="115"/>
                          </a:cubicBezTo>
                          <a:cubicBezTo>
                            <a:pt x="116" y="104"/>
                            <a:pt x="116" y="104"/>
                            <a:pt x="116" y="104"/>
                          </a:cubicBezTo>
                          <a:cubicBezTo>
                            <a:pt x="122" y="97"/>
                            <a:pt x="126" y="88"/>
                            <a:pt x="127" y="78"/>
                          </a:cubicBezTo>
                          <a:lnTo>
                            <a:pt x="142" y="78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57" name="Oval 688">
                      <a:extLst>
                        <a:ext uri="{FF2B5EF4-FFF2-40B4-BE49-F238E27FC236}">
                          <a16:creationId xmlns:a16="http://schemas.microsoft.com/office/drawing/2014/main" id="{25878103-431C-46A8-95C7-B0EB7E6E80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68431" y="1408511"/>
                      <a:ext cx="73146" cy="73146"/>
                    </a:xfrm>
                    <a:prstGeom prst="ellipse">
                      <a:avLst/>
                    </a:prstGeom>
                    <a:solidFill>
                      <a:srgbClr val="0078D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1053" name="resources" descr="resources, folder">
                    <a:extLst>
                      <a:ext uri="{FF2B5EF4-FFF2-40B4-BE49-F238E27FC236}">
                        <a16:creationId xmlns:a16="http://schemas.microsoft.com/office/drawing/2014/main" id="{20B2756F-1D5C-4E5A-B693-8147E6F1070A}"/>
                      </a:ext>
                    </a:extLst>
                  </p:cNvPr>
                  <p:cNvGrpSpPr/>
                  <p:nvPr/>
                </p:nvGrpSpPr>
                <p:grpSpPr>
                  <a:xfrm>
                    <a:off x="9298687" y="2253589"/>
                    <a:ext cx="172837" cy="172837"/>
                    <a:chOff x="3561905" y="3975100"/>
                    <a:chExt cx="357440" cy="357440"/>
                  </a:xfrm>
                </p:grpSpPr>
                <p:sp>
                  <p:nvSpPr>
                    <p:cNvPr id="1054" name="Freeform: Shape 1053">
                      <a:extLst>
                        <a:ext uri="{FF2B5EF4-FFF2-40B4-BE49-F238E27FC236}">
                          <a16:creationId xmlns:a16="http://schemas.microsoft.com/office/drawing/2014/main" id="{326907FB-29EA-4CE7-9483-60CE11BA5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0236" y="3995263"/>
                      <a:ext cx="316906" cy="239522"/>
                    </a:xfrm>
                    <a:custGeom>
                      <a:avLst/>
                      <a:gdLst>
                        <a:gd name="connsiteX0" fmla="*/ 317902 w 316905"/>
                        <a:gd name="connsiteY0" fmla="*/ 19973 h 239521"/>
                        <a:gd name="connsiteX1" fmla="*/ 114072 w 316905"/>
                        <a:gd name="connsiteY1" fmla="*/ 19973 h 239521"/>
                        <a:gd name="connsiteX2" fmla="*/ 96332 w 316905"/>
                        <a:gd name="connsiteY2" fmla="*/ 1054 h 239521"/>
                        <a:gd name="connsiteX3" fmla="*/ 1054 w 316905"/>
                        <a:gd name="connsiteY3" fmla="*/ 1054 h 239521"/>
                        <a:gd name="connsiteX4" fmla="*/ 1054 w 316905"/>
                        <a:gd name="connsiteY4" fmla="*/ 241109 h 239521"/>
                        <a:gd name="connsiteX5" fmla="*/ 317902 w 316905"/>
                        <a:gd name="connsiteY5" fmla="*/ 241109 h 239521"/>
                        <a:gd name="connsiteX6" fmla="*/ 317902 w 316905"/>
                        <a:gd name="connsiteY6" fmla="*/ 19973 h 239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16905" h="239521">
                          <a:moveTo>
                            <a:pt x="317902" y="19973"/>
                          </a:moveTo>
                          <a:lnTo>
                            <a:pt x="114072" y="19973"/>
                          </a:lnTo>
                          <a:lnTo>
                            <a:pt x="96332" y="1054"/>
                          </a:lnTo>
                          <a:lnTo>
                            <a:pt x="1054" y="1054"/>
                          </a:lnTo>
                          <a:lnTo>
                            <a:pt x="1054" y="241109"/>
                          </a:lnTo>
                          <a:lnTo>
                            <a:pt x="317902" y="241109"/>
                          </a:lnTo>
                          <a:lnTo>
                            <a:pt x="317902" y="1997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63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55" name="Freeform: Shape 1054">
                      <a:extLst>
                        <a:ext uri="{FF2B5EF4-FFF2-40B4-BE49-F238E27FC236}">
                          <a16:creationId xmlns:a16="http://schemas.microsoft.com/office/drawing/2014/main" id="{616B379E-B203-4BD6-83A0-AB44B2BD4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1319" y="4051775"/>
                      <a:ext cx="353755" cy="261631"/>
                    </a:xfrm>
                    <a:custGeom>
                      <a:avLst/>
                      <a:gdLst>
                        <a:gd name="connsiteX0" fmla="*/ 354809 w 353755"/>
                        <a:gd name="connsiteY0" fmla="*/ 1054 h 261631"/>
                        <a:gd name="connsiteX1" fmla="*/ 1054 w 353755"/>
                        <a:gd name="connsiteY1" fmla="*/ 1054 h 261631"/>
                        <a:gd name="connsiteX2" fmla="*/ 1054 w 353755"/>
                        <a:gd name="connsiteY2" fmla="*/ 260648 h 261631"/>
                        <a:gd name="connsiteX3" fmla="*/ 354809 w 353755"/>
                        <a:gd name="connsiteY3" fmla="*/ 260648 h 261631"/>
                        <a:gd name="connsiteX4" fmla="*/ 354809 w 353755"/>
                        <a:gd name="connsiteY4" fmla="*/ 1054 h 2616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3755" h="261631">
                          <a:moveTo>
                            <a:pt x="354809" y="1054"/>
                          </a:moveTo>
                          <a:lnTo>
                            <a:pt x="1054" y="1054"/>
                          </a:lnTo>
                          <a:lnTo>
                            <a:pt x="1054" y="260648"/>
                          </a:lnTo>
                          <a:lnTo>
                            <a:pt x="354809" y="260648"/>
                          </a:lnTo>
                          <a:lnTo>
                            <a:pt x="354809" y="1054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63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grpSp>
            <p:nvGrpSpPr>
              <p:cNvPr id="1147" name="Group 1146">
                <a:extLst>
                  <a:ext uri="{FF2B5EF4-FFF2-40B4-BE49-F238E27FC236}">
                    <a16:creationId xmlns:a16="http://schemas.microsoft.com/office/drawing/2014/main" id="{92127DB5-3F2B-48EC-99F3-B570AA715C00}"/>
                  </a:ext>
                </a:extLst>
              </p:cNvPr>
              <p:cNvGrpSpPr/>
              <p:nvPr/>
            </p:nvGrpSpPr>
            <p:grpSpPr>
              <a:xfrm>
                <a:off x="11233367" y="2392751"/>
                <a:ext cx="588453" cy="209699"/>
                <a:chOff x="1676454" y="3074006"/>
                <a:chExt cx="588453" cy="209699"/>
              </a:xfrm>
            </p:grpSpPr>
            <p:grpSp>
              <p:nvGrpSpPr>
                <p:cNvPr id="1148" name="Group 1147">
                  <a:extLst>
                    <a:ext uri="{FF2B5EF4-FFF2-40B4-BE49-F238E27FC236}">
                      <a16:creationId xmlns:a16="http://schemas.microsoft.com/office/drawing/2014/main" id="{4B9259B1-3915-4D09-BE8D-0199C12898D3}"/>
                    </a:ext>
                  </a:extLst>
                </p:cNvPr>
                <p:cNvGrpSpPr/>
                <p:nvPr/>
              </p:nvGrpSpPr>
              <p:grpSpPr>
                <a:xfrm>
                  <a:off x="1676454" y="3142405"/>
                  <a:ext cx="588453" cy="141300"/>
                  <a:chOff x="1969486" y="1721846"/>
                  <a:chExt cx="756907" cy="181749"/>
                </a:xfrm>
              </p:grpSpPr>
              <p:pic>
                <p:nvPicPr>
                  <p:cNvPr id="1152" name="Graphic 1151">
                    <a:extLst>
                      <a:ext uri="{FF2B5EF4-FFF2-40B4-BE49-F238E27FC236}">
                        <a16:creationId xmlns:a16="http://schemas.microsoft.com/office/drawing/2014/main" id="{98282AD0-7A8A-4BDD-B2FF-6557BD5F2F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69486" y="1721847"/>
                    <a:ext cx="181748" cy="181748"/>
                  </a:xfrm>
                  <a:prstGeom prst="rect">
                    <a:avLst/>
                  </a:prstGeom>
                </p:spPr>
              </p:pic>
              <p:cxnSp>
                <p:nvCxnSpPr>
                  <p:cNvPr id="1153" name="Straight Arrow Connector 1152">
                    <a:extLst>
                      <a:ext uri="{FF2B5EF4-FFF2-40B4-BE49-F238E27FC236}">
                        <a16:creationId xmlns:a16="http://schemas.microsoft.com/office/drawing/2014/main" id="{EBB21E85-B400-4458-AB7B-3E036CEA9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75176" y="1813669"/>
                    <a:ext cx="157467" cy="1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0000"/>
                    </a:solidFill>
                    <a:prstDash val="solid"/>
                    <a:headEnd type="none" w="sm" len="sm"/>
                    <a:tailEnd type="triangle" w="sm" len="sm"/>
                  </a:ln>
                  <a:effectLst/>
                </p:spPr>
              </p:cxnSp>
              <p:pic>
                <p:nvPicPr>
                  <p:cNvPr id="1154" name="Graphic 1153">
                    <a:extLst>
                      <a:ext uri="{FF2B5EF4-FFF2-40B4-BE49-F238E27FC236}">
                        <a16:creationId xmlns:a16="http://schemas.microsoft.com/office/drawing/2014/main" id="{539141C3-C633-486B-937C-140158984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/>
                  <a:stretch/>
                </p:blipFill>
                <p:spPr>
                  <a:xfrm>
                    <a:off x="2347939" y="1721846"/>
                    <a:ext cx="181749" cy="181749"/>
                  </a:xfrm>
                  <a:prstGeom prst="rect">
                    <a:avLst/>
                  </a:prstGeom>
                </p:spPr>
              </p:pic>
              <p:pic>
                <p:nvPicPr>
                  <p:cNvPr id="1155" name="Graphic 1154">
                    <a:extLst>
                      <a:ext uri="{FF2B5EF4-FFF2-40B4-BE49-F238E27FC236}">
                        <a16:creationId xmlns:a16="http://schemas.microsoft.com/office/drawing/2014/main" id="{88751D1F-6B7C-4420-9EC9-646636903C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48437" y="1723743"/>
                    <a:ext cx="177956" cy="17795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49" name="Picture 1148" descr="Icon&#10;&#10;Description automatically generated">
                  <a:extLst>
                    <a:ext uri="{FF2B5EF4-FFF2-40B4-BE49-F238E27FC236}">
                      <a16:creationId xmlns:a16="http://schemas.microsoft.com/office/drawing/2014/main" id="{1AC34E18-65C9-43E8-B73B-16ECBF6DB8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0535" y="3074006"/>
                  <a:ext cx="53143" cy="53143"/>
                </a:xfrm>
                <a:prstGeom prst="rect">
                  <a:avLst/>
                </a:prstGeom>
              </p:spPr>
            </p:pic>
            <p:pic>
              <p:nvPicPr>
                <p:cNvPr id="1150" name="Picture 1149" descr="Icon&#10;&#10;Description automatically generated">
                  <a:extLst>
                    <a:ext uri="{FF2B5EF4-FFF2-40B4-BE49-F238E27FC236}">
                      <a16:creationId xmlns:a16="http://schemas.microsoft.com/office/drawing/2014/main" id="{99879A2C-BEEE-42A3-A276-2EEA9DE78D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4762" y="3074006"/>
                  <a:ext cx="53143" cy="53143"/>
                </a:xfrm>
                <a:prstGeom prst="rect">
                  <a:avLst/>
                </a:prstGeom>
              </p:spPr>
            </p:pic>
            <p:pic>
              <p:nvPicPr>
                <p:cNvPr id="1151" name="Picture 1150" descr="Icon&#10;&#10;Description automatically generated">
                  <a:extLst>
                    <a:ext uri="{FF2B5EF4-FFF2-40B4-BE49-F238E27FC236}">
                      <a16:creationId xmlns:a16="http://schemas.microsoft.com/office/drawing/2014/main" id="{DE329291-B615-4C43-9B80-01B88410AD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8688" y="3074006"/>
                  <a:ext cx="53143" cy="5314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2FD4A5-C5DA-4566-80CA-0F6678840456}"/>
              </a:ext>
            </a:extLst>
          </p:cNvPr>
          <p:cNvGrpSpPr/>
          <p:nvPr/>
        </p:nvGrpSpPr>
        <p:grpSpPr>
          <a:xfrm>
            <a:off x="1075434" y="7303337"/>
            <a:ext cx="2048657" cy="3746397"/>
            <a:chOff x="948434" y="7303337"/>
            <a:chExt cx="2048657" cy="3746397"/>
          </a:xfrm>
        </p:grpSpPr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EC904ADB-6A7F-445C-8146-D90429D3FC19}"/>
                </a:ext>
              </a:extLst>
            </p:cNvPr>
            <p:cNvSpPr/>
            <p:nvPr/>
          </p:nvSpPr>
          <p:spPr bwMode="auto">
            <a:xfrm>
              <a:off x="948434" y="7303337"/>
              <a:ext cx="1419216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1.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Standard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595F3B36-0736-4D30-BDC2-275D42E9D6F9}"/>
                </a:ext>
              </a:extLst>
            </p:cNvPr>
            <p:cNvGrpSpPr/>
            <p:nvPr/>
          </p:nvGrpSpPr>
          <p:grpSpPr>
            <a:xfrm>
              <a:off x="1035175" y="7644081"/>
              <a:ext cx="1961916" cy="3405653"/>
              <a:chOff x="450834" y="3407622"/>
              <a:chExt cx="1961916" cy="3405653"/>
            </a:xfrm>
          </p:grpSpPr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4644FA68-9D86-4CDC-A653-B57ACFC88449}"/>
                  </a:ext>
                </a:extLst>
              </p:cNvPr>
              <p:cNvSpPr/>
              <p:nvPr/>
            </p:nvSpPr>
            <p:spPr bwMode="auto">
              <a:xfrm>
                <a:off x="570604" y="3829246"/>
                <a:ext cx="1612889" cy="2917629"/>
              </a:xfrm>
              <a:prstGeom prst="rect">
                <a:avLst/>
              </a:prstGeom>
              <a:solidFill>
                <a:srgbClr val="E5F1FB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1DDB3F45-8E63-4036-A72F-E6CB630645B6}"/>
                  </a:ext>
                </a:extLst>
              </p:cNvPr>
              <p:cNvSpPr/>
              <p:nvPr/>
            </p:nvSpPr>
            <p:spPr bwMode="auto">
              <a:xfrm>
                <a:off x="609600" y="4964597"/>
                <a:ext cx="1530463" cy="807553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7B19615F-D8E5-461F-B3C5-2C5FBE04EA84}"/>
                  </a:ext>
                </a:extLst>
              </p:cNvPr>
              <p:cNvGrpSpPr/>
              <p:nvPr/>
            </p:nvGrpSpPr>
            <p:grpSpPr>
              <a:xfrm>
                <a:off x="1431755" y="5545626"/>
                <a:ext cx="196418" cy="155536"/>
                <a:chOff x="9296451" y="1254000"/>
                <a:chExt cx="278933" cy="220877"/>
              </a:xfrm>
            </p:grpSpPr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7A16C1A2-AD08-4A9B-B1C1-9FE9B4EC431D}"/>
                    </a:ext>
                  </a:extLst>
                </p:cNvPr>
                <p:cNvSpPr/>
                <p:nvPr/>
              </p:nvSpPr>
              <p:spPr>
                <a:xfrm>
                  <a:off x="9296451" y="1259868"/>
                  <a:ext cx="278933" cy="215009"/>
                </a:xfrm>
                <a:custGeom>
                  <a:avLst/>
                  <a:gdLst>
                    <a:gd name="connsiteX0" fmla="*/ 1475 w 416093"/>
                    <a:gd name="connsiteY0" fmla="*/ 321865 h 320737"/>
                    <a:gd name="connsiteX1" fmla="*/ 417568 w 416093"/>
                    <a:gd name="connsiteY1" fmla="*/ 321865 h 320737"/>
                    <a:gd name="connsiteX2" fmla="*/ 417568 w 416093"/>
                    <a:gd name="connsiteY2" fmla="*/ 1475 h 320737"/>
                    <a:gd name="connsiteX3" fmla="*/ 1475 w 416093"/>
                    <a:gd name="connsiteY3" fmla="*/ 1475 h 320737"/>
                    <a:gd name="connsiteX4" fmla="*/ 1475 w 416093"/>
                    <a:gd name="connsiteY4" fmla="*/ 321865 h 32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320737">
                      <a:moveTo>
                        <a:pt x="1475" y="321865"/>
                      </a:moveTo>
                      <a:lnTo>
                        <a:pt x="417568" y="321865"/>
                      </a:lnTo>
                      <a:lnTo>
                        <a:pt x="417568" y="1475"/>
                      </a:lnTo>
                      <a:lnTo>
                        <a:pt x="1475" y="1475"/>
                      </a:lnTo>
                      <a:lnTo>
                        <a:pt x="1475" y="32186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7366ADE0-A8E7-4D85-B165-8A2FC96615A4}"/>
                    </a:ext>
                  </a:extLst>
                </p:cNvPr>
                <p:cNvSpPr/>
                <p:nvPr/>
              </p:nvSpPr>
              <p:spPr>
                <a:xfrm>
                  <a:off x="9296451" y="1254000"/>
                  <a:ext cx="278933" cy="29055"/>
                </a:xfrm>
                <a:custGeom>
                  <a:avLst/>
                  <a:gdLst>
                    <a:gd name="connsiteX0" fmla="*/ 1475 w 416093"/>
                    <a:gd name="connsiteY0" fmla="*/ 44836 h 43342"/>
                    <a:gd name="connsiteX1" fmla="*/ 417422 w 416093"/>
                    <a:gd name="connsiteY1" fmla="*/ 44836 h 43342"/>
                    <a:gd name="connsiteX2" fmla="*/ 417422 w 416093"/>
                    <a:gd name="connsiteY2" fmla="*/ 1475 h 43342"/>
                    <a:gd name="connsiteX3" fmla="*/ 1475 w 416093"/>
                    <a:gd name="connsiteY3" fmla="*/ 1475 h 43342"/>
                    <a:gd name="connsiteX4" fmla="*/ 1475 w 416093"/>
                    <a:gd name="connsiteY4" fmla="*/ 44836 h 43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43342">
                      <a:moveTo>
                        <a:pt x="1475" y="44836"/>
                      </a:moveTo>
                      <a:lnTo>
                        <a:pt x="417422" y="44836"/>
                      </a:lnTo>
                      <a:lnTo>
                        <a:pt x="417422" y="1475"/>
                      </a:lnTo>
                      <a:lnTo>
                        <a:pt x="1475" y="1475"/>
                      </a:lnTo>
                      <a:lnTo>
                        <a:pt x="1475" y="44836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6F110877-6565-4B30-B655-4207C7C5847F}"/>
                    </a:ext>
                  </a:extLst>
                </p:cNvPr>
                <p:cNvSpPr/>
                <p:nvPr/>
              </p:nvSpPr>
              <p:spPr>
                <a:xfrm>
                  <a:off x="9332810" y="1262024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5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5" y="17905"/>
                        <a:pt x="22645" y="12059"/>
                      </a:cubicBezTo>
                      <a:cubicBezTo>
                        <a:pt x="22645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23D6ECE9-1AC2-4E4D-AA9A-BCCCAC9D0098}"/>
                    </a:ext>
                  </a:extLst>
                </p:cNvPr>
                <p:cNvSpPr/>
                <p:nvPr/>
              </p:nvSpPr>
              <p:spPr>
                <a:xfrm>
                  <a:off x="9310789" y="1262024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C75E9AA3-759C-48FF-A23C-DA13AE3C5230}"/>
                    </a:ext>
                  </a:extLst>
                </p:cNvPr>
                <p:cNvSpPr/>
                <p:nvPr/>
              </p:nvSpPr>
              <p:spPr>
                <a:xfrm>
                  <a:off x="9355319" y="1262024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64" name="Group 863">
                  <a:extLst>
                    <a:ext uri="{FF2B5EF4-FFF2-40B4-BE49-F238E27FC236}">
                      <a16:creationId xmlns:a16="http://schemas.microsoft.com/office/drawing/2014/main" id="{F06D9037-2FF7-472B-AA94-D25CA4817C64}"/>
                    </a:ext>
                  </a:extLst>
                </p:cNvPr>
                <p:cNvGrpSpPr/>
                <p:nvPr/>
              </p:nvGrpSpPr>
              <p:grpSpPr>
                <a:xfrm>
                  <a:off x="9306936" y="1295801"/>
                  <a:ext cx="48383" cy="48383"/>
                  <a:chOff x="7423299" y="1363379"/>
                  <a:chExt cx="163411" cy="163411"/>
                </a:xfrm>
              </p:grpSpPr>
              <p:sp>
                <p:nvSpPr>
                  <p:cNvPr id="872" name="Freeform 687">
                    <a:extLst>
                      <a:ext uri="{FF2B5EF4-FFF2-40B4-BE49-F238E27FC236}">
                        <a16:creationId xmlns:a16="http://schemas.microsoft.com/office/drawing/2014/main" id="{EE03BEE8-3C6C-42CE-B066-3F636FA5AF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23299" y="1363379"/>
                    <a:ext cx="163411" cy="163411"/>
                  </a:xfrm>
                  <a:custGeom>
                    <a:avLst/>
                    <a:gdLst>
                      <a:gd name="T0" fmla="*/ 142 w 142"/>
                      <a:gd name="T1" fmla="*/ 78 h 141"/>
                      <a:gd name="T2" fmla="*/ 142 w 142"/>
                      <a:gd name="T3" fmla="*/ 63 h 141"/>
                      <a:gd name="T4" fmla="*/ 127 w 142"/>
                      <a:gd name="T5" fmla="*/ 63 h 141"/>
                      <a:gd name="T6" fmla="*/ 116 w 142"/>
                      <a:gd name="T7" fmla="*/ 37 h 141"/>
                      <a:gd name="T8" fmla="*/ 127 w 142"/>
                      <a:gd name="T9" fmla="*/ 26 h 141"/>
                      <a:gd name="T10" fmla="*/ 116 w 142"/>
                      <a:gd name="T11" fmla="*/ 15 h 141"/>
                      <a:gd name="T12" fmla="*/ 105 w 142"/>
                      <a:gd name="T13" fmla="*/ 26 h 141"/>
                      <a:gd name="T14" fmla="*/ 79 w 142"/>
                      <a:gd name="T15" fmla="*/ 15 h 141"/>
                      <a:gd name="T16" fmla="*/ 79 w 142"/>
                      <a:gd name="T17" fmla="*/ 0 h 141"/>
                      <a:gd name="T18" fmla="*/ 64 w 142"/>
                      <a:gd name="T19" fmla="*/ 0 h 141"/>
                      <a:gd name="T20" fmla="*/ 64 w 142"/>
                      <a:gd name="T21" fmla="*/ 15 h 141"/>
                      <a:gd name="T22" fmla="*/ 37 w 142"/>
                      <a:gd name="T23" fmla="*/ 26 h 141"/>
                      <a:gd name="T24" fmla="*/ 26 w 142"/>
                      <a:gd name="T25" fmla="*/ 15 h 141"/>
                      <a:gd name="T26" fmla="*/ 16 w 142"/>
                      <a:gd name="T27" fmla="*/ 26 h 141"/>
                      <a:gd name="T28" fmla="*/ 27 w 142"/>
                      <a:gd name="T29" fmla="*/ 37 h 141"/>
                      <a:gd name="T30" fmla="*/ 16 w 142"/>
                      <a:gd name="T31" fmla="*/ 63 h 141"/>
                      <a:gd name="T32" fmla="*/ 0 w 142"/>
                      <a:gd name="T33" fmla="*/ 63 h 141"/>
                      <a:gd name="T34" fmla="*/ 0 w 142"/>
                      <a:gd name="T35" fmla="*/ 78 h 141"/>
                      <a:gd name="T36" fmla="*/ 16 w 142"/>
                      <a:gd name="T37" fmla="*/ 78 h 141"/>
                      <a:gd name="T38" fmla="*/ 27 w 142"/>
                      <a:gd name="T39" fmla="*/ 104 h 141"/>
                      <a:gd name="T40" fmla="*/ 16 w 142"/>
                      <a:gd name="T41" fmla="*/ 115 h 141"/>
                      <a:gd name="T42" fmla="*/ 26 w 142"/>
                      <a:gd name="T43" fmla="*/ 126 h 141"/>
                      <a:gd name="T44" fmla="*/ 37 w 142"/>
                      <a:gd name="T45" fmla="*/ 115 h 141"/>
                      <a:gd name="T46" fmla="*/ 64 w 142"/>
                      <a:gd name="T47" fmla="*/ 126 h 141"/>
                      <a:gd name="T48" fmla="*/ 64 w 142"/>
                      <a:gd name="T49" fmla="*/ 141 h 141"/>
                      <a:gd name="T50" fmla="*/ 79 w 142"/>
                      <a:gd name="T51" fmla="*/ 141 h 141"/>
                      <a:gd name="T52" fmla="*/ 79 w 142"/>
                      <a:gd name="T53" fmla="*/ 126 h 141"/>
                      <a:gd name="T54" fmla="*/ 105 w 142"/>
                      <a:gd name="T55" fmla="*/ 115 h 141"/>
                      <a:gd name="T56" fmla="*/ 116 w 142"/>
                      <a:gd name="T57" fmla="*/ 126 h 141"/>
                      <a:gd name="T58" fmla="*/ 127 w 142"/>
                      <a:gd name="T59" fmla="*/ 115 h 141"/>
                      <a:gd name="T60" fmla="*/ 116 w 142"/>
                      <a:gd name="T61" fmla="*/ 104 h 141"/>
                      <a:gd name="T62" fmla="*/ 127 w 142"/>
                      <a:gd name="T63" fmla="*/ 78 h 141"/>
                      <a:gd name="T64" fmla="*/ 142 w 142"/>
                      <a:gd name="T65" fmla="*/ 78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2" h="141">
                        <a:moveTo>
                          <a:pt x="142" y="78"/>
                        </a:moveTo>
                        <a:cubicBezTo>
                          <a:pt x="142" y="63"/>
                          <a:pt x="142" y="63"/>
                          <a:pt x="142" y="63"/>
                        </a:cubicBezTo>
                        <a:cubicBezTo>
                          <a:pt x="127" y="63"/>
                          <a:pt x="127" y="63"/>
                          <a:pt x="127" y="63"/>
                        </a:cubicBezTo>
                        <a:cubicBezTo>
                          <a:pt x="125" y="53"/>
                          <a:pt x="122" y="44"/>
                          <a:pt x="116" y="37"/>
                        </a:cubicBezTo>
                        <a:cubicBezTo>
                          <a:pt x="127" y="26"/>
                          <a:pt x="127" y="26"/>
                          <a:pt x="127" y="26"/>
                        </a:cubicBezTo>
                        <a:cubicBezTo>
                          <a:pt x="116" y="15"/>
                          <a:pt x="116" y="15"/>
                          <a:pt x="116" y="15"/>
                        </a:cubicBezTo>
                        <a:cubicBezTo>
                          <a:pt x="105" y="26"/>
                          <a:pt x="105" y="26"/>
                          <a:pt x="105" y="26"/>
                        </a:cubicBezTo>
                        <a:cubicBezTo>
                          <a:pt x="98" y="20"/>
                          <a:pt x="89" y="16"/>
                          <a:pt x="79" y="15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64" y="0"/>
                          <a:pt x="64" y="0"/>
                          <a:pt x="64" y="0"/>
                        </a:cubicBezTo>
                        <a:cubicBezTo>
                          <a:pt x="64" y="15"/>
                          <a:pt x="64" y="15"/>
                          <a:pt x="64" y="15"/>
                        </a:cubicBezTo>
                        <a:cubicBezTo>
                          <a:pt x="54" y="16"/>
                          <a:pt x="45" y="20"/>
                          <a:pt x="37" y="26"/>
                        </a:cubicBezTo>
                        <a:cubicBezTo>
                          <a:pt x="26" y="15"/>
                          <a:pt x="26" y="15"/>
                          <a:pt x="26" y="15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27" y="37"/>
                          <a:pt x="27" y="37"/>
                          <a:pt x="27" y="37"/>
                        </a:cubicBezTo>
                        <a:cubicBezTo>
                          <a:pt x="21" y="44"/>
                          <a:pt x="17" y="53"/>
                          <a:pt x="16" y="63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16" y="78"/>
                          <a:pt x="16" y="78"/>
                          <a:pt x="16" y="78"/>
                        </a:cubicBezTo>
                        <a:cubicBezTo>
                          <a:pt x="17" y="88"/>
                          <a:pt x="21" y="97"/>
                          <a:pt x="27" y="104"/>
                        </a:cubicBezTo>
                        <a:cubicBezTo>
                          <a:pt x="16" y="115"/>
                          <a:pt x="16" y="115"/>
                          <a:pt x="16" y="115"/>
                        </a:cubicBezTo>
                        <a:cubicBezTo>
                          <a:pt x="26" y="126"/>
                          <a:pt x="26" y="126"/>
                          <a:pt x="26" y="126"/>
                        </a:cubicBezTo>
                        <a:cubicBezTo>
                          <a:pt x="37" y="115"/>
                          <a:pt x="37" y="115"/>
                          <a:pt x="37" y="115"/>
                        </a:cubicBezTo>
                        <a:cubicBezTo>
                          <a:pt x="45" y="121"/>
                          <a:pt x="54" y="125"/>
                          <a:pt x="64" y="126"/>
                        </a:cubicBezTo>
                        <a:cubicBezTo>
                          <a:pt x="64" y="141"/>
                          <a:pt x="64" y="141"/>
                          <a:pt x="64" y="141"/>
                        </a:cubicBezTo>
                        <a:cubicBezTo>
                          <a:pt x="79" y="141"/>
                          <a:pt x="79" y="141"/>
                          <a:pt x="79" y="141"/>
                        </a:cubicBezTo>
                        <a:cubicBezTo>
                          <a:pt x="79" y="126"/>
                          <a:pt x="79" y="126"/>
                          <a:pt x="79" y="126"/>
                        </a:cubicBezTo>
                        <a:cubicBezTo>
                          <a:pt x="89" y="125"/>
                          <a:pt x="98" y="121"/>
                          <a:pt x="105" y="115"/>
                        </a:cubicBezTo>
                        <a:cubicBezTo>
                          <a:pt x="116" y="126"/>
                          <a:pt x="116" y="126"/>
                          <a:pt x="116" y="126"/>
                        </a:cubicBezTo>
                        <a:cubicBezTo>
                          <a:pt x="127" y="115"/>
                          <a:pt x="127" y="115"/>
                          <a:pt x="127" y="115"/>
                        </a:cubicBezTo>
                        <a:cubicBezTo>
                          <a:pt x="116" y="104"/>
                          <a:pt x="116" y="104"/>
                          <a:pt x="116" y="104"/>
                        </a:cubicBezTo>
                        <a:cubicBezTo>
                          <a:pt x="122" y="97"/>
                          <a:pt x="126" y="88"/>
                          <a:pt x="127" y="78"/>
                        </a:cubicBezTo>
                        <a:lnTo>
                          <a:pt x="142" y="7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3" name="Oval 688">
                    <a:extLst>
                      <a:ext uri="{FF2B5EF4-FFF2-40B4-BE49-F238E27FC236}">
                        <a16:creationId xmlns:a16="http://schemas.microsoft.com/office/drawing/2014/main" id="{9DBACFA9-1E47-45DD-AEFF-27EFD86D6A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8431" y="1408511"/>
                    <a:ext cx="73146" cy="73146"/>
                  </a:xfrm>
                  <a:prstGeom prst="ellipse">
                    <a:avLst/>
                  </a:pr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865" name="data transport" descr=" data transport">
                  <a:extLst>
                    <a:ext uri="{FF2B5EF4-FFF2-40B4-BE49-F238E27FC236}">
                      <a16:creationId xmlns:a16="http://schemas.microsoft.com/office/drawing/2014/main" id="{27D0A7FE-0A82-4434-9EDC-0E4BB1908610}"/>
                    </a:ext>
                  </a:extLst>
                </p:cNvPr>
                <p:cNvGrpSpPr/>
                <p:nvPr/>
              </p:nvGrpSpPr>
              <p:grpSpPr>
                <a:xfrm>
                  <a:off x="9354884" y="1313123"/>
                  <a:ext cx="161272" cy="126029"/>
                  <a:chOff x="2667468" y="4084606"/>
                  <a:chExt cx="308112" cy="240780"/>
                </a:xfrm>
              </p:grpSpPr>
              <p:sp>
                <p:nvSpPr>
                  <p:cNvPr id="866" name="Freeform: Shape 865">
                    <a:extLst>
                      <a:ext uri="{FF2B5EF4-FFF2-40B4-BE49-F238E27FC236}">
                        <a16:creationId xmlns:a16="http://schemas.microsoft.com/office/drawing/2014/main" id="{2DB3C36D-3F64-42B5-BAE7-F281D5165F79}"/>
                      </a:ext>
                    </a:extLst>
                  </p:cNvPr>
                  <p:cNvSpPr/>
                  <p:nvPr/>
                </p:nvSpPr>
                <p:spPr>
                  <a:xfrm>
                    <a:off x="2691480" y="4092709"/>
                    <a:ext cx="269056" cy="195281"/>
                  </a:xfrm>
                  <a:custGeom>
                    <a:avLst/>
                    <a:gdLst>
                      <a:gd name="connsiteX0" fmla="*/ 1476 w 269055"/>
                      <a:gd name="connsiteY0" fmla="*/ 1476 h 195281"/>
                      <a:gd name="connsiteX1" fmla="*/ 269708 w 269055"/>
                      <a:gd name="connsiteY1" fmla="*/ 1476 h 195281"/>
                      <a:gd name="connsiteX2" fmla="*/ 269708 w 269055"/>
                      <a:gd name="connsiteY2" fmla="*/ 196001 h 195281"/>
                      <a:gd name="connsiteX3" fmla="*/ 1476 w 269055"/>
                      <a:gd name="connsiteY3" fmla="*/ 196001 h 195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9055" h="195281">
                        <a:moveTo>
                          <a:pt x="1476" y="1476"/>
                        </a:moveTo>
                        <a:lnTo>
                          <a:pt x="269708" y="1476"/>
                        </a:lnTo>
                        <a:lnTo>
                          <a:pt x="269708" y="196001"/>
                        </a:lnTo>
                        <a:lnTo>
                          <a:pt x="1476" y="1960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67" name="Freeform: Shape 866">
                    <a:extLst>
                      <a:ext uri="{FF2B5EF4-FFF2-40B4-BE49-F238E27FC236}">
                        <a16:creationId xmlns:a16="http://schemas.microsoft.com/office/drawing/2014/main" id="{61F7467F-703A-4CB6-9206-62A44CBD4505}"/>
                      </a:ext>
                    </a:extLst>
                  </p:cNvPr>
                  <p:cNvSpPr/>
                  <p:nvPr/>
                </p:nvSpPr>
                <p:spPr>
                  <a:xfrm>
                    <a:off x="2681182" y="4163397"/>
                    <a:ext cx="143207" cy="86792"/>
                  </a:xfrm>
                  <a:custGeom>
                    <a:avLst/>
                    <a:gdLst>
                      <a:gd name="connsiteX0" fmla="*/ 96762 w 143207"/>
                      <a:gd name="connsiteY0" fmla="*/ 51964 h 86791"/>
                      <a:gd name="connsiteX1" fmla="*/ 96835 w 143207"/>
                      <a:gd name="connsiteY1" fmla="*/ 89101 h 86791"/>
                      <a:gd name="connsiteX2" fmla="*/ 143092 w 143207"/>
                      <a:gd name="connsiteY2" fmla="*/ 44085 h 86791"/>
                      <a:gd name="connsiteX3" fmla="*/ 96689 w 143207"/>
                      <a:gd name="connsiteY3" fmla="*/ 1476 h 86791"/>
                      <a:gd name="connsiteX4" fmla="*/ 96762 w 143207"/>
                      <a:gd name="connsiteY4" fmla="*/ 35913 h 86791"/>
                      <a:gd name="connsiteX5" fmla="*/ 1476 w 143207"/>
                      <a:gd name="connsiteY5" fmla="*/ 35913 h 86791"/>
                      <a:gd name="connsiteX6" fmla="*/ 1476 w 143207"/>
                      <a:gd name="connsiteY6" fmla="*/ 51964 h 86791"/>
                      <a:gd name="connsiteX7" fmla="*/ 96762 w 143207"/>
                      <a:gd name="connsiteY7" fmla="*/ 51964 h 86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3207" h="86791">
                        <a:moveTo>
                          <a:pt x="96762" y="51964"/>
                        </a:moveTo>
                        <a:lnTo>
                          <a:pt x="96835" y="89101"/>
                        </a:lnTo>
                        <a:lnTo>
                          <a:pt x="143092" y="44085"/>
                        </a:lnTo>
                        <a:lnTo>
                          <a:pt x="96689" y="1476"/>
                        </a:lnTo>
                        <a:lnTo>
                          <a:pt x="96762" y="35913"/>
                        </a:lnTo>
                        <a:lnTo>
                          <a:pt x="1476" y="35913"/>
                        </a:lnTo>
                        <a:lnTo>
                          <a:pt x="1476" y="51964"/>
                        </a:lnTo>
                        <a:lnTo>
                          <a:pt x="96762" y="51964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68" name="Freeform: Shape 867">
                    <a:extLst>
                      <a:ext uri="{FF2B5EF4-FFF2-40B4-BE49-F238E27FC236}">
                        <a16:creationId xmlns:a16="http://schemas.microsoft.com/office/drawing/2014/main" id="{FF3AA8C3-4526-4ACB-BEEC-0161AC6B33FB}"/>
                      </a:ext>
                    </a:extLst>
                  </p:cNvPr>
                  <p:cNvSpPr/>
                  <p:nvPr/>
                </p:nvSpPr>
                <p:spPr>
                  <a:xfrm>
                    <a:off x="2699863" y="4084606"/>
                    <a:ext cx="269056" cy="216979"/>
                  </a:xfrm>
                  <a:custGeom>
                    <a:avLst/>
                    <a:gdLst>
                      <a:gd name="connsiteX0" fmla="*/ 253772 w 269055"/>
                      <a:gd name="connsiteY0" fmla="*/ 1476 h 216979"/>
                      <a:gd name="connsiteX1" fmla="*/ 227215 w 269055"/>
                      <a:gd name="connsiteY1" fmla="*/ 24094 h 216979"/>
                      <a:gd name="connsiteX2" fmla="*/ 248446 w 269055"/>
                      <a:gd name="connsiteY2" fmla="*/ 24094 h 216979"/>
                      <a:gd name="connsiteX3" fmla="*/ 248446 w 269055"/>
                      <a:gd name="connsiteY3" fmla="*/ 194017 h 216979"/>
                      <a:gd name="connsiteX4" fmla="*/ 28034 w 269055"/>
                      <a:gd name="connsiteY4" fmla="*/ 194017 h 216979"/>
                      <a:gd name="connsiteX5" fmla="*/ 1476 w 269055"/>
                      <a:gd name="connsiteY5" fmla="*/ 216708 h 216979"/>
                      <a:gd name="connsiteX6" fmla="*/ 253627 w 269055"/>
                      <a:gd name="connsiteY6" fmla="*/ 216708 h 216979"/>
                      <a:gd name="connsiteX7" fmla="*/ 271283 w 269055"/>
                      <a:gd name="connsiteY7" fmla="*/ 200073 h 216979"/>
                      <a:gd name="connsiteX8" fmla="*/ 271283 w 269055"/>
                      <a:gd name="connsiteY8" fmla="*/ 18184 h 216979"/>
                      <a:gd name="connsiteX9" fmla="*/ 253772 w 269055"/>
                      <a:gd name="connsiteY9" fmla="*/ 1476 h 216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69055" h="216979">
                        <a:moveTo>
                          <a:pt x="253772" y="1476"/>
                        </a:moveTo>
                        <a:lnTo>
                          <a:pt x="227215" y="24094"/>
                        </a:lnTo>
                        <a:lnTo>
                          <a:pt x="248446" y="24094"/>
                        </a:lnTo>
                        <a:lnTo>
                          <a:pt x="248446" y="194017"/>
                        </a:lnTo>
                        <a:lnTo>
                          <a:pt x="28034" y="194017"/>
                        </a:lnTo>
                        <a:lnTo>
                          <a:pt x="1476" y="216708"/>
                        </a:lnTo>
                        <a:lnTo>
                          <a:pt x="253627" y="216708"/>
                        </a:lnTo>
                        <a:cubicBezTo>
                          <a:pt x="262382" y="216708"/>
                          <a:pt x="271283" y="208901"/>
                          <a:pt x="271283" y="200073"/>
                        </a:cubicBezTo>
                        <a:lnTo>
                          <a:pt x="271283" y="18184"/>
                        </a:lnTo>
                        <a:cubicBezTo>
                          <a:pt x="271210" y="9356"/>
                          <a:pt x="262455" y="1549"/>
                          <a:pt x="253772" y="1476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69" name="Freeform: Shape 868">
                    <a:extLst>
                      <a:ext uri="{FF2B5EF4-FFF2-40B4-BE49-F238E27FC236}">
                        <a16:creationId xmlns:a16="http://schemas.microsoft.com/office/drawing/2014/main" id="{E9176434-A531-47B2-B391-012BBB44C822}"/>
                      </a:ext>
                    </a:extLst>
                  </p:cNvPr>
                  <p:cNvSpPr/>
                  <p:nvPr/>
                </p:nvSpPr>
                <p:spPr>
                  <a:xfrm>
                    <a:off x="2677826" y="4084606"/>
                    <a:ext cx="273395" cy="216979"/>
                  </a:xfrm>
                  <a:custGeom>
                    <a:avLst/>
                    <a:gdLst>
                      <a:gd name="connsiteX0" fmla="*/ 23583 w 273395"/>
                      <a:gd name="connsiteY0" fmla="*/ 194017 h 216979"/>
                      <a:gd name="connsiteX1" fmla="*/ 23583 w 273395"/>
                      <a:gd name="connsiteY1" fmla="*/ 24094 h 216979"/>
                      <a:gd name="connsiteX2" fmla="*/ 249249 w 273395"/>
                      <a:gd name="connsiteY2" fmla="*/ 24094 h 216979"/>
                      <a:gd name="connsiteX3" fmla="*/ 275806 w 273395"/>
                      <a:gd name="connsiteY3" fmla="*/ 1476 h 216979"/>
                      <a:gd name="connsiteX4" fmla="*/ 275734 w 273395"/>
                      <a:gd name="connsiteY4" fmla="*/ 1476 h 216979"/>
                      <a:gd name="connsiteX5" fmla="*/ 275588 w 273395"/>
                      <a:gd name="connsiteY5" fmla="*/ 1476 h 216979"/>
                      <a:gd name="connsiteX6" fmla="*/ 17309 w 273395"/>
                      <a:gd name="connsiteY6" fmla="*/ 1476 h 216979"/>
                      <a:gd name="connsiteX7" fmla="*/ 7386 w 273395"/>
                      <a:gd name="connsiteY7" fmla="*/ 5343 h 216979"/>
                      <a:gd name="connsiteX8" fmla="*/ 1476 w 273395"/>
                      <a:gd name="connsiteY8" fmla="*/ 18184 h 216979"/>
                      <a:gd name="connsiteX9" fmla="*/ 1476 w 273395"/>
                      <a:gd name="connsiteY9" fmla="*/ 200073 h 216979"/>
                      <a:gd name="connsiteX10" fmla="*/ 17309 w 273395"/>
                      <a:gd name="connsiteY10" fmla="*/ 216708 h 216979"/>
                      <a:gd name="connsiteX11" fmla="*/ 23437 w 273395"/>
                      <a:gd name="connsiteY11" fmla="*/ 216708 h 216979"/>
                      <a:gd name="connsiteX12" fmla="*/ 49995 w 273395"/>
                      <a:gd name="connsiteY12" fmla="*/ 194017 h 216979"/>
                      <a:gd name="connsiteX13" fmla="*/ 23583 w 273395"/>
                      <a:gd name="connsiteY13" fmla="*/ 194017 h 216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73395" h="216979">
                        <a:moveTo>
                          <a:pt x="23583" y="194017"/>
                        </a:moveTo>
                        <a:lnTo>
                          <a:pt x="23583" y="24094"/>
                        </a:lnTo>
                        <a:lnTo>
                          <a:pt x="249249" y="24094"/>
                        </a:lnTo>
                        <a:lnTo>
                          <a:pt x="275806" y="1476"/>
                        </a:lnTo>
                        <a:lnTo>
                          <a:pt x="275734" y="1476"/>
                        </a:lnTo>
                        <a:cubicBezTo>
                          <a:pt x="275661" y="1476"/>
                          <a:pt x="275661" y="1476"/>
                          <a:pt x="275588" y="1476"/>
                        </a:cubicBezTo>
                        <a:lnTo>
                          <a:pt x="17309" y="1476"/>
                        </a:lnTo>
                        <a:cubicBezTo>
                          <a:pt x="13515" y="1476"/>
                          <a:pt x="10086" y="3009"/>
                          <a:pt x="7386" y="5343"/>
                        </a:cubicBezTo>
                        <a:cubicBezTo>
                          <a:pt x="3811" y="8480"/>
                          <a:pt x="1476" y="13150"/>
                          <a:pt x="1476" y="18184"/>
                        </a:cubicBezTo>
                        <a:lnTo>
                          <a:pt x="1476" y="200073"/>
                        </a:lnTo>
                        <a:cubicBezTo>
                          <a:pt x="1476" y="208901"/>
                          <a:pt x="8553" y="216708"/>
                          <a:pt x="17309" y="216708"/>
                        </a:cubicBezTo>
                        <a:lnTo>
                          <a:pt x="23437" y="216708"/>
                        </a:lnTo>
                        <a:lnTo>
                          <a:pt x="49995" y="194017"/>
                        </a:lnTo>
                        <a:lnTo>
                          <a:pt x="23583" y="194017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0" name="Freeform: Shape 869">
                    <a:extLst>
                      <a:ext uri="{FF2B5EF4-FFF2-40B4-BE49-F238E27FC236}">
                        <a16:creationId xmlns:a16="http://schemas.microsoft.com/office/drawing/2014/main" id="{747BF1CA-206E-42A5-82AE-4185D1DFC6C1}"/>
                      </a:ext>
                    </a:extLst>
                  </p:cNvPr>
                  <p:cNvSpPr/>
                  <p:nvPr/>
                </p:nvSpPr>
                <p:spPr>
                  <a:xfrm>
                    <a:off x="2667468" y="4299348"/>
                    <a:ext cx="308112" cy="26038"/>
                  </a:xfrm>
                  <a:custGeom>
                    <a:avLst/>
                    <a:gdLst>
                      <a:gd name="connsiteX0" fmla="*/ 1476 w 308112"/>
                      <a:gd name="connsiteY0" fmla="*/ 25115 h 26037"/>
                      <a:gd name="connsiteX1" fmla="*/ 308128 w 308112"/>
                      <a:gd name="connsiteY1" fmla="*/ 25115 h 26037"/>
                      <a:gd name="connsiteX2" fmla="*/ 308128 w 308112"/>
                      <a:gd name="connsiteY2" fmla="*/ 1476 h 26037"/>
                      <a:gd name="connsiteX3" fmla="*/ 1476 w 308112"/>
                      <a:gd name="connsiteY3" fmla="*/ 1476 h 26037"/>
                      <a:gd name="connsiteX4" fmla="*/ 1476 w 308112"/>
                      <a:gd name="connsiteY4" fmla="*/ 25115 h 26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8112" h="26037">
                        <a:moveTo>
                          <a:pt x="1476" y="25115"/>
                        </a:moveTo>
                        <a:lnTo>
                          <a:pt x="308128" y="25115"/>
                        </a:lnTo>
                        <a:lnTo>
                          <a:pt x="308128" y="1476"/>
                        </a:lnTo>
                        <a:lnTo>
                          <a:pt x="1476" y="1476"/>
                        </a:lnTo>
                        <a:lnTo>
                          <a:pt x="1476" y="25115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1" name="Freeform: Shape 870">
                    <a:extLst>
                      <a:ext uri="{FF2B5EF4-FFF2-40B4-BE49-F238E27FC236}">
                        <a16:creationId xmlns:a16="http://schemas.microsoft.com/office/drawing/2014/main" id="{61801D04-9FFE-4958-BFB1-C37051E48390}"/>
                      </a:ext>
                    </a:extLst>
                  </p:cNvPr>
                  <p:cNvSpPr/>
                  <p:nvPr/>
                </p:nvSpPr>
                <p:spPr>
                  <a:xfrm>
                    <a:off x="2818422" y="4092709"/>
                    <a:ext cx="8679" cy="8679"/>
                  </a:xfrm>
                  <a:custGeom>
                    <a:avLst/>
                    <a:gdLst>
                      <a:gd name="connsiteX0" fmla="*/ 9794 w 8679"/>
                      <a:gd name="connsiteY0" fmla="*/ 5635 h 8679"/>
                      <a:gd name="connsiteX1" fmla="*/ 5635 w 8679"/>
                      <a:gd name="connsiteY1" fmla="*/ 9794 h 8679"/>
                      <a:gd name="connsiteX2" fmla="*/ 1476 w 8679"/>
                      <a:gd name="connsiteY2" fmla="*/ 5635 h 8679"/>
                      <a:gd name="connsiteX3" fmla="*/ 5635 w 8679"/>
                      <a:gd name="connsiteY3" fmla="*/ 1476 h 8679"/>
                      <a:gd name="connsiteX4" fmla="*/ 9794 w 8679"/>
                      <a:gd name="connsiteY4" fmla="*/ 5635 h 8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79" h="8679">
                        <a:moveTo>
                          <a:pt x="9794" y="5635"/>
                        </a:moveTo>
                        <a:cubicBezTo>
                          <a:pt x="9794" y="7970"/>
                          <a:pt x="7970" y="9794"/>
                          <a:pt x="5635" y="9794"/>
                        </a:cubicBezTo>
                        <a:cubicBezTo>
                          <a:pt x="3374" y="9794"/>
                          <a:pt x="1476" y="7897"/>
                          <a:pt x="1476" y="5635"/>
                        </a:cubicBezTo>
                        <a:cubicBezTo>
                          <a:pt x="1476" y="3300"/>
                          <a:pt x="3300" y="1476"/>
                          <a:pt x="5635" y="1476"/>
                        </a:cubicBezTo>
                        <a:cubicBezTo>
                          <a:pt x="7897" y="1476"/>
                          <a:pt x="9794" y="3373"/>
                          <a:pt x="9794" y="5635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7079D9B4-A6B4-4CC1-8A8B-2B66258124AE}"/>
                  </a:ext>
                </a:extLst>
              </p:cNvPr>
              <p:cNvGrpSpPr/>
              <p:nvPr/>
            </p:nvGrpSpPr>
            <p:grpSpPr>
              <a:xfrm>
                <a:off x="992681" y="3648864"/>
                <a:ext cx="110489" cy="113511"/>
                <a:chOff x="1212457" y="512757"/>
                <a:chExt cx="231789" cy="238130"/>
              </a:xfrm>
            </p:grpSpPr>
            <p:sp>
              <p:nvSpPr>
                <p:cNvPr id="854" name="Rectangle: Rounded Corners 853">
                  <a:extLst>
                    <a:ext uri="{FF2B5EF4-FFF2-40B4-BE49-F238E27FC236}">
                      <a16:creationId xmlns:a16="http://schemas.microsoft.com/office/drawing/2014/main" id="{589D27E4-21A8-458A-8957-43171FC8A529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55" name="Straight Connector 854">
                  <a:extLst>
                    <a:ext uri="{FF2B5EF4-FFF2-40B4-BE49-F238E27FC236}">
                      <a16:creationId xmlns:a16="http://schemas.microsoft.com/office/drawing/2014/main" id="{B2EA079B-3C49-43C6-AF86-FA8B47065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5368EBB7-D45B-48A7-9B03-4CF322C7E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857" name="Straight Connector 856">
                  <a:extLst>
                    <a:ext uri="{FF2B5EF4-FFF2-40B4-BE49-F238E27FC236}">
                      <a16:creationId xmlns:a16="http://schemas.microsoft.com/office/drawing/2014/main" id="{10A74C94-C346-4FF4-B68A-0F858136F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567F6876-BB92-4786-BF72-143A2573A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789" name="Rectangle 788">
                <a:extLst>
                  <a:ext uri="{FF2B5EF4-FFF2-40B4-BE49-F238E27FC236}">
                    <a16:creationId xmlns:a16="http://schemas.microsoft.com/office/drawing/2014/main" id="{BD18FCAD-DE06-4FCA-A516-7D4EEA0A93CF}"/>
                  </a:ext>
                </a:extLst>
              </p:cNvPr>
              <p:cNvSpPr/>
              <p:nvPr/>
            </p:nvSpPr>
            <p:spPr bwMode="auto">
              <a:xfrm>
                <a:off x="500004" y="3407622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AED935FC-1B24-4A96-9AC2-58B3A75E8BDA}"/>
                  </a:ext>
                </a:extLst>
              </p:cNvPr>
              <p:cNvSpPr/>
              <p:nvPr/>
            </p:nvSpPr>
            <p:spPr bwMode="auto">
              <a:xfrm>
                <a:off x="910806" y="3775582"/>
                <a:ext cx="150194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Begins with </a:t>
                </a:r>
                <a:r>
                  <a: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snapshot/backup</a:t>
                </a:r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105AF1FF-7905-44AF-8826-A9DA8E191231}"/>
                  </a:ext>
                </a:extLst>
              </p:cNvPr>
              <p:cNvSpPr/>
              <p:nvPr/>
            </p:nvSpPr>
            <p:spPr bwMode="auto">
              <a:xfrm>
                <a:off x="609600" y="4051570"/>
                <a:ext cx="1530463" cy="87729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D3108F5E-E517-40E4-8A11-FAC3B285E1AB}"/>
                  </a:ext>
                </a:extLst>
              </p:cNvPr>
              <p:cNvSpPr/>
              <p:nvPr/>
            </p:nvSpPr>
            <p:spPr bwMode="auto">
              <a:xfrm>
                <a:off x="609600" y="5823358"/>
                <a:ext cx="1530463" cy="87906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3EBBBEB8-A073-4DA6-895D-0DAC433058FD}"/>
                  </a:ext>
                </a:extLst>
              </p:cNvPr>
              <p:cNvSpPr/>
              <p:nvPr/>
            </p:nvSpPr>
            <p:spPr bwMode="auto">
              <a:xfrm>
                <a:off x="450834" y="3940174"/>
                <a:ext cx="713761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Publisher</a:t>
                </a:r>
              </a:p>
            </p:txBody>
          </p:sp>
          <p:cxnSp>
            <p:nvCxnSpPr>
              <p:cNvPr id="794" name="Straight Arrow Connector 793">
                <a:extLst>
                  <a:ext uri="{FF2B5EF4-FFF2-40B4-BE49-F238E27FC236}">
                    <a16:creationId xmlns:a16="http://schemas.microsoft.com/office/drawing/2014/main" id="{A38E5E94-EF17-422C-8B62-BB575399D96B}"/>
                  </a:ext>
                </a:extLst>
              </p:cNvPr>
              <p:cNvCxnSpPr>
                <a:cxnSpLocks/>
                <a:endCxn id="797" idx="0"/>
              </p:cNvCxnSpPr>
              <p:nvPr/>
            </p:nvCxnSpPr>
            <p:spPr>
              <a:xfrm>
                <a:off x="1047922" y="3768723"/>
                <a:ext cx="4147" cy="36923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795" name="Isosceles Triangle 794">
                <a:extLst>
                  <a:ext uri="{FF2B5EF4-FFF2-40B4-BE49-F238E27FC236}">
                    <a16:creationId xmlns:a16="http://schemas.microsoft.com/office/drawing/2014/main" id="{B427741A-0310-4998-9D24-B6BAB57EA53A}"/>
                  </a:ext>
                </a:extLst>
              </p:cNvPr>
              <p:cNvSpPr/>
              <p:nvPr/>
            </p:nvSpPr>
            <p:spPr bwMode="auto">
              <a:xfrm>
                <a:off x="859536" y="4303061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1FA5D293-6726-44A9-BAC9-B8F1DEEC7259}"/>
                  </a:ext>
                </a:extLst>
              </p:cNvPr>
              <p:cNvSpPr/>
              <p:nvPr/>
            </p:nvSpPr>
            <p:spPr bwMode="auto">
              <a:xfrm>
                <a:off x="859536" y="4458328"/>
                <a:ext cx="385064" cy="36771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97" name="Graphic 796">
                <a:extLst>
                  <a:ext uri="{FF2B5EF4-FFF2-40B4-BE49-F238E27FC236}">
                    <a16:creationId xmlns:a16="http://schemas.microsoft.com/office/drawing/2014/main" id="{281002A3-5C05-40AA-BC7C-FAE46D591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44296" y="4137959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798" name="Graphic 797">
                <a:extLst>
                  <a:ext uri="{FF2B5EF4-FFF2-40B4-BE49-F238E27FC236}">
                    <a16:creationId xmlns:a16="http://schemas.microsoft.com/office/drawing/2014/main" id="{B120DCAD-3848-4411-8C6E-DA9B91A8F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966758" y="4509518"/>
                <a:ext cx="173424" cy="204956"/>
              </a:xfrm>
              <a:prstGeom prst="rect">
                <a:avLst/>
              </a:prstGeom>
            </p:spPr>
          </p:pic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E7EC675B-0599-439A-92B0-129428D80F4C}"/>
                  </a:ext>
                </a:extLst>
              </p:cNvPr>
              <p:cNvSpPr/>
              <p:nvPr/>
            </p:nvSpPr>
            <p:spPr bwMode="auto">
              <a:xfrm>
                <a:off x="762916" y="459604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Articles</a:t>
                </a:r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69E5C746-153B-42F3-9A53-2745850BEB1C}"/>
                  </a:ext>
                </a:extLst>
              </p:cNvPr>
              <p:cNvSpPr/>
              <p:nvPr/>
            </p:nvSpPr>
            <p:spPr bwMode="auto">
              <a:xfrm>
                <a:off x="1122509" y="455769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Log</a:t>
                </a:r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CAD1D882-1113-4CCA-90F3-A13D362FCDEE}"/>
                  </a:ext>
                </a:extLst>
              </p:cNvPr>
              <p:cNvSpPr/>
              <p:nvPr/>
            </p:nvSpPr>
            <p:spPr bwMode="auto">
              <a:xfrm>
                <a:off x="450834" y="4861242"/>
                <a:ext cx="762248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Distributor</a:t>
                </a:r>
              </a:p>
            </p:txBody>
          </p:sp>
          <p:sp>
            <p:nvSpPr>
              <p:cNvPr id="802" name="Isosceles Triangle 801">
                <a:extLst>
                  <a:ext uri="{FF2B5EF4-FFF2-40B4-BE49-F238E27FC236}">
                    <a16:creationId xmlns:a16="http://schemas.microsoft.com/office/drawing/2014/main" id="{CE4CA411-8C4B-4DC5-B41B-A1D36BE91B43}"/>
                  </a:ext>
                </a:extLst>
              </p:cNvPr>
              <p:cNvSpPr/>
              <p:nvPr/>
            </p:nvSpPr>
            <p:spPr bwMode="auto">
              <a:xfrm>
                <a:off x="859536" y="5224129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D0249291-B36F-462D-884C-9BFC1FC1C677}"/>
                  </a:ext>
                </a:extLst>
              </p:cNvPr>
              <p:cNvSpPr/>
              <p:nvPr/>
            </p:nvSpPr>
            <p:spPr bwMode="auto">
              <a:xfrm>
                <a:off x="859536" y="5379396"/>
                <a:ext cx="385064" cy="22926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4" name="Graphic 803">
                <a:extLst>
                  <a:ext uri="{FF2B5EF4-FFF2-40B4-BE49-F238E27FC236}">
                    <a16:creationId xmlns:a16="http://schemas.microsoft.com/office/drawing/2014/main" id="{963DC9DF-0E2C-4E6C-82D3-3D10A80B4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44296" y="5059027"/>
                <a:ext cx="215545" cy="215545"/>
              </a:xfrm>
              <a:prstGeom prst="rect">
                <a:avLst/>
              </a:prstGeom>
            </p:spPr>
          </p:pic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F26E89C0-0CCF-443D-B244-1669BAA653A3}"/>
                  </a:ext>
                </a:extLst>
              </p:cNvPr>
              <p:cNvSpPr/>
              <p:nvPr/>
            </p:nvSpPr>
            <p:spPr bwMode="auto">
              <a:xfrm>
                <a:off x="715366" y="4710189"/>
                <a:ext cx="713761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Publication</a:t>
                </a:r>
              </a:p>
            </p:txBody>
          </p:sp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430CA725-D4A5-4EA3-A1F9-D2ED7128961E}"/>
                  </a:ext>
                </a:extLst>
              </p:cNvPr>
              <p:cNvSpPr/>
              <p:nvPr/>
            </p:nvSpPr>
            <p:spPr bwMode="auto">
              <a:xfrm>
                <a:off x="691121" y="5523948"/>
                <a:ext cx="72328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Distribution</a:t>
                </a: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database</a:t>
                </a:r>
              </a:p>
            </p:txBody>
          </p:sp>
          <p:grpSp>
            <p:nvGrpSpPr>
              <p:cNvPr id="807" name="Graphic 15">
                <a:extLst>
                  <a:ext uri="{FF2B5EF4-FFF2-40B4-BE49-F238E27FC236}">
                    <a16:creationId xmlns:a16="http://schemas.microsoft.com/office/drawing/2014/main" id="{D9E93B49-254A-4A47-94B6-C0006E8286F3}"/>
                  </a:ext>
                </a:extLst>
              </p:cNvPr>
              <p:cNvGrpSpPr/>
              <p:nvPr/>
            </p:nvGrpSpPr>
            <p:grpSpPr>
              <a:xfrm>
                <a:off x="989181" y="5410384"/>
                <a:ext cx="123507" cy="163776"/>
                <a:chOff x="5453158" y="4633054"/>
                <a:chExt cx="201192" cy="266791"/>
              </a:xfrm>
            </p:grpSpPr>
            <p:sp>
              <p:nvSpPr>
                <p:cNvPr id="850" name="Freeform: Shape 849">
                  <a:extLst>
                    <a:ext uri="{FF2B5EF4-FFF2-40B4-BE49-F238E27FC236}">
                      <a16:creationId xmlns:a16="http://schemas.microsoft.com/office/drawing/2014/main" id="{1A406D90-440E-4489-B03B-2080B8615240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1" name="Freeform: Shape 850">
                  <a:extLst>
                    <a:ext uri="{FF2B5EF4-FFF2-40B4-BE49-F238E27FC236}">
                      <a16:creationId xmlns:a16="http://schemas.microsoft.com/office/drawing/2014/main" id="{ADEDEC15-2958-4D44-8221-D3CA5987C568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D1ED15C7-A550-4CF5-ACCC-C482DEDDCFE4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ECAEEFE9-8837-4DBF-8D10-731FD330F2D2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A0AA43B7-8974-4386-94A6-3B616CE9A792}"/>
                  </a:ext>
                </a:extLst>
              </p:cNvPr>
              <p:cNvSpPr/>
              <p:nvPr/>
            </p:nvSpPr>
            <p:spPr bwMode="auto">
              <a:xfrm>
                <a:off x="1464507" y="4971255"/>
                <a:ext cx="733358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Log Reader Agent</a:t>
                </a:r>
              </a:p>
            </p:txBody>
          </p:sp>
          <p:cxnSp>
            <p:nvCxnSpPr>
              <p:cNvPr id="809" name="Connector: Elbow 808">
                <a:extLst>
                  <a:ext uri="{FF2B5EF4-FFF2-40B4-BE49-F238E27FC236}">
                    <a16:creationId xmlns:a16="http://schemas.microsoft.com/office/drawing/2014/main" id="{69B62DE8-CBF2-4078-92DB-7659B9F3FE00}"/>
                  </a:ext>
                </a:extLst>
              </p:cNvPr>
              <p:cNvCxnSpPr>
                <a:stCxn id="848" idx="0"/>
              </p:cNvCxnSpPr>
              <p:nvPr/>
            </p:nvCxnSpPr>
            <p:spPr>
              <a:xfrm>
                <a:off x="1276846" y="4655788"/>
                <a:ext cx="254363" cy="403239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851C4AF3-9CF6-4B3D-8971-FEA44EA40629}"/>
                  </a:ext>
                </a:extLst>
              </p:cNvPr>
              <p:cNvGrpSpPr/>
              <p:nvPr/>
            </p:nvGrpSpPr>
            <p:grpSpPr>
              <a:xfrm>
                <a:off x="1213082" y="4594766"/>
                <a:ext cx="71985" cy="133920"/>
                <a:chOff x="1640544" y="1791792"/>
                <a:chExt cx="988929" cy="1839784"/>
              </a:xfrm>
            </p:grpSpPr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BF943E87-34EB-4D68-9E84-CBE5861F054B}"/>
                    </a:ext>
                  </a:extLst>
                </p:cNvPr>
                <p:cNvSpPr/>
                <p:nvPr/>
              </p:nvSpPr>
              <p:spPr>
                <a:xfrm>
                  <a:off x="1640544" y="1857077"/>
                  <a:ext cx="873464" cy="1772019"/>
                </a:xfrm>
                <a:custGeom>
                  <a:avLst/>
                  <a:gdLst>
                    <a:gd name="connsiteX0" fmla="*/ 624975 w 873464"/>
                    <a:gd name="connsiteY0" fmla="*/ 627484 h 1772019"/>
                    <a:gd name="connsiteX1" fmla="*/ 873464 w 873464"/>
                    <a:gd name="connsiteY1" fmla="*/ 770553 h 1772019"/>
                    <a:gd name="connsiteX2" fmla="*/ 870948 w 873464"/>
                    <a:gd name="connsiteY2" fmla="*/ 1772020 h 1772019"/>
                    <a:gd name="connsiteX3" fmla="*/ 0 w 873464"/>
                    <a:gd name="connsiteY3" fmla="*/ 1270038 h 1772019"/>
                    <a:gd name="connsiteX4" fmla="*/ 2510 w 873464"/>
                    <a:gd name="connsiteY4" fmla="*/ 0 h 1772019"/>
                    <a:gd name="connsiteX5" fmla="*/ 627491 w 873464"/>
                    <a:gd name="connsiteY5" fmla="*/ 361433 h 1772019"/>
                    <a:gd name="connsiteX6" fmla="*/ 624975 w 873464"/>
                    <a:gd name="connsiteY6" fmla="*/ 627484 h 1772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3464" h="1772019">
                      <a:moveTo>
                        <a:pt x="624975" y="627484"/>
                      </a:moveTo>
                      <a:lnTo>
                        <a:pt x="873464" y="770553"/>
                      </a:lnTo>
                      <a:lnTo>
                        <a:pt x="870948" y="1772020"/>
                      </a:lnTo>
                      <a:lnTo>
                        <a:pt x="0" y="1270038"/>
                      </a:lnTo>
                      <a:lnTo>
                        <a:pt x="2510" y="0"/>
                      </a:lnTo>
                      <a:lnTo>
                        <a:pt x="627491" y="361433"/>
                      </a:lnTo>
                      <a:lnTo>
                        <a:pt x="624975" y="62748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9886AFE1-7200-4DB0-8815-9E869D3DFADE}"/>
                    </a:ext>
                  </a:extLst>
                </p:cNvPr>
                <p:cNvSpPr/>
                <p:nvPr/>
              </p:nvSpPr>
              <p:spPr>
                <a:xfrm>
                  <a:off x="1803691" y="2333980"/>
                  <a:ext cx="504501" cy="366452"/>
                </a:xfrm>
                <a:custGeom>
                  <a:avLst/>
                  <a:gdLst>
                    <a:gd name="connsiteX0" fmla="*/ 504501 w 504501"/>
                    <a:gd name="connsiteY0" fmla="*/ 293659 h 366452"/>
                    <a:gd name="connsiteX1" fmla="*/ 504501 w 504501"/>
                    <a:gd name="connsiteY1" fmla="*/ 366452 h 366452"/>
                    <a:gd name="connsiteX2" fmla="*/ 0 w 504501"/>
                    <a:gd name="connsiteY2" fmla="*/ 72793 h 366452"/>
                    <a:gd name="connsiteX3" fmla="*/ 0 w 504501"/>
                    <a:gd name="connsiteY3" fmla="*/ 0 h 366452"/>
                    <a:gd name="connsiteX4" fmla="*/ 504501 w 504501"/>
                    <a:gd name="connsiteY4" fmla="*/ 293659 h 366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501" h="366452">
                      <a:moveTo>
                        <a:pt x="504501" y="293659"/>
                      </a:moveTo>
                      <a:lnTo>
                        <a:pt x="504501" y="366452"/>
                      </a:lnTo>
                      <a:lnTo>
                        <a:pt x="0" y="72793"/>
                      </a:lnTo>
                      <a:lnTo>
                        <a:pt x="0" y="0"/>
                      </a:lnTo>
                      <a:lnTo>
                        <a:pt x="504501" y="29365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2EFEC9A1-6551-42A5-9F69-F391C65A5BCF}"/>
                    </a:ext>
                  </a:extLst>
                </p:cNvPr>
                <p:cNvSpPr/>
                <p:nvPr/>
              </p:nvSpPr>
              <p:spPr>
                <a:xfrm>
                  <a:off x="1803691" y="2474478"/>
                  <a:ext cx="504501" cy="363945"/>
                </a:xfrm>
                <a:custGeom>
                  <a:avLst/>
                  <a:gdLst>
                    <a:gd name="connsiteX0" fmla="*/ 504501 w 504501"/>
                    <a:gd name="connsiteY0" fmla="*/ 291152 h 363945"/>
                    <a:gd name="connsiteX1" fmla="*/ 504501 w 504501"/>
                    <a:gd name="connsiteY1" fmla="*/ 363945 h 363945"/>
                    <a:gd name="connsiteX2" fmla="*/ 0 w 504501"/>
                    <a:gd name="connsiteY2" fmla="*/ 70277 h 363945"/>
                    <a:gd name="connsiteX3" fmla="*/ 0 w 504501"/>
                    <a:gd name="connsiteY3" fmla="*/ 0 h 363945"/>
                    <a:gd name="connsiteX4" fmla="*/ 504501 w 504501"/>
                    <a:gd name="connsiteY4" fmla="*/ 291152 h 363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501" h="363945">
                      <a:moveTo>
                        <a:pt x="504501" y="291152"/>
                      </a:moveTo>
                      <a:lnTo>
                        <a:pt x="504501" y="363945"/>
                      </a:lnTo>
                      <a:lnTo>
                        <a:pt x="0" y="70277"/>
                      </a:lnTo>
                      <a:lnTo>
                        <a:pt x="0" y="0"/>
                      </a:lnTo>
                      <a:lnTo>
                        <a:pt x="504501" y="291152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82E0908D-E19F-45B7-8EB8-8EE1DEA3078F}"/>
                    </a:ext>
                  </a:extLst>
                </p:cNvPr>
                <p:cNvSpPr/>
                <p:nvPr/>
              </p:nvSpPr>
              <p:spPr>
                <a:xfrm>
                  <a:off x="1803686" y="2607538"/>
                  <a:ext cx="504496" cy="366452"/>
                </a:xfrm>
                <a:custGeom>
                  <a:avLst/>
                  <a:gdLst>
                    <a:gd name="connsiteX0" fmla="*/ 504497 w 504496"/>
                    <a:gd name="connsiteY0" fmla="*/ 293668 h 366452"/>
                    <a:gd name="connsiteX1" fmla="*/ 504497 w 504496"/>
                    <a:gd name="connsiteY1" fmla="*/ 366452 h 366452"/>
                    <a:gd name="connsiteX2" fmla="*/ 0 w 504496"/>
                    <a:gd name="connsiteY2" fmla="*/ 72793 h 366452"/>
                    <a:gd name="connsiteX3" fmla="*/ 0 w 504496"/>
                    <a:gd name="connsiteY3" fmla="*/ 0 h 366452"/>
                    <a:gd name="connsiteX4" fmla="*/ 504497 w 504496"/>
                    <a:gd name="connsiteY4" fmla="*/ 293668 h 366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496" h="366452">
                      <a:moveTo>
                        <a:pt x="504497" y="293668"/>
                      </a:moveTo>
                      <a:lnTo>
                        <a:pt x="504497" y="366452"/>
                      </a:lnTo>
                      <a:lnTo>
                        <a:pt x="0" y="72793"/>
                      </a:lnTo>
                      <a:lnTo>
                        <a:pt x="0" y="0"/>
                      </a:lnTo>
                      <a:lnTo>
                        <a:pt x="504497" y="293668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F6AD634C-6B4D-4157-8F1B-47C19C54C6E1}"/>
                    </a:ext>
                  </a:extLst>
                </p:cNvPr>
                <p:cNvSpPr/>
                <p:nvPr/>
              </p:nvSpPr>
              <p:spPr>
                <a:xfrm>
                  <a:off x="2265528" y="2150719"/>
                  <a:ext cx="115456" cy="333823"/>
                </a:xfrm>
                <a:custGeom>
                  <a:avLst/>
                  <a:gdLst>
                    <a:gd name="connsiteX0" fmla="*/ 2507 w 115456"/>
                    <a:gd name="connsiteY0" fmla="*/ 67769 h 333823"/>
                    <a:gd name="connsiteX1" fmla="*/ 115457 w 115456"/>
                    <a:gd name="connsiteY1" fmla="*/ 0 h 333823"/>
                    <a:gd name="connsiteX2" fmla="*/ 115457 w 115456"/>
                    <a:gd name="connsiteY2" fmla="*/ 268561 h 333823"/>
                    <a:gd name="connsiteX3" fmla="*/ 0 w 115456"/>
                    <a:gd name="connsiteY3" fmla="*/ 333823 h 333823"/>
                    <a:gd name="connsiteX4" fmla="*/ 2507 w 115456"/>
                    <a:gd name="connsiteY4" fmla="*/ 67769 h 333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456" h="333823">
                      <a:moveTo>
                        <a:pt x="2507" y="67769"/>
                      </a:moveTo>
                      <a:lnTo>
                        <a:pt x="115457" y="0"/>
                      </a:lnTo>
                      <a:lnTo>
                        <a:pt x="115457" y="268561"/>
                      </a:lnTo>
                      <a:lnTo>
                        <a:pt x="0" y="333823"/>
                      </a:lnTo>
                      <a:lnTo>
                        <a:pt x="2507" y="6776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7182F838-C4B9-491D-ACFA-7EDD1C312887}"/>
                    </a:ext>
                  </a:extLst>
                </p:cNvPr>
                <p:cNvSpPr/>
                <p:nvPr/>
              </p:nvSpPr>
              <p:spPr>
                <a:xfrm>
                  <a:off x="1643043" y="1791792"/>
                  <a:ext cx="737924" cy="426690"/>
                </a:xfrm>
                <a:custGeom>
                  <a:avLst/>
                  <a:gdLst>
                    <a:gd name="connsiteX0" fmla="*/ 0 w 737924"/>
                    <a:gd name="connsiteY0" fmla="*/ 65258 h 426690"/>
                    <a:gd name="connsiteX1" fmla="*/ 115458 w 737924"/>
                    <a:gd name="connsiteY1" fmla="*/ 0 h 426690"/>
                    <a:gd name="connsiteX2" fmla="*/ 737924 w 737924"/>
                    <a:gd name="connsiteY2" fmla="*/ 358922 h 426690"/>
                    <a:gd name="connsiteX3" fmla="*/ 624975 w 737924"/>
                    <a:gd name="connsiteY3" fmla="*/ 426691 h 426690"/>
                    <a:gd name="connsiteX4" fmla="*/ 0 w 737924"/>
                    <a:gd name="connsiteY4" fmla="*/ 65258 h 426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924" h="426690">
                      <a:moveTo>
                        <a:pt x="0" y="65258"/>
                      </a:moveTo>
                      <a:lnTo>
                        <a:pt x="115458" y="0"/>
                      </a:lnTo>
                      <a:lnTo>
                        <a:pt x="737924" y="358922"/>
                      </a:lnTo>
                      <a:lnTo>
                        <a:pt x="624975" y="426691"/>
                      </a:lnTo>
                      <a:lnTo>
                        <a:pt x="0" y="65258"/>
                      </a:lnTo>
                      <a:close/>
                    </a:path>
                  </a:pathLst>
                </a:custGeom>
                <a:solidFill>
                  <a:srgbClr val="32B0E7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CCF39804-D2D4-4157-9FC0-B79A92362891}"/>
                    </a:ext>
                  </a:extLst>
                </p:cNvPr>
                <p:cNvSpPr/>
                <p:nvPr/>
              </p:nvSpPr>
              <p:spPr>
                <a:xfrm>
                  <a:off x="2268026" y="2150719"/>
                  <a:ext cx="361438" cy="479399"/>
                </a:xfrm>
                <a:custGeom>
                  <a:avLst/>
                  <a:gdLst>
                    <a:gd name="connsiteX0" fmla="*/ 0 w 361438"/>
                    <a:gd name="connsiteY0" fmla="*/ 67769 h 479399"/>
                    <a:gd name="connsiteX1" fmla="*/ 112950 w 361438"/>
                    <a:gd name="connsiteY1" fmla="*/ 0 h 479399"/>
                    <a:gd name="connsiteX2" fmla="*/ 361438 w 361438"/>
                    <a:gd name="connsiteY2" fmla="*/ 411630 h 479399"/>
                    <a:gd name="connsiteX3" fmla="*/ 248489 w 361438"/>
                    <a:gd name="connsiteY3" fmla="*/ 479400 h 479399"/>
                    <a:gd name="connsiteX4" fmla="*/ 0 w 361438"/>
                    <a:gd name="connsiteY4" fmla="*/ 67769 h 479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438" h="479399">
                      <a:moveTo>
                        <a:pt x="0" y="67769"/>
                      </a:moveTo>
                      <a:lnTo>
                        <a:pt x="112950" y="0"/>
                      </a:lnTo>
                      <a:lnTo>
                        <a:pt x="361438" y="411630"/>
                      </a:lnTo>
                      <a:lnTo>
                        <a:pt x="248489" y="479400"/>
                      </a:lnTo>
                      <a:lnTo>
                        <a:pt x="0" y="67769"/>
                      </a:lnTo>
                      <a:close/>
                    </a:path>
                  </a:pathLst>
                </a:custGeom>
                <a:solidFill>
                  <a:srgbClr val="A1F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7" name="Freeform: Shape 846">
                  <a:extLst>
                    <a:ext uri="{FF2B5EF4-FFF2-40B4-BE49-F238E27FC236}">
                      <a16:creationId xmlns:a16="http://schemas.microsoft.com/office/drawing/2014/main" id="{84A4B160-A5F6-46C3-A0FF-0BB42D654767}"/>
                    </a:ext>
                  </a:extLst>
                </p:cNvPr>
                <p:cNvSpPr/>
                <p:nvPr/>
              </p:nvSpPr>
              <p:spPr>
                <a:xfrm>
                  <a:off x="2265528" y="2419280"/>
                  <a:ext cx="363945" cy="210838"/>
                </a:xfrm>
                <a:custGeom>
                  <a:avLst/>
                  <a:gdLst>
                    <a:gd name="connsiteX0" fmla="*/ 0 w 363945"/>
                    <a:gd name="connsiteY0" fmla="*/ 65254 h 210838"/>
                    <a:gd name="connsiteX1" fmla="*/ 115457 w 363945"/>
                    <a:gd name="connsiteY1" fmla="*/ 0 h 210838"/>
                    <a:gd name="connsiteX2" fmla="*/ 363945 w 363945"/>
                    <a:gd name="connsiteY2" fmla="*/ 143069 h 210838"/>
                    <a:gd name="connsiteX3" fmla="*/ 250996 w 363945"/>
                    <a:gd name="connsiteY3" fmla="*/ 210839 h 210838"/>
                    <a:gd name="connsiteX4" fmla="*/ 0 w 363945"/>
                    <a:gd name="connsiteY4" fmla="*/ 65254 h 210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945" h="210838">
                      <a:moveTo>
                        <a:pt x="0" y="65254"/>
                      </a:moveTo>
                      <a:lnTo>
                        <a:pt x="115457" y="0"/>
                      </a:lnTo>
                      <a:lnTo>
                        <a:pt x="363945" y="143069"/>
                      </a:lnTo>
                      <a:lnTo>
                        <a:pt x="250996" y="210839"/>
                      </a:lnTo>
                      <a:lnTo>
                        <a:pt x="0" y="65254"/>
                      </a:lnTo>
                      <a:close/>
                    </a:path>
                  </a:pathLst>
                </a:custGeom>
                <a:solidFill>
                  <a:srgbClr val="A1F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95B16D50-C4AA-4EA9-8519-3FAD6C540D91}"/>
                    </a:ext>
                  </a:extLst>
                </p:cNvPr>
                <p:cNvSpPr/>
                <p:nvPr/>
              </p:nvSpPr>
              <p:spPr>
                <a:xfrm>
                  <a:off x="2511501" y="2562340"/>
                  <a:ext cx="117963" cy="1069236"/>
                </a:xfrm>
                <a:custGeom>
                  <a:avLst/>
                  <a:gdLst>
                    <a:gd name="connsiteX0" fmla="*/ 5023 w 117963"/>
                    <a:gd name="connsiteY0" fmla="*/ 67770 h 1069236"/>
                    <a:gd name="connsiteX1" fmla="*/ 117963 w 117963"/>
                    <a:gd name="connsiteY1" fmla="*/ 0 h 1069236"/>
                    <a:gd name="connsiteX2" fmla="*/ 115456 w 117963"/>
                    <a:gd name="connsiteY2" fmla="*/ 1001467 h 1069236"/>
                    <a:gd name="connsiteX3" fmla="*/ 0 w 117963"/>
                    <a:gd name="connsiteY3" fmla="*/ 1069236 h 1069236"/>
                    <a:gd name="connsiteX4" fmla="*/ 5023 w 117963"/>
                    <a:gd name="connsiteY4" fmla="*/ 67770 h 1069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963" h="1069236">
                      <a:moveTo>
                        <a:pt x="5023" y="67770"/>
                      </a:moveTo>
                      <a:lnTo>
                        <a:pt x="117963" y="0"/>
                      </a:lnTo>
                      <a:lnTo>
                        <a:pt x="115456" y="1001467"/>
                      </a:lnTo>
                      <a:lnTo>
                        <a:pt x="0" y="1069236"/>
                      </a:lnTo>
                      <a:lnTo>
                        <a:pt x="5023" y="67770"/>
                      </a:lnTo>
                      <a:close/>
                    </a:path>
                  </a:pathLst>
                </a:custGeom>
                <a:solidFill>
                  <a:srgbClr val="32B0E7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F2E33C03-B00A-4668-8295-F4245D87F642}"/>
                    </a:ext>
                  </a:extLst>
                </p:cNvPr>
                <p:cNvSpPr/>
                <p:nvPr/>
              </p:nvSpPr>
              <p:spPr>
                <a:xfrm>
                  <a:off x="2265528" y="2218481"/>
                  <a:ext cx="250995" cy="411628"/>
                </a:xfrm>
                <a:custGeom>
                  <a:avLst/>
                  <a:gdLst>
                    <a:gd name="connsiteX0" fmla="*/ 2516 w 250995"/>
                    <a:gd name="connsiteY0" fmla="*/ 0 h 411628"/>
                    <a:gd name="connsiteX1" fmla="*/ 250996 w 250995"/>
                    <a:gd name="connsiteY1" fmla="*/ 411628 h 411628"/>
                    <a:gd name="connsiteX2" fmla="*/ 0 w 250995"/>
                    <a:gd name="connsiteY2" fmla="*/ 266052 h 411628"/>
                    <a:gd name="connsiteX3" fmla="*/ 2516 w 250995"/>
                    <a:gd name="connsiteY3" fmla="*/ 0 h 41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0995" h="411628">
                      <a:moveTo>
                        <a:pt x="2516" y="0"/>
                      </a:moveTo>
                      <a:lnTo>
                        <a:pt x="250996" y="411628"/>
                      </a:lnTo>
                      <a:lnTo>
                        <a:pt x="0" y="266052"/>
                      </a:lnTo>
                      <a:lnTo>
                        <a:pt x="2516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811" name="Connector: Elbow 810">
                <a:extLst>
                  <a:ext uri="{FF2B5EF4-FFF2-40B4-BE49-F238E27FC236}">
                    <a16:creationId xmlns:a16="http://schemas.microsoft.com/office/drawing/2014/main" id="{19658D9A-8529-4BED-AC1D-9F882A254528}"/>
                  </a:ext>
                </a:extLst>
              </p:cNvPr>
              <p:cNvCxnSpPr>
                <a:cxnSpLocks/>
                <a:stCxn id="832" idx="0"/>
              </p:cNvCxnSpPr>
              <p:nvPr/>
            </p:nvCxnSpPr>
            <p:spPr>
              <a:xfrm rot="16200000" flipH="1" flipV="1">
                <a:off x="1259463" y="5121015"/>
                <a:ext cx="263490" cy="266791"/>
              </a:xfrm>
              <a:prstGeom prst="bentConnector4">
                <a:avLst>
                  <a:gd name="adj1" fmla="val 100013"/>
                  <a:gd name="adj2" fmla="val 55228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grpSp>
            <p:nvGrpSpPr>
              <p:cNvPr id="812" name="Group 811">
                <a:extLst>
                  <a:ext uri="{FF2B5EF4-FFF2-40B4-BE49-F238E27FC236}">
                    <a16:creationId xmlns:a16="http://schemas.microsoft.com/office/drawing/2014/main" id="{21CA5EAA-A7C9-4366-AA77-AF2D9C5221DB}"/>
                  </a:ext>
                </a:extLst>
              </p:cNvPr>
              <p:cNvGrpSpPr/>
              <p:nvPr/>
            </p:nvGrpSpPr>
            <p:grpSpPr>
              <a:xfrm>
                <a:off x="1429127" y="5067329"/>
                <a:ext cx="189401" cy="149980"/>
                <a:chOff x="6471917" y="1933571"/>
                <a:chExt cx="278933" cy="220877"/>
              </a:xfrm>
            </p:grpSpPr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94B1EAE5-2A43-4E8B-B158-FAD7805BAFF2}"/>
                    </a:ext>
                  </a:extLst>
                </p:cNvPr>
                <p:cNvSpPr/>
                <p:nvPr/>
              </p:nvSpPr>
              <p:spPr>
                <a:xfrm>
                  <a:off x="6471917" y="1939439"/>
                  <a:ext cx="278933" cy="215009"/>
                </a:xfrm>
                <a:custGeom>
                  <a:avLst/>
                  <a:gdLst>
                    <a:gd name="connsiteX0" fmla="*/ 1475 w 416093"/>
                    <a:gd name="connsiteY0" fmla="*/ 321865 h 320737"/>
                    <a:gd name="connsiteX1" fmla="*/ 417568 w 416093"/>
                    <a:gd name="connsiteY1" fmla="*/ 321865 h 320737"/>
                    <a:gd name="connsiteX2" fmla="*/ 417568 w 416093"/>
                    <a:gd name="connsiteY2" fmla="*/ 1475 h 320737"/>
                    <a:gd name="connsiteX3" fmla="*/ 1475 w 416093"/>
                    <a:gd name="connsiteY3" fmla="*/ 1475 h 320737"/>
                    <a:gd name="connsiteX4" fmla="*/ 1475 w 416093"/>
                    <a:gd name="connsiteY4" fmla="*/ 321865 h 32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320737">
                      <a:moveTo>
                        <a:pt x="1475" y="321865"/>
                      </a:moveTo>
                      <a:lnTo>
                        <a:pt x="417568" y="321865"/>
                      </a:lnTo>
                      <a:lnTo>
                        <a:pt x="417568" y="1475"/>
                      </a:lnTo>
                      <a:lnTo>
                        <a:pt x="1475" y="1475"/>
                      </a:lnTo>
                      <a:lnTo>
                        <a:pt x="1475" y="32186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8297B3EC-2478-484A-9AF9-E8FB99FC70BD}"/>
                    </a:ext>
                  </a:extLst>
                </p:cNvPr>
                <p:cNvSpPr/>
                <p:nvPr/>
              </p:nvSpPr>
              <p:spPr>
                <a:xfrm>
                  <a:off x="6471917" y="1933571"/>
                  <a:ext cx="278933" cy="29055"/>
                </a:xfrm>
                <a:custGeom>
                  <a:avLst/>
                  <a:gdLst>
                    <a:gd name="connsiteX0" fmla="*/ 1475 w 416093"/>
                    <a:gd name="connsiteY0" fmla="*/ 44836 h 43342"/>
                    <a:gd name="connsiteX1" fmla="*/ 417422 w 416093"/>
                    <a:gd name="connsiteY1" fmla="*/ 44836 h 43342"/>
                    <a:gd name="connsiteX2" fmla="*/ 417422 w 416093"/>
                    <a:gd name="connsiteY2" fmla="*/ 1475 h 43342"/>
                    <a:gd name="connsiteX3" fmla="*/ 1475 w 416093"/>
                    <a:gd name="connsiteY3" fmla="*/ 1475 h 43342"/>
                    <a:gd name="connsiteX4" fmla="*/ 1475 w 416093"/>
                    <a:gd name="connsiteY4" fmla="*/ 44836 h 43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43342">
                      <a:moveTo>
                        <a:pt x="1475" y="44836"/>
                      </a:moveTo>
                      <a:lnTo>
                        <a:pt x="417422" y="44836"/>
                      </a:lnTo>
                      <a:lnTo>
                        <a:pt x="417422" y="1475"/>
                      </a:lnTo>
                      <a:lnTo>
                        <a:pt x="1475" y="1475"/>
                      </a:lnTo>
                      <a:lnTo>
                        <a:pt x="1475" y="44836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67ECE1CC-9C59-492D-9D7B-DD6C64200CED}"/>
                    </a:ext>
                  </a:extLst>
                </p:cNvPr>
                <p:cNvSpPr/>
                <p:nvPr/>
              </p:nvSpPr>
              <p:spPr>
                <a:xfrm>
                  <a:off x="6508276" y="1941595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5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5" y="17905"/>
                        <a:pt x="22645" y="12059"/>
                      </a:cubicBezTo>
                      <a:cubicBezTo>
                        <a:pt x="22645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FECDD375-AA96-47BC-AED3-CDCA39C02DB7}"/>
                    </a:ext>
                  </a:extLst>
                </p:cNvPr>
                <p:cNvSpPr/>
                <p:nvPr/>
              </p:nvSpPr>
              <p:spPr>
                <a:xfrm>
                  <a:off x="6486255" y="1941595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8065F853-889A-4B8C-9512-B4A944968AB0}"/>
                    </a:ext>
                  </a:extLst>
                </p:cNvPr>
                <p:cNvSpPr/>
                <p:nvPr/>
              </p:nvSpPr>
              <p:spPr>
                <a:xfrm>
                  <a:off x="6530785" y="1941595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28" name="Group 827">
                  <a:extLst>
                    <a:ext uri="{FF2B5EF4-FFF2-40B4-BE49-F238E27FC236}">
                      <a16:creationId xmlns:a16="http://schemas.microsoft.com/office/drawing/2014/main" id="{74DCA332-8CA7-4A51-8F4C-B0DD7BFF2F8A}"/>
                    </a:ext>
                  </a:extLst>
                </p:cNvPr>
                <p:cNvGrpSpPr/>
                <p:nvPr/>
              </p:nvGrpSpPr>
              <p:grpSpPr>
                <a:xfrm>
                  <a:off x="6482402" y="1975372"/>
                  <a:ext cx="48383" cy="48383"/>
                  <a:chOff x="7423299" y="1363379"/>
                  <a:chExt cx="163411" cy="163411"/>
                </a:xfrm>
              </p:grpSpPr>
              <p:sp>
                <p:nvSpPr>
                  <p:cNvPr id="838" name="Freeform 687">
                    <a:extLst>
                      <a:ext uri="{FF2B5EF4-FFF2-40B4-BE49-F238E27FC236}">
                        <a16:creationId xmlns:a16="http://schemas.microsoft.com/office/drawing/2014/main" id="{4AABC876-BC31-48CD-B864-DC4625C807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23299" y="1363379"/>
                    <a:ext cx="163411" cy="163411"/>
                  </a:xfrm>
                  <a:custGeom>
                    <a:avLst/>
                    <a:gdLst>
                      <a:gd name="T0" fmla="*/ 142 w 142"/>
                      <a:gd name="T1" fmla="*/ 78 h 141"/>
                      <a:gd name="T2" fmla="*/ 142 w 142"/>
                      <a:gd name="T3" fmla="*/ 63 h 141"/>
                      <a:gd name="T4" fmla="*/ 127 w 142"/>
                      <a:gd name="T5" fmla="*/ 63 h 141"/>
                      <a:gd name="T6" fmla="*/ 116 w 142"/>
                      <a:gd name="T7" fmla="*/ 37 h 141"/>
                      <a:gd name="T8" fmla="*/ 127 w 142"/>
                      <a:gd name="T9" fmla="*/ 26 h 141"/>
                      <a:gd name="T10" fmla="*/ 116 w 142"/>
                      <a:gd name="T11" fmla="*/ 15 h 141"/>
                      <a:gd name="T12" fmla="*/ 105 w 142"/>
                      <a:gd name="T13" fmla="*/ 26 h 141"/>
                      <a:gd name="T14" fmla="*/ 79 w 142"/>
                      <a:gd name="T15" fmla="*/ 15 h 141"/>
                      <a:gd name="T16" fmla="*/ 79 w 142"/>
                      <a:gd name="T17" fmla="*/ 0 h 141"/>
                      <a:gd name="T18" fmla="*/ 64 w 142"/>
                      <a:gd name="T19" fmla="*/ 0 h 141"/>
                      <a:gd name="T20" fmla="*/ 64 w 142"/>
                      <a:gd name="T21" fmla="*/ 15 h 141"/>
                      <a:gd name="T22" fmla="*/ 37 w 142"/>
                      <a:gd name="T23" fmla="*/ 26 h 141"/>
                      <a:gd name="T24" fmla="*/ 26 w 142"/>
                      <a:gd name="T25" fmla="*/ 15 h 141"/>
                      <a:gd name="T26" fmla="*/ 16 w 142"/>
                      <a:gd name="T27" fmla="*/ 26 h 141"/>
                      <a:gd name="T28" fmla="*/ 27 w 142"/>
                      <a:gd name="T29" fmla="*/ 37 h 141"/>
                      <a:gd name="T30" fmla="*/ 16 w 142"/>
                      <a:gd name="T31" fmla="*/ 63 h 141"/>
                      <a:gd name="T32" fmla="*/ 0 w 142"/>
                      <a:gd name="T33" fmla="*/ 63 h 141"/>
                      <a:gd name="T34" fmla="*/ 0 w 142"/>
                      <a:gd name="T35" fmla="*/ 78 h 141"/>
                      <a:gd name="T36" fmla="*/ 16 w 142"/>
                      <a:gd name="T37" fmla="*/ 78 h 141"/>
                      <a:gd name="T38" fmla="*/ 27 w 142"/>
                      <a:gd name="T39" fmla="*/ 104 h 141"/>
                      <a:gd name="T40" fmla="*/ 16 w 142"/>
                      <a:gd name="T41" fmla="*/ 115 h 141"/>
                      <a:gd name="T42" fmla="*/ 26 w 142"/>
                      <a:gd name="T43" fmla="*/ 126 h 141"/>
                      <a:gd name="T44" fmla="*/ 37 w 142"/>
                      <a:gd name="T45" fmla="*/ 115 h 141"/>
                      <a:gd name="T46" fmla="*/ 64 w 142"/>
                      <a:gd name="T47" fmla="*/ 126 h 141"/>
                      <a:gd name="T48" fmla="*/ 64 w 142"/>
                      <a:gd name="T49" fmla="*/ 141 h 141"/>
                      <a:gd name="T50" fmla="*/ 79 w 142"/>
                      <a:gd name="T51" fmla="*/ 141 h 141"/>
                      <a:gd name="T52" fmla="*/ 79 w 142"/>
                      <a:gd name="T53" fmla="*/ 126 h 141"/>
                      <a:gd name="T54" fmla="*/ 105 w 142"/>
                      <a:gd name="T55" fmla="*/ 115 h 141"/>
                      <a:gd name="T56" fmla="*/ 116 w 142"/>
                      <a:gd name="T57" fmla="*/ 126 h 141"/>
                      <a:gd name="T58" fmla="*/ 127 w 142"/>
                      <a:gd name="T59" fmla="*/ 115 h 141"/>
                      <a:gd name="T60" fmla="*/ 116 w 142"/>
                      <a:gd name="T61" fmla="*/ 104 h 141"/>
                      <a:gd name="T62" fmla="*/ 127 w 142"/>
                      <a:gd name="T63" fmla="*/ 78 h 141"/>
                      <a:gd name="T64" fmla="*/ 142 w 142"/>
                      <a:gd name="T65" fmla="*/ 78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2" h="141">
                        <a:moveTo>
                          <a:pt x="142" y="78"/>
                        </a:moveTo>
                        <a:cubicBezTo>
                          <a:pt x="142" y="63"/>
                          <a:pt x="142" y="63"/>
                          <a:pt x="142" y="63"/>
                        </a:cubicBezTo>
                        <a:cubicBezTo>
                          <a:pt x="127" y="63"/>
                          <a:pt x="127" y="63"/>
                          <a:pt x="127" y="63"/>
                        </a:cubicBezTo>
                        <a:cubicBezTo>
                          <a:pt x="125" y="53"/>
                          <a:pt x="122" y="44"/>
                          <a:pt x="116" y="37"/>
                        </a:cubicBezTo>
                        <a:cubicBezTo>
                          <a:pt x="127" y="26"/>
                          <a:pt x="127" y="26"/>
                          <a:pt x="127" y="26"/>
                        </a:cubicBezTo>
                        <a:cubicBezTo>
                          <a:pt x="116" y="15"/>
                          <a:pt x="116" y="15"/>
                          <a:pt x="116" y="15"/>
                        </a:cubicBezTo>
                        <a:cubicBezTo>
                          <a:pt x="105" y="26"/>
                          <a:pt x="105" y="26"/>
                          <a:pt x="105" y="26"/>
                        </a:cubicBezTo>
                        <a:cubicBezTo>
                          <a:pt x="98" y="20"/>
                          <a:pt x="89" y="16"/>
                          <a:pt x="79" y="15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64" y="0"/>
                          <a:pt x="64" y="0"/>
                          <a:pt x="64" y="0"/>
                        </a:cubicBezTo>
                        <a:cubicBezTo>
                          <a:pt x="64" y="15"/>
                          <a:pt x="64" y="15"/>
                          <a:pt x="64" y="15"/>
                        </a:cubicBezTo>
                        <a:cubicBezTo>
                          <a:pt x="54" y="16"/>
                          <a:pt x="45" y="20"/>
                          <a:pt x="37" y="26"/>
                        </a:cubicBezTo>
                        <a:cubicBezTo>
                          <a:pt x="26" y="15"/>
                          <a:pt x="26" y="15"/>
                          <a:pt x="26" y="15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27" y="37"/>
                          <a:pt x="27" y="37"/>
                          <a:pt x="27" y="37"/>
                        </a:cubicBezTo>
                        <a:cubicBezTo>
                          <a:pt x="21" y="44"/>
                          <a:pt x="17" y="53"/>
                          <a:pt x="16" y="63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16" y="78"/>
                          <a:pt x="16" y="78"/>
                          <a:pt x="16" y="78"/>
                        </a:cubicBezTo>
                        <a:cubicBezTo>
                          <a:pt x="17" y="88"/>
                          <a:pt x="21" y="97"/>
                          <a:pt x="27" y="104"/>
                        </a:cubicBezTo>
                        <a:cubicBezTo>
                          <a:pt x="16" y="115"/>
                          <a:pt x="16" y="115"/>
                          <a:pt x="16" y="115"/>
                        </a:cubicBezTo>
                        <a:cubicBezTo>
                          <a:pt x="26" y="126"/>
                          <a:pt x="26" y="126"/>
                          <a:pt x="26" y="126"/>
                        </a:cubicBezTo>
                        <a:cubicBezTo>
                          <a:pt x="37" y="115"/>
                          <a:pt x="37" y="115"/>
                          <a:pt x="37" y="115"/>
                        </a:cubicBezTo>
                        <a:cubicBezTo>
                          <a:pt x="45" y="121"/>
                          <a:pt x="54" y="125"/>
                          <a:pt x="64" y="126"/>
                        </a:cubicBezTo>
                        <a:cubicBezTo>
                          <a:pt x="64" y="141"/>
                          <a:pt x="64" y="141"/>
                          <a:pt x="64" y="141"/>
                        </a:cubicBezTo>
                        <a:cubicBezTo>
                          <a:pt x="79" y="141"/>
                          <a:pt x="79" y="141"/>
                          <a:pt x="79" y="141"/>
                        </a:cubicBezTo>
                        <a:cubicBezTo>
                          <a:pt x="79" y="126"/>
                          <a:pt x="79" y="126"/>
                          <a:pt x="79" y="126"/>
                        </a:cubicBezTo>
                        <a:cubicBezTo>
                          <a:pt x="89" y="125"/>
                          <a:pt x="98" y="121"/>
                          <a:pt x="105" y="115"/>
                        </a:cubicBezTo>
                        <a:cubicBezTo>
                          <a:pt x="116" y="126"/>
                          <a:pt x="116" y="126"/>
                          <a:pt x="116" y="126"/>
                        </a:cubicBezTo>
                        <a:cubicBezTo>
                          <a:pt x="127" y="115"/>
                          <a:pt x="127" y="115"/>
                          <a:pt x="127" y="115"/>
                        </a:cubicBezTo>
                        <a:cubicBezTo>
                          <a:pt x="116" y="104"/>
                          <a:pt x="116" y="104"/>
                          <a:pt x="116" y="104"/>
                        </a:cubicBezTo>
                        <a:cubicBezTo>
                          <a:pt x="122" y="97"/>
                          <a:pt x="126" y="88"/>
                          <a:pt x="127" y="78"/>
                        </a:cubicBezTo>
                        <a:lnTo>
                          <a:pt x="142" y="7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9" name="Oval 688">
                    <a:extLst>
                      <a:ext uri="{FF2B5EF4-FFF2-40B4-BE49-F238E27FC236}">
                        <a16:creationId xmlns:a16="http://schemas.microsoft.com/office/drawing/2014/main" id="{0E3B5D04-61A9-455A-A6E5-DD39BED0C8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8431" y="1408511"/>
                    <a:ext cx="73146" cy="73146"/>
                  </a:xfrm>
                  <a:prstGeom prst="ellipse">
                    <a:avLst/>
                  </a:pr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829" name="Group 828">
                  <a:extLst>
                    <a:ext uri="{FF2B5EF4-FFF2-40B4-BE49-F238E27FC236}">
                      <a16:creationId xmlns:a16="http://schemas.microsoft.com/office/drawing/2014/main" id="{A288970E-88D6-4914-AE63-F717A8DADE52}"/>
                    </a:ext>
                  </a:extLst>
                </p:cNvPr>
                <p:cNvGrpSpPr/>
                <p:nvPr/>
              </p:nvGrpSpPr>
              <p:grpSpPr>
                <a:xfrm>
                  <a:off x="6565502" y="2003176"/>
                  <a:ext cx="95127" cy="114585"/>
                  <a:chOff x="6497791" y="2914580"/>
                  <a:chExt cx="279400" cy="336551"/>
                </a:xfrm>
              </p:grpSpPr>
              <p:sp>
                <p:nvSpPr>
                  <p:cNvPr id="830" name="AutoShape 81">
                    <a:extLst>
                      <a:ext uri="{FF2B5EF4-FFF2-40B4-BE49-F238E27FC236}">
                        <a16:creationId xmlns:a16="http://schemas.microsoft.com/office/drawing/2014/main" id="{C23CE79C-06BE-4596-9611-4833D108C0C1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6497791" y="2914580"/>
                    <a:ext cx="279400" cy="3365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1" name="Rectangle 83">
                    <a:extLst>
                      <a:ext uri="{FF2B5EF4-FFF2-40B4-BE49-F238E27FC236}">
                        <a16:creationId xmlns:a16="http://schemas.microsoft.com/office/drawing/2014/main" id="{5C7B410B-0A2B-49B9-9913-D1FA0930BE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97791" y="2916168"/>
                    <a:ext cx="277813" cy="334963"/>
                  </a:xfrm>
                  <a:prstGeom prst="rect">
                    <a:avLst/>
                  </a:prstGeom>
                  <a:solidFill>
                    <a:srgbClr val="50E6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2" name="Oval 84">
                    <a:extLst>
                      <a:ext uri="{FF2B5EF4-FFF2-40B4-BE49-F238E27FC236}">
                        <a16:creationId xmlns:a16="http://schemas.microsoft.com/office/drawing/2014/main" id="{0AA37995-9B6C-4A02-9DB7-805E78F608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5254" y="2949505"/>
                    <a:ext cx="241300" cy="2413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3" name="Oval 86">
                    <a:extLst>
                      <a:ext uri="{FF2B5EF4-FFF2-40B4-BE49-F238E27FC236}">
                        <a16:creationId xmlns:a16="http://schemas.microsoft.com/office/drawing/2014/main" id="{D86B83E9-F1F8-4EB1-9BF5-D57D0E8A4A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07329" y="3041580"/>
                    <a:ext cx="57150" cy="57150"/>
                  </a:xfrm>
                  <a:prstGeom prst="ellipse">
                    <a:avLst/>
                  </a:pr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4" name="Freeform 87">
                    <a:extLst>
                      <a:ext uri="{FF2B5EF4-FFF2-40B4-BE49-F238E27FC236}">
                        <a16:creationId xmlns:a16="http://schemas.microsoft.com/office/drawing/2014/main" id="{60A31935-C337-4EC4-B6D8-886C69B228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61291" y="2990780"/>
                    <a:ext cx="49213" cy="49213"/>
                  </a:xfrm>
                  <a:custGeom>
                    <a:avLst/>
                    <a:gdLst>
                      <a:gd name="T0" fmla="*/ 3 w 31"/>
                      <a:gd name="T1" fmla="*/ 0 h 31"/>
                      <a:gd name="T2" fmla="*/ 0 w 31"/>
                      <a:gd name="T3" fmla="*/ 4 h 31"/>
                      <a:gd name="T4" fmla="*/ 27 w 31"/>
                      <a:gd name="T5" fmla="*/ 31 h 31"/>
                      <a:gd name="T6" fmla="*/ 31 w 31"/>
                      <a:gd name="T7" fmla="*/ 28 h 31"/>
                      <a:gd name="T8" fmla="*/ 3 w 31"/>
                      <a:gd name="T9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31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27" y="31"/>
                        </a:lnTo>
                        <a:lnTo>
                          <a:pt x="31" y="28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5" name="Freeform 88">
                    <a:extLst>
                      <a:ext uri="{FF2B5EF4-FFF2-40B4-BE49-F238E27FC236}">
                        <a16:creationId xmlns:a16="http://schemas.microsoft.com/office/drawing/2014/main" id="{22F938BE-27B0-4764-9C84-81137A4723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64479" y="3097143"/>
                    <a:ext cx="49213" cy="49213"/>
                  </a:xfrm>
                  <a:custGeom>
                    <a:avLst/>
                    <a:gdLst>
                      <a:gd name="T0" fmla="*/ 4 w 31"/>
                      <a:gd name="T1" fmla="*/ 0 h 31"/>
                      <a:gd name="T2" fmla="*/ 0 w 31"/>
                      <a:gd name="T3" fmla="*/ 3 h 31"/>
                      <a:gd name="T4" fmla="*/ 28 w 31"/>
                      <a:gd name="T5" fmla="*/ 31 h 31"/>
                      <a:gd name="T6" fmla="*/ 31 w 31"/>
                      <a:gd name="T7" fmla="*/ 27 h 31"/>
                      <a:gd name="T8" fmla="*/ 4 w 31"/>
                      <a:gd name="T9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31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28" y="31"/>
                        </a:lnTo>
                        <a:lnTo>
                          <a:pt x="31" y="2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6" name="Freeform 89">
                    <a:extLst>
                      <a:ext uri="{FF2B5EF4-FFF2-40B4-BE49-F238E27FC236}">
                        <a16:creationId xmlns:a16="http://schemas.microsoft.com/office/drawing/2014/main" id="{6E355ECA-C3E8-4E08-A783-1728CC3B28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29541" y="3128893"/>
                    <a:ext cx="117475" cy="69850"/>
                  </a:xfrm>
                  <a:custGeom>
                    <a:avLst/>
                    <a:gdLst>
                      <a:gd name="T0" fmla="*/ 15 w 86"/>
                      <a:gd name="T1" fmla="*/ 51 h 51"/>
                      <a:gd name="T2" fmla="*/ 2 w 86"/>
                      <a:gd name="T3" fmla="*/ 40 h 51"/>
                      <a:gd name="T4" fmla="*/ 12 w 86"/>
                      <a:gd name="T5" fmla="*/ 24 h 51"/>
                      <a:gd name="T6" fmla="*/ 78 w 86"/>
                      <a:gd name="T7" fmla="*/ 0 h 51"/>
                      <a:gd name="T8" fmla="*/ 80 w 86"/>
                      <a:gd name="T9" fmla="*/ 0 h 51"/>
                      <a:gd name="T10" fmla="*/ 85 w 86"/>
                      <a:gd name="T11" fmla="*/ 4 h 51"/>
                      <a:gd name="T12" fmla="*/ 82 w 86"/>
                      <a:gd name="T13" fmla="*/ 11 h 51"/>
                      <a:gd name="T14" fmla="*/ 22 w 86"/>
                      <a:gd name="T15" fmla="*/ 49 h 51"/>
                      <a:gd name="T16" fmla="*/ 18 w 86"/>
                      <a:gd name="T17" fmla="*/ 50 h 51"/>
                      <a:gd name="T18" fmla="*/ 15 w 86"/>
                      <a:gd name="T19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51">
                        <a:moveTo>
                          <a:pt x="15" y="51"/>
                        </a:moveTo>
                        <a:cubicBezTo>
                          <a:pt x="9" y="51"/>
                          <a:pt x="3" y="47"/>
                          <a:pt x="2" y="40"/>
                        </a:cubicBezTo>
                        <a:cubicBezTo>
                          <a:pt x="0" y="33"/>
                          <a:pt x="5" y="26"/>
                          <a:pt x="12" y="24"/>
                        </a:cubicBezTo>
                        <a:cubicBezTo>
                          <a:pt x="78" y="0"/>
                          <a:pt x="78" y="0"/>
                          <a:pt x="78" y="0"/>
                        </a:cubicBezTo>
                        <a:cubicBezTo>
                          <a:pt x="79" y="0"/>
                          <a:pt x="79" y="0"/>
                          <a:pt x="80" y="0"/>
                        </a:cubicBezTo>
                        <a:cubicBezTo>
                          <a:pt x="83" y="0"/>
                          <a:pt x="85" y="2"/>
                          <a:pt x="85" y="4"/>
                        </a:cubicBezTo>
                        <a:cubicBezTo>
                          <a:pt x="86" y="6"/>
                          <a:pt x="85" y="9"/>
                          <a:pt x="82" y="11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22" y="49"/>
                          <a:pt x="19" y="50"/>
                          <a:pt x="18" y="50"/>
                        </a:cubicBezTo>
                        <a:cubicBezTo>
                          <a:pt x="17" y="51"/>
                          <a:pt x="16" y="51"/>
                          <a:pt x="15" y="51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7" name="Freeform 90">
                    <a:extLst>
                      <a:ext uri="{FF2B5EF4-FFF2-40B4-BE49-F238E27FC236}">
                        <a16:creationId xmlns:a16="http://schemas.microsoft.com/office/drawing/2014/main" id="{1F7E876B-4B1D-4835-A21B-112AAF03701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526366" y="3127305"/>
                    <a:ext cx="125413" cy="76200"/>
                  </a:xfrm>
                  <a:custGeom>
                    <a:avLst/>
                    <a:gdLst>
                      <a:gd name="T0" fmla="*/ 82 w 91"/>
                      <a:gd name="T1" fmla="*/ 4 h 56"/>
                      <a:gd name="T2" fmla="*/ 85 w 91"/>
                      <a:gd name="T3" fmla="*/ 7 h 56"/>
                      <a:gd name="T4" fmla="*/ 83 w 91"/>
                      <a:gd name="T5" fmla="*/ 11 h 56"/>
                      <a:gd name="T6" fmla="*/ 23 w 91"/>
                      <a:gd name="T7" fmla="*/ 50 h 56"/>
                      <a:gd name="T8" fmla="*/ 19 w 91"/>
                      <a:gd name="T9" fmla="*/ 51 h 56"/>
                      <a:gd name="T10" fmla="*/ 17 w 91"/>
                      <a:gd name="T11" fmla="*/ 51 h 56"/>
                      <a:gd name="T12" fmla="*/ 6 w 91"/>
                      <a:gd name="T13" fmla="*/ 42 h 56"/>
                      <a:gd name="T14" fmla="*/ 15 w 91"/>
                      <a:gd name="T15" fmla="*/ 28 h 56"/>
                      <a:gd name="T16" fmla="*/ 81 w 91"/>
                      <a:gd name="T17" fmla="*/ 4 h 56"/>
                      <a:gd name="T18" fmla="*/ 82 w 91"/>
                      <a:gd name="T19" fmla="*/ 4 h 56"/>
                      <a:gd name="T20" fmla="*/ 82 w 91"/>
                      <a:gd name="T21" fmla="*/ 0 h 56"/>
                      <a:gd name="T22" fmla="*/ 80 w 91"/>
                      <a:gd name="T23" fmla="*/ 0 h 56"/>
                      <a:gd name="T24" fmla="*/ 80 w 91"/>
                      <a:gd name="T25" fmla="*/ 0 h 56"/>
                      <a:gd name="T26" fmla="*/ 79 w 91"/>
                      <a:gd name="T27" fmla="*/ 0 h 56"/>
                      <a:gd name="T28" fmla="*/ 14 w 91"/>
                      <a:gd name="T29" fmla="*/ 24 h 56"/>
                      <a:gd name="T30" fmla="*/ 2 w 91"/>
                      <a:gd name="T31" fmla="*/ 43 h 56"/>
                      <a:gd name="T32" fmla="*/ 18 w 91"/>
                      <a:gd name="T33" fmla="*/ 56 h 56"/>
                      <a:gd name="T34" fmla="*/ 20 w 91"/>
                      <a:gd name="T35" fmla="*/ 55 h 56"/>
                      <a:gd name="T36" fmla="*/ 25 w 91"/>
                      <a:gd name="T37" fmla="*/ 54 h 56"/>
                      <a:gd name="T38" fmla="*/ 25 w 91"/>
                      <a:gd name="T39" fmla="*/ 54 h 56"/>
                      <a:gd name="T40" fmla="*/ 25 w 91"/>
                      <a:gd name="T41" fmla="*/ 54 h 56"/>
                      <a:gd name="T42" fmla="*/ 85 w 91"/>
                      <a:gd name="T43" fmla="*/ 16 h 56"/>
                      <a:gd name="T44" fmla="*/ 90 w 91"/>
                      <a:gd name="T45" fmla="*/ 7 h 56"/>
                      <a:gd name="T46" fmla="*/ 82 w 91"/>
                      <a:gd name="T47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91" h="56">
                        <a:moveTo>
                          <a:pt x="82" y="4"/>
                        </a:moveTo>
                        <a:cubicBezTo>
                          <a:pt x="83" y="4"/>
                          <a:pt x="85" y="5"/>
                          <a:pt x="85" y="7"/>
                        </a:cubicBezTo>
                        <a:cubicBezTo>
                          <a:pt x="86" y="9"/>
                          <a:pt x="84" y="10"/>
                          <a:pt x="83" y="11"/>
                        </a:cubicBezTo>
                        <a:cubicBezTo>
                          <a:pt x="23" y="50"/>
                          <a:pt x="23" y="50"/>
                          <a:pt x="23" y="50"/>
                        </a:cubicBezTo>
                        <a:cubicBezTo>
                          <a:pt x="22" y="50"/>
                          <a:pt x="20" y="51"/>
                          <a:pt x="19" y="51"/>
                        </a:cubicBezTo>
                        <a:cubicBezTo>
                          <a:pt x="19" y="51"/>
                          <a:pt x="18" y="51"/>
                          <a:pt x="17" y="51"/>
                        </a:cubicBezTo>
                        <a:cubicBezTo>
                          <a:pt x="12" y="51"/>
                          <a:pt x="7" y="48"/>
                          <a:pt x="6" y="42"/>
                        </a:cubicBezTo>
                        <a:cubicBezTo>
                          <a:pt x="4" y="36"/>
                          <a:pt x="8" y="29"/>
                          <a:pt x="15" y="28"/>
                        </a:cubicBezTo>
                        <a:cubicBezTo>
                          <a:pt x="81" y="4"/>
                          <a:pt x="81" y="4"/>
                          <a:pt x="81" y="4"/>
                        </a:cubicBezTo>
                        <a:cubicBezTo>
                          <a:pt x="81" y="4"/>
                          <a:pt x="81" y="4"/>
                          <a:pt x="82" y="4"/>
                        </a:cubicBezTo>
                        <a:close/>
                        <a:moveTo>
                          <a:pt x="82" y="0"/>
                        </a:moveTo>
                        <a:cubicBezTo>
                          <a:pt x="81" y="0"/>
                          <a:pt x="81" y="0"/>
                          <a:pt x="80" y="0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5" y="26"/>
                          <a:pt x="0" y="35"/>
                          <a:pt x="2" y="43"/>
                        </a:cubicBezTo>
                        <a:cubicBezTo>
                          <a:pt x="4" y="50"/>
                          <a:pt x="10" y="56"/>
                          <a:pt x="18" y="56"/>
                        </a:cubicBezTo>
                        <a:cubicBezTo>
                          <a:pt x="19" y="56"/>
                          <a:pt x="19" y="56"/>
                          <a:pt x="20" y="55"/>
                        </a:cubicBezTo>
                        <a:cubicBezTo>
                          <a:pt x="21" y="55"/>
                          <a:pt x="25" y="54"/>
                          <a:pt x="25" y="54"/>
                        </a:cubicBezTo>
                        <a:cubicBezTo>
                          <a:pt x="25" y="54"/>
                          <a:pt x="25" y="54"/>
                          <a:pt x="25" y="54"/>
                        </a:cubicBezTo>
                        <a:cubicBezTo>
                          <a:pt x="25" y="54"/>
                          <a:pt x="25" y="54"/>
                          <a:pt x="25" y="54"/>
                        </a:cubicBezTo>
                        <a:cubicBezTo>
                          <a:pt x="85" y="16"/>
                          <a:pt x="85" y="16"/>
                          <a:pt x="85" y="16"/>
                        </a:cubicBezTo>
                        <a:cubicBezTo>
                          <a:pt x="89" y="14"/>
                          <a:pt x="91" y="10"/>
                          <a:pt x="90" y="7"/>
                        </a:cubicBezTo>
                        <a:cubicBezTo>
                          <a:pt x="89" y="2"/>
                          <a:pt x="85" y="0"/>
                          <a:pt x="82" y="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9A6466B7-9660-491A-8326-7455F11A65B5}"/>
                  </a:ext>
                </a:extLst>
              </p:cNvPr>
              <p:cNvSpPr/>
              <p:nvPr/>
            </p:nvSpPr>
            <p:spPr bwMode="auto">
              <a:xfrm>
                <a:off x="1463680" y="5455108"/>
                <a:ext cx="733358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Distribution Agent</a:t>
                </a:r>
              </a:p>
            </p:txBody>
          </p:sp>
          <p:cxnSp>
            <p:nvCxnSpPr>
              <p:cNvPr id="814" name="Straight Arrow Connector 813">
                <a:extLst>
                  <a:ext uri="{FF2B5EF4-FFF2-40B4-BE49-F238E27FC236}">
                    <a16:creationId xmlns:a16="http://schemas.microsoft.com/office/drawing/2014/main" id="{0765792D-782D-400E-A655-2A2ACC5593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3318" y="5605443"/>
                <a:ext cx="185811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none" w="sm" len="sm"/>
              </a:ln>
              <a:effectLst/>
            </p:spPr>
          </p:cxn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6CCB7D08-B8C6-4927-BDB5-D77ACE6DCE29}"/>
                  </a:ext>
                </a:extLst>
              </p:cNvPr>
              <p:cNvSpPr/>
              <p:nvPr/>
            </p:nvSpPr>
            <p:spPr bwMode="auto">
              <a:xfrm>
                <a:off x="462661" y="5710344"/>
                <a:ext cx="781939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Subscriber</a:t>
                </a:r>
              </a:p>
            </p:txBody>
          </p:sp>
          <p:sp>
            <p:nvSpPr>
              <p:cNvPr id="816" name="Isosceles Triangle 815">
                <a:extLst>
                  <a:ext uri="{FF2B5EF4-FFF2-40B4-BE49-F238E27FC236}">
                    <a16:creationId xmlns:a16="http://schemas.microsoft.com/office/drawing/2014/main" id="{E6DAD1C2-2CC4-486C-BF6F-BC5C811C4451}"/>
                  </a:ext>
                </a:extLst>
              </p:cNvPr>
              <p:cNvSpPr/>
              <p:nvPr/>
            </p:nvSpPr>
            <p:spPr bwMode="auto">
              <a:xfrm>
                <a:off x="871363" y="6073231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F781A369-8E52-4CAC-A90E-7D7851A73C09}"/>
                  </a:ext>
                </a:extLst>
              </p:cNvPr>
              <p:cNvSpPr/>
              <p:nvPr/>
            </p:nvSpPr>
            <p:spPr bwMode="auto">
              <a:xfrm>
                <a:off x="871363" y="6228498"/>
                <a:ext cx="385064" cy="36771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18" name="Graphic 817">
                <a:extLst>
                  <a:ext uri="{FF2B5EF4-FFF2-40B4-BE49-F238E27FC236}">
                    <a16:creationId xmlns:a16="http://schemas.microsoft.com/office/drawing/2014/main" id="{8B3F60F0-AEC2-4A08-B388-F4C25FEEC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56123" y="5908129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819" name="Graphic 818">
                <a:extLst>
                  <a:ext uri="{FF2B5EF4-FFF2-40B4-BE49-F238E27FC236}">
                    <a16:creationId xmlns:a16="http://schemas.microsoft.com/office/drawing/2014/main" id="{9580B223-62BC-4FEB-964E-7BA784E28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978585" y="6279688"/>
                <a:ext cx="173424" cy="204956"/>
              </a:xfrm>
              <a:prstGeom prst="rect">
                <a:avLst/>
              </a:prstGeom>
            </p:spPr>
          </p:pic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6F81E014-77FA-41CD-BB26-AC0FDC92E622}"/>
                  </a:ext>
                </a:extLst>
              </p:cNvPr>
              <p:cNvSpPr/>
              <p:nvPr/>
            </p:nvSpPr>
            <p:spPr bwMode="auto">
              <a:xfrm>
                <a:off x="774743" y="636621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Articles</a:t>
                </a:r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73D104AD-9FF4-4EF4-B503-66234E205C13}"/>
                  </a:ext>
                </a:extLst>
              </p:cNvPr>
              <p:cNvSpPr/>
              <p:nvPr/>
            </p:nvSpPr>
            <p:spPr bwMode="auto">
              <a:xfrm>
                <a:off x="691120" y="6480359"/>
                <a:ext cx="740309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Subscription</a:t>
                </a:r>
              </a:p>
            </p:txBody>
          </p:sp>
          <p:cxnSp>
            <p:nvCxnSpPr>
              <p:cNvPr id="822" name="Connector: Elbow 821">
                <a:extLst>
                  <a:ext uri="{FF2B5EF4-FFF2-40B4-BE49-F238E27FC236}">
                    <a16:creationId xmlns:a16="http://schemas.microsoft.com/office/drawing/2014/main" id="{589CFF8C-5838-4265-A297-DEDBB34C3DC0}"/>
                  </a:ext>
                </a:extLst>
              </p:cNvPr>
              <p:cNvCxnSpPr>
                <a:cxnSpLocks/>
                <a:stCxn id="817" idx="3"/>
              </p:cNvCxnSpPr>
              <p:nvPr/>
            </p:nvCxnSpPr>
            <p:spPr>
              <a:xfrm flipV="1">
                <a:off x="1256427" y="5701460"/>
                <a:ext cx="273541" cy="710896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none" w="sm" len="sm"/>
              </a:ln>
              <a:effectLst/>
            </p:spPr>
          </p:cxnSp>
        </p:grpSp>
        <p:grpSp>
          <p:nvGrpSpPr>
            <p:cNvPr id="1102" name="Group 1101">
              <a:extLst>
                <a:ext uri="{FF2B5EF4-FFF2-40B4-BE49-F238E27FC236}">
                  <a16:creationId xmlns:a16="http://schemas.microsoft.com/office/drawing/2014/main" id="{9948F15F-FB7A-469B-8743-ADC4450BD030}"/>
                </a:ext>
              </a:extLst>
            </p:cNvPr>
            <p:cNvGrpSpPr/>
            <p:nvPr/>
          </p:nvGrpSpPr>
          <p:grpSpPr>
            <a:xfrm>
              <a:off x="2260795" y="7350570"/>
              <a:ext cx="588453" cy="209699"/>
              <a:chOff x="1676454" y="3074006"/>
              <a:chExt cx="588453" cy="209699"/>
            </a:xfrm>
          </p:grpSpPr>
          <p:grpSp>
            <p:nvGrpSpPr>
              <p:cNvPr id="1103" name="Group 1102">
                <a:extLst>
                  <a:ext uri="{FF2B5EF4-FFF2-40B4-BE49-F238E27FC236}">
                    <a16:creationId xmlns:a16="http://schemas.microsoft.com/office/drawing/2014/main" id="{0444591E-B77E-4768-B03F-04D1C196F2A6}"/>
                  </a:ext>
                </a:extLst>
              </p:cNvPr>
              <p:cNvGrpSpPr/>
              <p:nvPr/>
            </p:nvGrpSpPr>
            <p:grpSpPr>
              <a:xfrm>
                <a:off x="1676454" y="3142405"/>
                <a:ext cx="588453" cy="141300"/>
                <a:chOff x="1969486" y="1721846"/>
                <a:chExt cx="756907" cy="181749"/>
              </a:xfrm>
            </p:grpSpPr>
            <p:pic>
              <p:nvPicPr>
                <p:cNvPr id="1107" name="Graphic 1106">
                  <a:extLst>
                    <a:ext uri="{FF2B5EF4-FFF2-40B4-BE49-F238E27FC236}">
                      <a16:creationId xmlns:a16="http://schemas.microsoft.com/office/drawing/2014/main" id="{9219019B-AA60-4102-BD07-6A87936F7B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08" name="Straight Arrow Connector 1107">
                  <a:extLst>
                    <a:ext uri="{FF2B5EF4-FFF2-40B4-BE49-F238E27FC236}">
                      <a16:creationId xmlns:a16="http://schemas.microsoft.com/office/drawing/2014/main" id="{36F556CA-AA73-47EC-946D-B02F96721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09" name="Graphic 1108">
                  <a:extLst>
                    <a:ext uri="{FF2B5EF4-FFF2-40B4-BE49-F238E27FC236}">
                      <a16:creationId xmlns:a16="http://schemas.microsoft.com/office/drawing/2014/main" id="{EC9E8963-E7BF-4314-B3B5-52814789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10" name="Graphic 1109">
                  <a:extLst>
                    <a:ext uri="{FF2B5EF4-FFF2-40B4-BE49-F238E27FC236}">
                      <a16:creationId xmlns:a16="http://schemas.microsoft.com/office/drawing/2014/main" id="{36ED7907-C4C6-4306-ACE5-920ABE54B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04" name="Picture 1103" descr="Icon&#10;&#10;Description automatically generated">
                <a:extLst>
                  <a:ext uri="{FF2B5EF4-FFF2-40B4-BE49-F238E27FC236}">
                    <a16:creationId xmlns:a16="http://schemas.microsoft.com/office/drawing/2014/main" id="{2D68D563-9213-4217-B2CA-29FF58557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20535" y="3074006"/>
                <a:ext cx="53143" cy="53143"/>
              </a:xfrm>
              <a:prstGeom prst="rect">
                <a:avLst/>
              </a:prstGeom>
            </p:spPr>
          </p:pic>
          <p:pic>
            <p:nvPicPr>
              <p:cNvPr id="1105" name="Picture 1104" descr="Icon&#10;&#10;Description automatically generated">
                <a:extLst>
                  <a:ext uri="{FF2B5EF4-FFF2-40B4-BE49-F238E27FC236}">
                    <a16:creationId xmlns:a16="http://schemas.microsoft.com/office/drawing/2014/main" id="{C6C13815-9DF0-4373-8985-E611B8DD9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4762" y="3074006"/>
                <a:ext cx="53143" cy="53143"/>
              </a:xfrm>
              <a:prstGeom prst="rect">
                <a:avLst/>
              </a:prstGeom>
            </p:spPr>
          </p:pic>
          <p:pic>
            <p:nvPicPr>
              <p:cNvPr id="1106" name="Picture 1105" descr="Icon&#10;&#10;Description automatically generated">
                <a:extLst>
                  <a:ext uri="{FF2B5EF4-FFF2-40B4-BE49-F238E27FC236}">
                    <a16:creationId xmlns:a16="http://schemas.microsoft.com/office/drawing/2014/main" id="{8EB6C630-A4B7-4F60-A3AB-B9FBD2599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48688" y="3074006"/>
                <a:ext cx="53143" cy="53143"/>
              </a:xfrm>
              <a:prstGeom prst="rect">
                <a:avLst/>
              </a:prstGeom>
            </p:spPr>
          </p:pic>
        </p:grp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1B94F1F1-9676-4578-89A0-F4438F49758F}"/>
              </a:ext>
            </a:extLst>
          </p:cNvPr>
          <p:cNvGrpSpPr/>
          <p:nvPr/>
        </p:nvGrpSpPr>
        <p:grpSpPr>
          <a:xfrm>
            <a:off x="1077304" y="11329981"/>
            <a:ext cx="2210750" cy="3726147"/>
            <a:chOff x="893520" y="8714507"/>
            <a:chExt cx="2210750" cy="3726147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B61713DC-C284-4C99-B72E-A28224F1329D}"/>
                </a:ext>
              </a:extLst>
            </p:cNvPr>
            <p:cNvSpPr/>
            <p:nvPr/>
          </p:nvSpPr>
          <p:spPr bwMode="auto">
            <a:xfrm>
              <a:off x="893520" y="8714507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3.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Peer-to-peer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7" name="Rectangle 916">
              <a:extLst>
                <a:ext uri="{FF2B5EF4-FFF2-40B4-BE49-F238E27FC236}">
                  <a16:creationId xmlns:a16="http://schemas.microsoft.com/office/drawing/2014/main" id="{BB3BAC1F-B123-4C18-8A6B-4845B01DFD37}"/>
                </a:ext>
              </a:extLst>
            </p:cNvPr>
            <p:cNvSpPr/>
            <p:nvPr/>
          </p:nvSpPr>
          <p:spPr bwMode="auto">
            <a:xfrm>
              <a:off x="952709" y="9234895"/>
              <a:ext cx="2088362" cy="10391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Built on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Standard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for enabling multi-node (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2+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)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read-scale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. To enable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write-scale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data must be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8575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partitioned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by design to avoid conflicts.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6A1D7347-4075-4906-BB62-77A4E4CC09EE}"/>
                </a:ext>
              </a:extLst>
            </p:cNvPr>
            <p:cNvGrpSpPr/>
            <p:nvPr/>
          </p:nvGrpSpPr>
          <p:grpSpPr>
            <a:xfrm>
              <a:off x="1046085" y="11804756"/>
              <a:ext cx="2053640" cy="305249"/>
              <a:chOff x="4306495" y="6127063"/>
              <a:chExt cx="2053640" cy="305249"/>
            </a:xfrm>
          </p:grpSpPr>
          <p:pic>
            <p:nvPicPr>
              <p:cNvPr id="919" name="Picture 918">
                <a:extLst>
                  <a:ext uri="{FF2B5EF4-FFF2-40B4-BE49-F238E27FC236}">
                    <a16:creationId xmlns:a16="http://schemas.microsoft.com/office/drawing/2014/main" id="{05E1511C-A3E1-46E0-A5CB-09D652317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rcRect/>
              <a:stretch/>
            </p:blipFill>
            <p:spPr>
              <a:xfrm>
                <a:off x="4317517" y="6215102"/>
                <a:ext cx="111399" cy="117263"/>
              </a:xfrm>
              <a:prstGeom prst="rect">
                <a:avLst/>
              </a:prstGeom>
            </p:spPr>
          </p:pic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EA70B1B7-978D-429A-9EC1-EF7E4EFD0DAD}"/>
                  </a:ext>
                </a:extLst>
              </p:cNvPr>
              <p:cNvSpPr/>
              <p:nvPr/>
            </p:nvSpPr>
            <p:spPr bwMode="auto">
              <a:xfrm>
                <a:off x="4306495" y="6127063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detection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monitors for conflicts and goes into error state.</a:t>
                </a:r>
              </a:p>
            </p:txBody>
          </p:sp>
        </p:grpSp>
        <p:grpSp>
          <p:nvGrpSpPr>
            <p:cNvPr id="921" name="Group 920">
              <a:extLst>
                <a:ext uri="{FF2B5EF4-FFF2-40B4-BE49-F238E27FC236}">
                  <a16:creationId xmlns:a16="http://schemas.microsoft.com/office/drawing/2014/main" id="{6427C7CC-FBB8-4033-995B-ECA0A47EE35D}"/>
                </a:ext>
              </a:extLst>
            </p:cNvPr>
            <p:cNvGrpSpPr/>
            <p:nvPr/>
          </p:nvGrpSpPr>
          <p:grpSpPr>
            <a:xfrm>
              <a:off x="1050630" y="12135405"/>
              <a:ext cx="2053640" cy="305249"/>
              <a:chOff x="4311040" y="6423190"/>
              <a:chExt cx="2053640" cy="305249"/>
            </a:xfrm>
          </p:grpSpPr>
          <p:pic>
            <p:nvPicPr>
              <p:cNvPr id="922" name="Picture 921">
                <a:extLst>
                  <a:ext uri="{FF2B5EF4-FFF2-40B4-BE49-F238E27FC236}">
                    <a16:creationId xmlns:a16="http://schemas.microsoft.com/office/drawing/2014/main" id="{039C779F-55B6-4B3C-907D-CFD55A4E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4319130" y="6511229"/>
                <a:ext cx="117263" cy="117263"/>
              </a:xfrm>
              <a:prstGeom prst="rect">
                <a:avLst/>
              </a:prstGeom>
            </p:spPr>
          </p:pic>
          <p:sp>
            <p:nvSpPr>
              <p:cNvPr id="923" name="Rectangle 922">
                <a:extLst>
                  <a:ext uri="{FF2B5EF4-FFF2-40B4-BE49-F238E27FC236}">
                    <a16:creationId xmlns:a16="http://schemas.microsoft.com/office/drawing/2014/main" id="{5A5AF146-2B68-4AC8-B93A-22FF78E7B586}"/>
                  </a:ext>
                </a:extLst>
              </p:cNvPr>
              <p:cNvSpPr/>
              <p:nvPr/>
            </p:nvSpPr>
            <p:spPr bwMode="auto">
              <a:xfrm>
                <a:off x="4311040" y="6423190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For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resolution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capabilities, use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Merge replication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instead.</a:t>
                </a:r>
              </a:p>
            </p:txBody>
          </p:sp>
        </p:grpSp>
        <p:grpSp>
          <p:nvGrpSpPr>
            <p:cNvPr id="1120" name="Group 1119">
              <a:extLst>
                <a:ext uri="{FF2B5EF4-FFF2-40B4-BE49-F238E27FC236}">
                  <a16:creationId xmlns:a16="http://schemas.microsoft.com/office/drawing/2014/main" id="{97EB548A-35F0-4FC9-AF4E-BF0047105431}"/>
                </a:ext>
              </a:extLst>
            </p:cNvPr>
            <p:cNvGrpSpPr/>
            <p:nvPr/>
          </p:nvGrpSpPr>
          <p:grpSpPr>
            <a:xfrm>
              <a:off x="2271409" y="8761740"/>
              <a:ext cx="588455" cy="211502"/>
              <a:chOff x="5531819" y="3072804"/>
              <a:chExt cx="588455" cy="211502"/>
            </a:xfrm>
          </p:grpSpPr>
          <p:pic>
            <p:nvPicPr>
              <p:cNvPr id="1121" name="Picture 1120">
                <a:extLst>
                  <a:ext uri="{FF2B5EF4-FFF2-40B4-BE49-F238E27FC236}">
                    <a16:creationId xmlns:a16="http://schemas.microsoft.com/office/drawing/2014/main" id="{E52B48BE-7B77-4004-911F-E5F33C5FF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004874" y="3072804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22" name="Picture 1121">
                <a:extLst>
                  <a:ext uri="{FF2B5EF4-FFF2-40B4-BE49-F238E27FC236}">
                    <a16:creationId xmlns:a16="http://schemas.microsoft.com/office/drawing/2014/main" id="{70511C84-56C2-4285-82B4-392FF1E20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5869697" y="3073161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23" name="Group 1122">
                <a:extLst>
                  <a:ext uri="{FF2B5EF4-FFF2-40B4-BE49-F238E27FC236}">
                    <a16:creationId xmlns:a16="http://schemas.microsoft.com/office/drawing/2014/main" id="{34DFA316-C8E4-4D4A-9E91-F4767469104F}"/>
                  </a:ext>
                </a:extLst>
              </p:cNvPr>
              <p:cNvGrpSpPr/>
              <p:nvPr/>
            </p:nvGrpSpPr>
            <p:grpSpPr>
              <a:xfrm>
                <a:off x="5531819" y="3143005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25" name="Graphic 1124">
                  <a:extLst>
                    <a:ext uri="{FF2B5EF4-FFF2-40B4-BE49-F238E27FC236}">
                      <a16:creationId xmlns:a16="http://schemas.microsoft.com/office/drawing/2014/main" id="{6AB150BB-F214-4559-B3EE-1DB763E010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26" name="Straight Arrow Connector 1125">
                  <a:extLst>
                    <a:ext uri="{FF2B5EF4-FFF2-40B4-BE49-F238E27FC236}">
                      <a16:creationId xmlns:a16="http://schemas.microsoft.com/office/drawing/2014/main" id="{77E8734D-C463-41FA-BF64-5B51D7BAE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27" name="Graphic 1126">
                  <a:extLst>
                    <a:ext uri="{FF2B5EF4-FFF2-40B4-BE49-F238E27FC236}">
                      <a16:creationId xmlns:a16="http://schemas.microsoft.com/office/drawing/2014/main" id="{E72F60B1-F88D-44EF-9FA0-D1F308F1C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28" name="Graphic 1127">
                  <a:extLst>
                    <a:ext uri="{FF2B5EF4-FFF2-40B4-BE49-F238E27FC236}">
                      <a16:creationId xmlns:a16="http://schemas.microsoft.com/office/drawing/2014/main" id="{20EDD045-3C40-4720-BD3E-C9FB11CCE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24" name="Picture 1123" descr="Icon&#10;&#10;Description automatically generated">
                <a:extLst>
                  <a:ext uri="{FF2B5EF4-FFF2-40B4-BE49-F238E27FC236}">
                    <a16:creationId xmlns:a16="http://schemas.microsoft.com/office/drawing/2014/main" id="{18B157F6-28AE-4EF6-9A46-DEF0E744C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5899" y="3074603"/>
                <a:ext cx="53143" cy="53143"/>
              </a:xfrm>
              <a:prstGeom prst="rect">
                <a:avLst/>
              </a:prstGeom>
            </p:spPr>
          </p:pic>
        </p:grpSp>
        <p:grpSp>
          <p:nvGrpSpPr>
            <p:cNvPr id="1158" name="Group 1157">
              <a:extLst>
                <a:ext uri="{FF2B5EF4-FFF2-40B4-BE49-F238E27FC236}">
                  <a16:creationId xmlns:a16="http://schemas.microsoft.com/office/drawing/2014/main" id="{8F847052-2659-4BC4-B6AE-89F6327999F1}"/>
                </a:ext>
              </a:extLst>
            </p:cNvPr>
            <p:cNvGrpSpPr/>
            <p:nvPr/>
          </p:nvGrpSpPr>
          <p:grpSpPr>
            <a:xfrm>
              <a:off x="1098332" y="10135961"/>
              <a:ext cx="1659796" cy="1492089"/>
              <a:chOff x="4358742" y="3766972"/>
              <a:chExt cx="1659796" cy="1492089"/>
            </a:xfrm>
          </p:grpSpPr>
          <p:grpSp>
            <p:nvGrpSpPr>
              <p:cNvPr id="1159" name="Group 1158">
                <a:extLst>
                  <a:ext uri="{FF2B5EF4-FFF2-40B4-BE49-F238E27FC236}">
                    <a16:creationId xmlns:a16="http://schemas.microsoft.com/office/drawing/2014/main" id="{170C4E38-619A-40C2-8DFB-4D10E8093CCF}"/>
                  </a:ext>
                </a:extLst>
              </p:cNvPr>
              <p:cNvGrpSpPr/>
              <p:nvPr/>
            </p:nvGrpSpPr>
            <p:grpSpPr>
              <a:xfrm>
                <a:off x="5128229" y="4008309"/>
                <a:ext cx="110489" cy="113511"/>
                <a:chOff x="1212457" y="512757"/>
                <a:chExt cx="231789" cy="238130"/>
              </a:xfrm>
            </p:grpSpPr>
            <p:sp>
              <p:nvSpPr>
                <p:cNvPr id="1242" name="Rectangle: Rounded Corners 1241">
                  <a:extLst>
                    <a:ext uri="{FF2B5EF4-FFF2-40B4-BE49-F238E27FC236}">
                      <a16:creationId xmlns:a16="http://schemas.microsoft.com/office/drawing/2014/main" id="{E934BB6F-ECB6-4BF2-B652-608D100F184D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243" name="Straight Connector 1242">
                  <a:extLst>
                    <a:ext uri="{FF2B5EF4-FFF2-40B4-BE49-F238E27FC236}">
                      <a16:creationId xmlns:a16="http://schemas.microsoft.com/office/drawing/2014/main" id="{06446DF0-DFD6-44DB-A9D9-EC0496CA2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244" name="Straight Connector 1243">
                  <a:extLst>
                    <a:ext uri="{FF2B5EF4-FFF2-40B4-BE49-F238E27FC236}">
                      <a16:creationId xmlns:a16="http://schemas.microsoft.com/office/drawing/2014/main" id="{E3198259-8992-48B1-9DC1-1A9C04697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245" name="Straight Connector 1244">
                  <a:extLst>
                    <a:ext uri="{FF2B5EF4-FFF2-40B4-BE49-F238E27FC236}">
                      <a16:creationId xmlns:a16="http://schemas.microsoft.com/office/drawing/2014/main" id="{C58B71DF-515A-4365-AEF7-B7A5CCF3B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246" name="Straight Connector 1245">
                  <a:extLst>
                    <a:ext uri="{FF2B5EF4-FFF2-40B4-BE49-F238E27FC236}">
                      <a16:creationId xmlns:a16="http://schemas.microsoft.com/office/drawing/2014/main" id="{12C179B3-2953-4609-86A7-CBBC4A1F3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1160" name="Rectangle 1159">
                <a:extLst>
                  <a:ext uri="{FF2B5EF4-FFF2-40B4-BE49-F238E27FC236}">
                    <a16:creationId xmlns:a16="http://schemas.microsoft.com/office/drawing/2014/main" id="{A722A32E-5924-40BA-BC8C-899B13D8C702}"/>
                  </a:ext>
                </a:extLst>
              </p:cNvPr>
              <p:cNvSpPr/>
              <p:nvPr/>
            </p:nvSpPr>
            <p:spPr bwMode="auto">
              <a:xfrm>
                <a:off x="4617180" y="3766972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grpSp>
            <p:nvGrpSpPr>
              <p:cNvPr id="1161" name="Group 1160">
                <a:extLst>
                  <a:ext uri="{FF2B5EF4-FFF2-40B4-BE49-F238E27FC236}">
                    <a16:creationId xmlns:a16="http://schemas.microsoft.com/office/drawing/2014/main" id="{E83189F3-A8CC-440F-9C50-B51E57028F19}"/>
                  </a:ext>
                </a:extLst>
              </p:cNvPr>
              <p:cNvGrpSpPr/>
              <p:nvPr/>
            </p:nvGrpSpPr>
            <p:grpSpPr>
              <a:xfrm>
                <a:off x="4521247" y="4659553"/>
                <a:ext cx="323567" cy="282485"/>
                <a:chOff x="580025" y="1926774"/>
                <a:chExt cx="323567" cy="282485"/>
              </a:xfrm>
            </p:grpSpPr>
            <p:pic>
              <p:nvPicPr>
                <p:cNvPr id="1236" name="Graphic 1235">
                  <a:extLst>
                    <a:ext uri="{FF2B5EF4-FFF2-40B4-BE49-F238E27FC236}">
                      <a16:creationId xmlns:a16="http://schemas.microsoft.com/office/drawing/2014/main" id="{60B6B2CF-DC94-45A5-87B2-43302AD37F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580025" y="1926774"/>
                  <a:ext cx="282485" cy="282485"/>
                </a:xfrm>
                <a:prstGeom prst="rect">
                  <a:avLst/>
                </a:prstGeom>
              </p:spPr>
            </p:pic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03DB66B-B6C3-46D3-99E7-6363E9B3EE85}"/>
                    </a:ext>
                  </a:extLst>
                </p:cNvPr>
                <p:cNvGrpSpPr/>
                <p:nvPr/>
              </p:nvGrpSpPr>
              <p:grpSpPr>
                <a:xfrm>
                  <a:off x="795000" y="2049514"/>
                  <a:ext cx="108592" cy="144790"/>
                  <a:chOff x="1409502" y="2203701"/>
                  <a:chExt cx="162971" cy="217295"/>
                </a:xfrm>
              </p:grpSpPr>
              <p:sp>
                <p:nvSpPr>
                  <p:cNvPr id="1238" name="Freeform: Shape 1237">
                    <a:extLst>
                      <a:ext uri="{FF2B5EF4-FFF2-40B4-BE49-F238E27FC236}">
                        <a16:creationId xmlns:a16="http://schemas.microsoft.com/office/drawing/2014/main" id="{91E6F245-6B17-4D8F-9FF3-171657A6068D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25430"/>
                    <a:ext cx="162971" cy="195566"/>
                  </a:xfrm>
                  <a:custGeom>
                    <a:avLst/>
                    <a:gdLst>
                      <a:gd name="connsiteX0" fmla="*/ 80900 w 162971"/>
                      <a:gd name="connsiteY0" fmla="*/ 30501 h 195566"/>
                      <a:gd name="connsiteX1" fmla="*/ -586 w 162971"/>
                      <a:gd name="connsiteY1" fmla="*/ -409 h 195566"/>
                      <a:gd name="connsiteX2" fmla="*/ -586 w 162971"/>
                      <a:gd name="connsiteY2" fmla="*/ 164247 h 195566"/>
                      <a:gd name="connsiteX3" fmla="*/ 79759 w 162971"/>
                      <a:gd name="connsiteY3" fmla="*/ 195158 h 195566"/>
                      <a:gd name="connsiteX4" fmla="*/ 80900 w 162971"/>
                      <a:gd name="connsiteY4" fmla="*/ 195158 h 195566"/>
                      <a:gd name="connsiteX5" fmla="*/ 162386 w 162971"/>
                      <a:gd name="connsiteY5" fmla="*/ 164247 h 195566"/>
                      <a:gd name="connsiteX6" fmla="*/ 162386 w 162971"/>
                      <a:gd name="connsiteY6" fmla="*/ -409 h 195566"/>
                      <a:gd name="connsiteX7" fmla="*/ 80900 w 162971"/>
                      <a:gd name="connsiteY7" fmla="*/ 30501 h 195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971" h="195566">
                        <a:moveTo>
                          <a:pt x="80900" y="30501"/>
                        </a:moveTo>
                        <a:cubicBezTo>
                          <a:pt x="35898" y="30501"/>
                          <a:pt x="-586" y="17181"/>
                          <a:pt x="-586" y="-409"/>
                        </a:cubicBezTo>
                        <a:lnTo>
                          <a:pt x="-586" y="164247"/>
                        </a:lnTo>
                        <a:cubicBezTo>
                          <a:pt x="-586" y="181175"/>
                          <a:pt x="35268" y="194886"/>
                          <a:pt x="79759" y="195158"/>
                        </a:cubicBezTo>
                        <a:lnTo>
                          <a:pt x="80900" y="195158"/>
                        </a:lnTo>
                        <a:cubicBezTo>
                          <a:pt x="125902" y="195158"/>
                          <a:pt x="162386" y="181837"/>
                          <a:pt x="162386" y="164247"/>
                        </a:cubicBezTo>
                        <a:lnTo>
                          <a:pt x="162386" y="-409"/>
                        </a:lnTo>
                        <a:cubicBezTo>
                          <a:pt x="162386" y="16779"/>
                          <a:pt x="125902" y="30501"/>
                          <a:pt x="80900" y="30501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9" name="Freeform: Shape 1238">
                    <a:extLst>
                      <a:ext uri="{FF2B5EF4-FFF2-40B4-BE49-F238E27FC236}">
                        <a16:creationId xmlns:a16="http://schemas.microsoft.com/office/drawing/2014/main" id="{6238E77D-842E-4098-AD20-96A8956C7C36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03701"/>
                    <a:ext cx="162971" cy="54324"/>
                  </a:xfrm>
                  <a:custGeom>
                    <a:avLst/>
                    <a:gdLst>
                      <a:gd name="connsiteX0" fmla="*/ 162386 w 162971"/>
                      <a:gd name="connsiteY0" fmla="*/ 26753 h 54324"/>
                      <a:gd name="connsiteX1" fmla="*/ 80900 w 162971"/>
                      <a:gd name="connsiteY1" fmla="*/ 53915 h 54324"/>
                      <a:gd name="connsiteX2" fmla="*/ -586 w 162971"/>
                      <a:gd name="connsiteY2" fmla="*/ 26753 h 54324"/>
                      <a:gd name="connsiteX3" fmla="*/ 80900 w 162971"/>
                      <a:gd name="connsiteY3" fmla="*/ -409 h 54324"/>
                      <a:gd name="connsiteX4" fmla="*/ 162386 w 162971"/>
                      <a:gd name="connsiteY4" fmla="*/ 26753 h 54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971" h="54324">
                        <a:moveTo>
                          <a:pt x="162386" y="26753"/>
                        </a:moveTo>
                        <a:cubicBezTo>
                          <a:pt x="162386" y="41855"/>
                          <a:pt x="125902" y="53915"/>
                          <a:pt x="80900" y="53915"/>
                        </a:cubicBezTo>
                        <a:cubicBezTo>
                          <a:pt x="35898" y="53915"/>
                          <a:pt x="-586" y="42203"/>
                          <a:pt x="-586" y="26753"/>
                        </a:cubicBezTo>
                        <a:cubicBezTo>
                          <a:pt x="-586" y="11303"/>
                          <a:pt x="35898" y="-409"/>
                          <a:pt x="80900" y="-409"/>
                        </a:cubicBezTo>
                        <a:cubicBezTo>
                          <a:pt x="125902" y="-409"/>
                          <a:pt x="162386" y="11303"/>
                          <a:pt x="162386" y="26753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0" name="Freeform: Shape 1239">
                    <a:extLst>
                      <a:ext uri="{FF2B5EF4-FFF2-40B4-BE49-F238E27FC236}">
                        <a16:creationId xmlns:a16="http://schemas.microsoft.com/office/drawing/2014/main" id="{B3ACD6D6-B04C-404B-B1BE-077C37FE582E}"/>
                      </a:ext>
                    </a:extLst>
                  </p:cNvPr>
                  <p:cNvSpPr/>
                  <p:nvPr/>
                </p:nvSpPr>
                <p:spPr>
                  <a:xfrm>
                    <a:off x="1431231" y="2203701"/>
                    <a:ext cx="119512" cy="43459"/>
                  </a:xfrm>
                  <a:custGeom>
                    <a:avLst/>
                    <a:gdLst>
                      <a:gd name="connsiteX0" fmla="*/ 118927 w 119512"/>
                      <a:gd name="connsiteY0" fmla="*/ 21245 h 43459"/>
                      <a:gd name="connsiteX1" fmla="*/ 59170 w 119512"/>
                      <a:gd name="connsiteY1" fmla="*/ 43050 h 43459"/>
                      <a:gd name="connsiteX2" fmla="*/ -586 w 119512"/>
                      <a:gd name="connsiteY2" fmla="*/ 21245 h 43459"/>
                      <a:gd name="connsiteX3" fmla="*/ 59170 w 119512"/>
                      <a:gd name="connsiteY3" fmla="*/ -409 h 43459"/>
                      <a:gd name="connsiteX4" fmla="*/ 118927 w 119512"/>
                      <a:gd name="connsiteY4" fmla="*/ 21245 h 43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512" h="43459">
                        <a:moveTo>
                          <a:pt x="118927" y="21245"/>
                        </a:moveTo>
                        <a:cubicBezTo>
                          <a:pt x="118927" y="33326"/>
                          <a:pt x="92080" y="43050"/>
                          <a:pt x="59170" y="43050"/>
                        </a:cubicBezTo>
                        <a:cubicBezTo>
                          <a:pt x="26261" y="43050"/>
                          <a:pt x="-586" y="33326"/>
                          <a:pt x="-586" y="21245"/>
                        </a:cubicBezTo>
                        <a:cubicBezTo>
                          <a:pt x="-586" y="9163"/>
                          <a:pt x="26261" y="-409"/>
                          <a:pt x="59170" y="-409"/>
                        </a:cubicBezTo>
                        <a:cubicBezTo>
                          <a:pt x="92080" y="-409"/>
                          <a:pt x="118927" y="9315"/>
                          <a:pt x="118927" y="21245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1" name="Freeform: Shape 1240">
                    <a:extLst>
                      <a:ext uri="{FF2B5EF4-FFF2-40B4-BE49-F238E27FC236}">
                        <a16:creationId xmlns:a16="http://schemas.microsoft.com/office/drawing/2014/main" id="{1C3C066B-7D60-4F1B-A27E-D08C3DD23F37}"/>
                      </a:ext>
                    </a:extLst>
                  </p:cNvPr>
                  <p:cNvSpPr/>
                  <p:nvPr/>
                </p:nvSpPr>
                <p:spPr>
                  <a:xfrm>
                    <a:off x="1442096" y="2236295"/>
                    <a:ext cx="97782" cy="10866"/>
                  </a:xfrm>
                  <a:custGeom>
                    <a:avLst/>
                    <a:gdLst>
                      <a:gd name="connsiteX0" fmla="*/ 48305 w 97782"/>
                      <a:gd name="connsiteY0" fmla="*/ -355 h 10866"/>
                      <a:gd name="connsiteX1" fmla="*/ -586 w 97782"/>
                      <a:gd name="connsiteY1" fmla="*/ 5165 h 10866"/>
                      <a:gd name="connsiteX2" fmla="*/ 48305 w 97782"/>
                      <a:gd name="connsiteY2" fmla="*/ 10390 h 10866"/>
                      <a:gd name="connsiteX3" fmla="*/ 97197 w 97782"/>
                      <a:gd name="connsiteY3" fmla="*/ 4773 h 10866"/>
                      <a:gd name="connsiteX4" fmla="*/ 48305 w 97782"/>
                      <a:gd name="connsiteY4" fmla="*/ -355 h 10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82" h="10866">
                        <a:moveTo>
                          <a:pt x="48305" y="-355"/>
                        </a:moveTo>
                        <a:cubicBezTo>
                          <a:pt x="31715" y="-681"/>
                          <a:pt x="15179" y="1188"/>
                          <a:pt x="-586" y="5165"/>
                        </a:cubicBezTo>
                        <a:cubicBezTo>
                          <a:pt x="15201" y="9065"/>
                          <a:pt x="31736" y="10836"/>
                          <a:pt x="48305" y="10390"/>
                        </a:cubicBezTo>
                        <a:cubicBezTo>
                          <a:pt x="64907" y="10760"/>
                          <a:pt x="81465" y="8858"/>
                          <a:pt x="97197" y="4773"/>
                        </a:cubicBezTo>
                        <a:cubicBezTo>
                          <a:pt x="81389" y="981"/>
                          <a:pt x="64863" y="-746"/>
                          <a:pt x="48305" y="-355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2" name="Group 1161">
                <a:extLst>
                  <a:ext uri="{FF2B5EF4-FFF2-40B4-BE49-F238E27FC236}">
                    <a16:creationId xmlns:a16="http://schemas.microsoft.com/office/drawing/2014/main" id="{1AD7F2B0-D35D-4290-8B8F-1E5F3B8D7391}"/>
                  </a:ext>
                </a:extLst>
              </p:cNvPr>
              <p:cNvGrpSpPr/>
              <p:nvPr/>
            </p:nvGrpSpPr>
            <p:grpSpPr>
              <a:xfrm>
                <a:off x="5043841" y="4659553"/>
                <a:ext cx="323567" cy="282485"/>
                <a:chOff x="580025" y="1926774"/>
                <a:chExt cx="323567" cy="282485"/>
              </a:xfrm>
            </p:grpSpPr>
            <p:pic>
              <p:nvPicPr>
                <p:cNvPr id="1230" name="Graphic 1229">
                  <a:extLst>
                    <a:ext uri="{FF2B5EF4-FFF2-40B4-BE49-F238E27FC236}">
                      <a16:creationId xmlns:a16="http://schemas.microsoft.com/office/drawing/2014/main" id="{5218FE35-162F-4E9B-98A2-E156CD3134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580025" y="1926774"/>
                  <a:ext cx="282485" cy="282485"/>
                </a:xfrm>
                <a:prstGeom prst="rect">
                  <a:avLst/>
                </a:prstGeom>
              </p:spPr>
            </p:pic>
            <p:grpSp>
              <p:nvGrpSpPr>
                <p:cNvPr id="1231" name="Group 1230">
                  <a:extLst>
                    <a:ext uri="{FF2B5EF4-FFF2-40B4-BE49-F238E27FC236}">
                      <a16:creationId xmlns:a16="http://schemas.microsoft.com/office/drawing/2014/main" id="{DC181D56-04C0-498B-AE8D-45E9E7DEC8AC}"/>
                    </a:ext>
                  </a:extLst>
                </p:cNvPr>
                <p:cNvGrpSpPr/>
                <p:nvPr/>
              </p:nvGrpSpPr>
              <p:grpSpPr>
                <a:xfrm>
                  <a:off x="795000" y="2049514"/>
                  <a:ext cx="108592" cy="144790"/>
                  <a:chOff x="1409502" y="2203701"/>
                  <a:chExt cx="162971" cy="217295"/>
                </a:xfrm>
              </p:grpSpPr>
              <p:sp>
                <p:nvSpPr>
                  <p:cNvPr id="1232" name="Freeform: Shape 1231">
                    <a:extLst>
                      <a:ext uri="{FF2B5EF4-FFF2-40B4-BE49-F238E27FC236}">
                        <a16:creationId xmlns:a16="http://schemas.microsoft.com/office/drawing/2014/main" id="{4B89CC11-7D61-4650-ADC5-FF1CF762BEBE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25430"/>
                    <a:ext cx="162971" cy="195566"/>
                  </a:xfrm>
                  <a:custGeom>
                    <a:avLst/>
                    <a:gdLst>
                      <a:gd name="connsiteX0" fmla="*/ 80900 w 162971"/>
                      <a:gd name="connsiteY0" fmla="*/ 30501 h 195566"/>
                      <a:gd name="connsiteX1" fmla="*/ -586 w 162971"/>
                      <a:gd name="connsiteY1" fmla="*/ -409 h 195566"/>
                      <a:gd name="connsiteX2" fmla="*/ -586 w 162971"/>
                      <a:gd name="connsiteY2" fmla="*/ 164247 h 195566"/>
                      <a:gd name="connsiteX3" fmla="*/ 79759 w 162971"/>
                      <a:gd name="connsiteY3" fmla="*/ 195158 h 195566"/>
                      <a:gd name="connsiteX4" fmla="*/ 80900 w 162971"/>
                      <a:gd name="connsiteY4" fmla="*/ 195158 h 195566"/>
                      <a:gd name="connsiteX5" fmla="*/ 162386 w 162971"/>
                      <a:gd name="connsiteY5" fmla="*/ 164247 h 195566"/>
                      <a:gd name="connsiteX6" fmla="*/ 162386 w 162971"/>
                      <a:gd name="connsiteY6" fmla="*/ -409 h 195566"/>
                      <a:gd name="connsiteX7" fmla="*/ 80900 w 162971"/>
                      <a:gd name="connsiteY7" fmla="*/ 30501 h 195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971" h="195566">
                        <a:moveTo>
                          <a:pt x="80900" y="30501"/>
                        </a:moveTo>
                        <a:cubicBezTo>
                          <a:pt x="35898" y="30501"/>
                          <a:pt x="-586" y="17181"/>
                          <a:pt x="-586" y="-409"/>
                        </a:cubicBezTo>
                        <a:lnTo>
                          <a:pt x="-586" y="164247"/>
                        </a:lnTo>
                        <a:cubicBezTo>
                          <a:pt x="-586" y="181175"/>
                          <a:pt x="35268" y="194886"/>
                          <a:pt x="79759" y="195158"/>
                        </a:cubicBezTo>
                        <a:lnTo>
                          <a:pt x="80900" y="195158"/>
                        </a:lnTo>
                        <a:cubicBezTo>
                          <a:pt x="125902" y="195158"/>
                          <a:pt x="162386" y="181837"/>
                          <a:pt x="162386" y="164247"/>
                        </a:cubicBezTo>
                        <a:lnTo>
                          <a:pt x="162386" y="-409"/>
                        </a:lnTo>
                        <a:cubicBezTo>
                          <a:pt x="162386" y="16779"/>
                          <a:pt x="125902" y="30501"/>
                          <a:pt x="80900" y="30501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3" name="Freeform: Shape 1232">
                    <a:extLst>
                      <a:ext uri="{FF2B5EF4-FFF2-40B4-BE49-F238E27FC236}">
                        <a16:creationId xmlns:a16="http://schemas.microsoft.com/office/drawing/2014/main" id="{98A0BC7E-70B4-48CD-BB46-ADF48A84AA27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03701"/>
                    <a:ext cx="162971" cy="54324"/>
                  </a:xfrm>
                  <a:custGeom>
                    <a:avLst/>
                    <a:gdLst>
                      <a:gd name="connsiteX0" fmla="*/ 162386 w 162971"/>
                      <a:gd name="connsiteY0" fmla="*/ 26753 h 54324"/>
                      <a:gd name="connsiteX1" fmla="*/ 80900 w 162971"/>
                      <a:gd name="connsiteY1" fmla="*/ 53915 h 54324"/>
                      <a:gd name="connsiteX2" fmla="*/ -586 w 162971"/>
                      <a:gd name="connsiteY2" fmla="*/ 26753 h 54324"/>
                      <a:gd name="connsiteX3" fmla="*/ 80900 w 162971"/>
                      <a:gd name="connsiteY3" fmla="*/ -409 h 54324"/>
                      <a:gd name="connsiteX4" fmla="*/ 162386 w 162971"/>
                      <a:gd name="connsiteY4" fmla="*/ 26753 h 54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971" h="54324">
                        <a:moveTo>
                          <a:pt x="162386" y="26753"/>
                        </a:moveTo>
                        <a:cubicBezTo>
                          <a:pt x="162386" y="41855"/>
                          <a:pt x="125902" y="53915"/>
                          <a:pt x="80900" y="53915"/>
                        </a:cubicBezTo>
                        <a:cubicBezTo>
                          <a:pt x="35898" y="53915"/>
                          <a:pt x="-586" y="42203"/>
                          <a:pt x="-586" y="26753"/>
                        </a:cubicBezTo>
                        <a:cubicBezTo>
                          <a:pt x="-586" y="11303"/>
                          <a:pt x="35898" y="-409"/>
                          <a:pt x="80900" y="-409"/>
                        </a:cubicBezTo>
                        <a:cubicBezTo>
                          <a:pt x="125902" y="-409"/>
                          <a:pt x="162386" y="11303"/>
                          <a:pt x="162386" y="26753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4" name="Freeform: Shape 1233">
                    <a:extLst>
                      <a:ext uri="{FF2B5EF4-FFF2-40B4-BE49-F238E27FC236}">
                        <a16:creationId xmlns:a16="http://schemas.microsoft.com/office/drawing/2014/main" id="{47E7EE50-3732-404A-84CD-00A5614D985B}"/>
                      </a:ext>
                    </a:extLst>
                  </p:cNvPr>
                  <p:cNvSpPr/>
                  <p:nvPr/>
                </p:nvSpPr>
                <p:spPr>
                  <a:xfrm>
                    <a:off x="1431231" y="2203701"/>
                    <a:ext cx="119512" cy="43459"/>
                  </a:xfrm>
                  <a:custGeom>
                    <a:avLst/>
                    <a:gdLst>
                      <a:gd name="connsiteX0" fmla="*/ 118927 w 119512"/>
                      <a:gd name="connsiteY0" fmla="*/ 21245 h 43459"/>
                      <a:gd name="connsiteX1" fmla="*/ 59170 w 119512"/>
                      <a:gd name="connsiteY1" fmla="*/ 43050 h 43459"/>
                      <a:gd name="connsiteX2" fmla="*/ -586 w 119512"/>
                      <a:gd name="connsiteY2" fmla="*/ 21245 h 43459"/>
                      <a:gd name="connsiteX3" fmla="*/ 59170 w 119512"/>
                      <a:gd name="connsiteY3" fmla="*/ -409 h 43459"/>
                      <a:gd name="connsiteX4" fmla="*/ 118927 w 119512"/>
                      <a:gd name="connsiteY4" fmla="*/ 21245 h 43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512" h="43459">
                        <a:moveTo>
                          <a:pt x="118927" y="21245"/>
                        </a:moveTo>
                        <a:cubicBezTo>
                          <a:pt x="118927" y="33326"/>
                          <a:pt x="92080" y="43050"/>
                          <a:pt x="59170" y="43050"/>
                        </a:cubicBezTo>
                        <a:cubicBezTo>
                          <a:pt x="26261" y="43050"/>
                          <a:pt x="-586" y="33326"/>
                          <a:pt x="-586" y="21245"/>
                        </a:cubicBezTo>
                        <a:cubicBezTo>
                          <a:pt x="-586" y="9163"/>
                          <a:pt x="26261" y="-409"/>
                          <a:pt x="59170" y="-409"/>
                        </a:cubicBezTo>
                        <a:cubicBezTo>
                          <a:pt x="92080" y="-409"/>
                          <a:pt x="118927" y="9315"/>
                          <a:pt x="118927" y="21245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5" name="Freeform: Shape 1234">
                    <a:extLst>
                      <a:ext uri="{FF2B5EF4-FFF2-40B4-BE49-F238E27FC236}">
                        <a16:creationId xmlns:a16="http://schemas.microsoft.com/office/drawing/2014/main" id="{769AB1F3-FFC0-49BF-9662-91076E2C45A4}"/>
                      </a:ext>
                    </a:extLst>
                  </p:cNvPr>
                  <p:cNvSpPr/>
                  <p:nvPr/>
                </p:nvSpPr>
                <p:spPr>
                  <a:xfrm>
                    <a:off x="1442096" y="2236295"/>
                    <a:ext cx="97782" cy="10866"/>
                  </a:xfrm>
                  <a:custGeom>
                    <a:avLst/>
                    <a:gdLst>
                      <a:gd name="connsiteX0" fmla="*/ 48305 w 97782"/>
                      <a:gd name="connsiteY0" fmla="*/ -355 h 10866"/>
                      <a:gd name="connsiteX1" fmla="*/ -586 w 97782"/>
                      <a:gd name="connsiteY1" fmla="*/ 5165 h 10866"/>
                      <a:gd name="connsiteX2" fmla="*/ 48305 w 97782"/>
                      <a:gd name="connsiteY2" fmla="*/ 10390 h 10866"/>
                      <a:gd name="connsiteX3" fmla="*/ 97197 w 97782"/>
                      <a:gd name="connsiteY3" fmla="*/ 4773 h 10866"/>
                      <a:gd name="connsiteX4" fmla="*/ 48305 w 97782"/>
                      <a:gd name="connsiteY4" fmla="*/ -355 h 10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82" h="10866">
                        <a:moveTo>
                          <a:pt x="48305" y="-355"/>
                        </a:moveTo>
                        <a:cubicBezTo>
                          <a:pt x="31715" y="-681"/>
                          <a:pt x="15179" y="1188"/>
                          <a:pt x="-586" y="5165"/>
                        </a:cubicBezTo>
                        <a:cubicBezTo>
                          <a:pt x="15201" y="9065"/>
                          <a:pt x="31736" y="10836"/>
                          <a:pt x="48305" y="10390"/>
                        </a:cubicBezTo>
                        <a:cubicBezTo>
                          <a:pt x="64907" y="10760"/>
                          <a:pt x="81465" y="8858"/>
                          <a:pt x="97197" y="4773"/>
                        </a:cubicBezTo>
                        <a:cubicBezTo>
                          <a:pt x="81389" y="981"/>
                          <a:pt x="64863" y="-746"/>
                          <a:pt x="48305" y="-355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3" name="Group 1162">
                <a:extLst>
                  <a:ext uri="{FF2B5EF4-FFF2-40B4-BE49-F238E27FC236}">
                    <a16:creationId xmlns:a16="http://schemas.microsoft.com/office/drawing/2014/main" id="{ADA467C9-772F-4F0B-A44A-57AE29C2E45A}"/>
                  </a:ext>
                </a:extLst>
              </p:cNvPr>
              <p:cNvGrpSpPr/>
              <p:nvPr/>
            </p:nvGrpSpPr>
            <p:grpSpPr>
              <a:xfrm>
                <a:off x="5566436" y="4659553"/>
                <a:ext cx="323567" cy="282485"/>
                <a:chOff x="580025" y="1926774"/>
                <a:chExt cx="323567" cy="282485"/>
              </a:xfrm>
            </p:grpSpPr>
            <p:pic>
              <p:nvPicPr>
                <p:cNvPr id="1224" name="Graphic 1223">
                  <a:extLst>
                    <a:ext uri="{FF2B5EF4-FFF2-40B4-BE49-F238E27FC236}">
                      <a16:creationId xmlns:a16="http://schemas.microsoft.com/office/drawing/2014/main" id="{8C7F60A5-23BE-427F-A4DA-8A69D1CF4B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580025" y="1926774"/>
                  <a:ext cx="282485" cy="282485"/>
                </a:xfrm>
                <a:prstGeom prst="rect">
                  <a:avLst/>
                </a:prstGeom>
              </p:spPr>
            </p:pic>
            <p:grpSp>
              <p:nvGrpSpPr>
                <p:cNvPr id="1225" name="Group 1224">
                  <a:extLst>
                    <a:ext uri="{FF2B5EF4-FFF2-40B4-BE49-F238E27FC236}">
                      <a16:creationId xmlns:a16="http://schemas.microsoft.com/office/drawing/2014/main" id="{1074F3AE-75F2-42F3-A1EF-24E83780601D}"/>
                    </a:ext>
                  </a:extLst>
                </p:cNvPr>
                <p:cNvGrpSpPr/>
                <p:nvPr/>
              </p:nvGrpSpPr>
              <p:grpSpPr>
                <a:xfrm>
                  <a:off x="795000" y="2049514"/>
                  <a:ext cx="108592" cy="144790"/>
                  <a:chOff x="1409502" y="2203701"/>
                  <a:chExt cx="162971" cy="217295"/>
                </a:xfrm>
              </p:grpSpPr>
              <p:sp>
                <p:nvSpPr>
                  <p:cNvPr id="1226" name="Freeform: Shape 1225">
                    <a:extLst>
                      <a:ext uri="{FF2B5EF4-FFF2-40B4-BE49-F238E27FC236}">
                        <a16:creationId xmlns:a16="http://schemas.microsoft.com/office/drawing/2014/main" id="{5C5C85B6-4B6C-4FB3-B7C3-734E5CB6BB3F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25430"/>
                    <a:ext cx="162971" cy="195566"/>
                  </a:xfrm>
                  <a:custGeom>
                    <a:avLst/>
                    <a:gdLst>
                      <a:gd name="connsiteX0" fmla="*/ 80900 w 162971"/>
                      <a:gd name="connsiteY0" fmla="*/ 30501 h 195566"/>
                      <a:gd name="connsiteX1" fmla="*/ -586 w 162971"/>
                      <a:gd name="connsiteY1" fmla="*/ -409 h 195566"/>
                      <a:gd name="connsiteX2" fmla="*/ -586 w 162971"/>
                      <a:gd name="connsiteY2" fmla="*/ 164247 h 195566"/>
                      <a:gd name="connsiteX3" fmla="*/ 79759 w 162971"/>
                      <a:gd name="connsiteY3" fmla="*/ 195158 h 195566"/>
                      <a:gd name="connsiteX4" fmla="*/ 80900 w 162971"/>
                      <a:gd name="connsiteY4" fmla="*/ 195158 h 195566"/>
                      <a:gd name="connsiteX5" fmla="*/ 162386 w 162971"/>
                      <a:gd name="connsiteY5" fmla="*/ 164247 h 195566"/>
                      <a:gd name="connsiteX6" fmla="*/ 162386 w 162971"/>
                      <a:gd name="connsiteY6" fmla="*/ -409 h 195566"/>
                      <a:gd name="connsiteX7" fmla="*/ 80900 w 162971"/>
                      <a:gd name="connsiteY7" fmla="*/ 30501 h 195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971" h="195566">
                        <a:moveTo>
                          <a:pt x="80900" y="30501"/>
                        </a:moveTo>
                        <a:cubicBezTo>
                          <a:pt x="35898" y="30501"/>
                          <a:pt x="-586" y="17181"/>
                          <a:pt x="-586" y="-409"/>
                        </a:cubicBezTo>
                        <a:lnTo>
                          <a:pt x="-586" y="164247"/>
                        </a:lnTo>
                        <a:cubicBezTo>
                          <a:pt x="-586" y="181175"/>
                          <a:pt x="35268" y="194886"/>
                          <a:pt x="79759" y="195158"/>
                        </a:cubicBezTo>
                        <a:lnTo>
                          <a:pt x="80900" y="195158"/>
                        </a:lnTo>
                        <a:cubicBezTo>
                          <a:pt x="125902" y="195158"/>
                          <a:pt x="162386" y="181837"/>
                          <a:pt x="162386" y="164247"/>
                        </a:cubicBezTo>
                        <a:lnTo>
                          <a:pt x="162386" y="-409"/>
                        </a:lnTo>
                        <a:cubicBezTo>
                          <a:pt x="162386" y="16779"/>
                          <a:pt x="125902" y="30501"/>
                          <a:pt x="80900" y="30501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7" name="Freeform: Shape 1226">
                    <a:extLst>
                      <a:ext uri="{FF2B5EF4-FFF2-40B4-BE49-F238E27FC236}">
                        <a16:creationId xmlns:a16="http://schemas.microsoft.com/office/drawing/2014/main" id="{972B55B5-ECE9-4AE6-982E-E6222DEBEF5B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03701"/>
                    <a:ext cx="162971" cy="54324"/>
                  </a:xfrm>
                  <a:custGeom>
                    <a:avLst/>
                    <a:gdLst>
                      <a:gd name="connsiteX0" fmla="*/ 162386 w 162971"/>
                      <a:gd name="connsiteY0" fmla="*/ 26753 h 54324"/>
                      <a:gd name="connsiteX1" fmla="*/ 80900 w 162971"/>
                      <a:gd name="connsiteY1" fmla="*/ 53915 h 54324"/>
                      <a:gd name="connsiteX2" fmla="*/ -586 w 162971"/>
                      <a:gd name="connsiteY2" fmla="*/ 26753 h 54324"/>
                      <a:gd name="connsiteX3" fmla="*/ 80900 w 162971"/>
                      <a:gd name="connsiteY3" fmla="*/ -409 h 54324"/>
                      <a:gd name="connsiteX4" fmla="*/ 162386 w 162971"/>
                      <a:gd name="connsiteY4" fmla="*/ 26753 h 54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971" h="54324">
                        <a:moveTo>
                          <a:pt x="162386" y="26753"/>
                        </a:moveTo>
                        <a:cubicBezTo>
                          <a:pt x="162386" y="41855"/>
                          <a:pt x="125902" y="53915"/>
                          <a:pt x="80900" y="53915"/>
                        </a:cubicBezTo>
                        <a:cubicBezTo>
                          <a:pt x="35898" y="53915"/>
                          <a:pt x="-586" y="42203"/>
                          <a:pt x="-586" y="26753"/>
                        </a:cubicBezTo>
                        <a:cubicBezTo>
                          <a:pt x="-586" y="11303"/>
                          <a:pt x="35898" y="-409"/>
                          <a:pt x="80900" y="-409"/>
                        </a:cubicBezTo>
                        <a:cubicBezTo>
                          <a:pt x="125902" y="-409"/>
                          <a:pt x="162386" y="11303"/>
                          <a:pt x="162386" y="26753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8" name="Freeform: Shape 1227">
                    <a:extLst>
                      <a:ext uri="{FF2B5EF4-FFF2-40B4-BE49-F238E27FC236}">
                        <a16:creationId xmlns:a16="http://schemas.microsoft.com/office/drawing/2014/main" id="{B66A6B4C-5417-4635-84D8-5D26AFCDFB19}"/>
                      </a:ext>
                    </a:extLst>
                  </p:cNvPr>
                  <p:cNvSpPr/>
                  <p:nvPr/>
                </p:nvSpPr>
                <p:spPr>
                  <a:xfrm>
                    <a:off x="1431231" y="2203701"/>
                    <a:ext cx="119512" cy="43459"/>
                  </a:xfrm>
                  <a:custGeom>
                    <a:avLst/>
                    <a:gdLst>
                      <a:gd name="connsiteX0" fmla="*/ 118927 w 119512"/>
                      <a:gd name="connsiteY0" fmla="*/ 21245 h 43459"/>
                      <a:gd name="connsiteX1" fmla="*/ 59170 w 119512"/>
                      <a:gd name="connsiteY1" fmla="*/ 43050 h 43459"/>
                      <a:gd name="connsiteX2" fmla="*/ -586 w 119512"/>
                      <a:gd name="connsiteY2" fmla="*/ 21245 h 43459"/>
                      <a:gd name="connsiteX3" fmla="*/ 59170 w 119512"/>
                      <a:gd name="connsiteY3" fmla="*/ -409 h 43459"/>
                      <a:gd name="connsiteX4" fmla="*/ 118927 w 119512"/>
                      <a:gd name="connsiteY4" fmla="*/ 21245 h 43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512" h="43459">
                        <a:moveTo>
                          <a:pt x="118927" y="21245"/>
                        </a:moveTo>
                        <a:cubicBezTo>
                          <a:pt x="118927" y="33326"/>
                          <a:pt x="92080" y="43050"/>
                          <a:pt x="59170" y="43050"/>
                        </a:cubicBezTo>
                        <a:cubicBezTo>
                          <a:pt x="26261" y="43050"/>
                          <a:pt x="-586" y="33326"/>
                          <a:pt x="-586" y="21245"/>
                        </a:cubicBezTo>
                        <a:cubicBezTo>
                          <a:pt x="-586" y="9163"/>
                          <a:pt x="26261" y="-409"/>
                          <a:pt x="59170" y="-409"/>
                        </a:cubicBezTo>
                        <a:cubicBezTo>
                          <a:pt x="92080" y="-409"/>
                          <a:pt x="118927" y="9315"/>
                          <a:pt x="118927" y="21245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9" name="Freeform: Shape 1228">
                    <a:extLst>
                      <a:ext uri="{FF2B5EF4-FFF2-40B4-BE49-F238E27FC236}">
                        <a16:creationId xmlns:a16="http://schemas.microsoft.com/office/drawing/2014/main" id="{63124C09-65A8-4E24-831F-6A1907C987C0}"/>
                      </a:ext>
                    </a:extLst>
                  </p:cNvPr>
                  <p:cNvSpPr/>
                  <p:nvPr/>
                </p:nvSpPr>
                <p:spPr>
                  <a:xfrm>
                    <a:off x="1442096" y="2236295"/>
                    <a:ext cx="97782" cy="10866"/>
                  </a:xfrm>
                  <a:custGeom>
                    <a:avLst/>
                    <a:gdLst>
                      <a:gd name="connsiteX0" fmla="*/ 48305 w 97782"/>
                      <a:gd name="connsiteY0" fmla="*/ -355 h 10866"/>
                      <a:gd name="connsiteX1" fmla="*/ -586 w 97782"/>
                      <a:gd name="connsiteY1" fmla="*/ 5165 h 10866"/>
                      <a:gd name="connsiteX2" fmla="*/ 48305 w 97782"/>
                      <a:gd name="connsiteY2" fmla="*/ 10390 h 10866"/>
                      <a:gd name="connsiteX3" fmla="*/ 97197 w 97782"/>
                      <a:gd name="connsiteY3" fmla="*/ 4773 h 10866"/>
                      <a:gd name="connsiteX4" fmla="*/ 48305 w 97782"/>
                      <a:gd name="connsiteY4" fmla="*/ -355 h 10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82" h="10866">
                        <a:moveTo>
                          <a:pt x="48305" y="-355"/>
                        </a:moveTo>
                        <a:cubicBezTo>
                          <a:pt x="31715" y="-681"/>
                          <a:pt x="15179" y="1188"/>
                          <a:pt x="-586" y="5165"/>
                        </a:cubicBezTo>
                        <a:cubicBezTo>
                          <a:pt x="15201" y="9065"/>
                          <a:pt x="31736" y="10836"/>
                          <a:pt x="48305" y="10390"/>
                        </a:cubicBezTo>
                        <a:cubicBezTo>
                          <a:pt x="64907" y="10760"/>
                          <a:pt x="81465" y="8858"/>
                          <a:pt x="97197" y="4773"/>
                        </a:cubicBezTo>
                        <a:cubicBezTo>
                          <a:pt x="81389" y="981"/>
                          <a:pt x="64863" y="-746"/>
                          <a:pt x="48305" y="-355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4" name="Group 1163">
                <a:extLst>
                  <a:ext uri="{FF2B5EF4-FFF2-40B4-BE49-F238E27FC236}">
                    <a16:creationId xmlns:a16="http://schemas.microsoft.com/office/drawing/2014/main" id="{4FEF1C93-81AC-46FC-8B11-29DC37242AF2}"/>
                  </a:ext>
                </a:extLst>
              </p:cNvPr>
              <p:cNvGrpSpPr/>
              <p:nvPr/>
            </p:nvGrpSpPr>
            <p:grpSpPr>
              <a:xfrm>
                <a:off x="4811053" y="4253928"/>
                <a:ext cx="917753" cy="206167"/>
                <a:chOff x="6721154" y="3670552"/>
                <a:chExt cx="917753" cy="206167"/>
              </a:xfrm>
            </p:grpSpPr>
            <p:sp>
              <p:nvSpPr>
                <p:cNvPr id="1221" name="Rectangle 1220">
                  <a:extLst>
                    <a:ext uri="{FF2B5EF4-FFF2-40B4-BE49-F238E27FC236}">
                      <a16:creationId xmlns:a16="http://schemas.microsoft.com/office/drawing/2014/main" id="{029C9A7C-7F61-4542-B7BD-6153E509962E}"/>
                    </a:ext>
                  </a:extLst>
                </p:cNvPr>
                <p:cNvSpPr/>
                <p:nvPr/>
              </p:nvSpPr>
              <p:spPr bwMode="auto">
                <a:xfrm>
                  <a:off x="6757017" y="3704030"/>
                  <a:ext cx="673956" cy="14884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222" name="Picture 1221">
                  <a:extLst>
                    <a:ext uri="{FF2B5EF4-FFF2-40B4-BE49-F238E27FC236}">
                      <a16:creationId xmlns:a16="http://schemas.microsoft.com/office/drawing/2014/main" id="{CD644D11-66DC-48CA-9A3F-7289AD5B53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/>
                <a:stretch/>
              </p:blipFill>
              <p:spPr>
                <a:xfrm>
                  <a:off x="6784482" y="3731281"/>
                  <a:ext cx="91302" cy="91302"/>
                </a:xfrm>
                <a:prstGeom prst="rect">
                  <a:avLst/>
                </a:prstGeom>
              </p:spPr>
            </p:pic>
            <p:sp>
              <p:nvSpPr>
                <p:cNvPr id="1223" name="Rectangle 1222">
                  <a:extLst>
                    <a:ext uri="{FF2B5EF4-FFF2-40B4-BE49-F238E27FC236}">
                      <a16:creationId xmlns:a16="http://schemas.microsoft.com/office/drawing/2014/main" id="{D38C131D-4BFA-4D12-91DA-9CA51507408E}"/>
                    </a:ext>
                  </a:extLst>
                </p:cNvPr>
                <p:cNvSpPr/>
                <p:nvPr/>
              </p:nvSpPr>
              <p:spPr bwMode="auto">
                <a:xfrm>
                  <a:off x="6721154" y="3670552"/>
                  <a:ext cx="917753" cy="20616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Load Balancer</a:t>
                  </a:r>
                </a:p>
              </p:txBody>
            </p:sp>
          </p:grpSp>
          <p:cxnSp>
            <p:nvCxnSpPr>
              <p:cNvPr id="1165" name="Straight Arrow Connector 1164">
                <a:extLst>
                  <a:ext uri="{FF2B5EF4-FFF2-40B4-BE49-F238E27FC236}">
                    <a16:creationId xmlns:a16="http://schemas.microsoft.com/office/drawing/2014/main" id="{51F8373F-6B2E-4A2C-8F93-E7C71E347E2D}"/>
                  </a:ext>
                </a:extLst>
              </p:cNvPr>
              <p:cNvCxnSpPr>
                <a:cxnSpLocks/>
                <a:stCxn id="1242" idx="2"/>
                <a:endCxn id="1221" idx="0"/>
              </p:cNvCxnSpPr>
              <p:nvPr/>
            </p:nvCxnSpPr>
            <p:spPr>
              <a:xfrm>
                <a:off x="5183470" y="4121820"/>
                <a:ext cx="424" cy="16558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grpSp>
            <p:nvGrpSpPr>
              <p:cNvPr id="1166" name="Group 1165">
                <a:extLst>
                  <a:ext uri="{FF2B5EF4-FFF2-40B4-BE49-F238E27FC236}">
                    <a16:creationId xmlns:a16="http://schemas.microsoft.com/office/drawing/2014/main" id="{AA639456-A085-4157-AC21-281732A413C5}"/>
                  </a:ext>
                </a:extLst>
              </p:cNvPr>
              <p:cNvGrpSpPr/>
              <p:nvPr/>
            </p:nvGrpSpPr>
            <p:grpSpPr>
              <a:xfrm>
                <a:off x="4835827" y="4618800"/>
                <a:ext cx="208014" cy="182637"/>
                <a:chOff x="6542542" y="4037269"/>
                <a:chExt cx="208014" cy="182637"/>
              </a:xfrm>
            </p:grpSpPr>
            <p:cxnSp>
              <p:nvCxnSpPr>
                <p:cNvPr id="1213" name="Straight Arrow Connector 1212">
                  <a:extLst>
                    <a:ext uri="{FF2B5EF4-FFF2-40B4-BE49-F238E27FC236}">
                      <a16:creationId xmlns:a16="http://schemas.microsoft.com/office/drawing/2014/main" id="{F1FECAC0-0A46-4DBE-B70E-E2DE2703D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179973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cxnSp>
              <p:nvCxnSpPr>
                <p:cNvPr id="1214" name="Straight Arrow Connector 1213">
                  <a:extLst>
                    <a:ext uri="{FF2B5EF4-FFF2-40B4-BE49-F238E27FC236}">
                      <a16:creationId xmlns:a16="http://schemas.microsoft.com/office/drawing/2014/main" id="{909F9580-2D8E-4D3B-B27F-F031E3B21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219906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triangle" w="sm" len="sm"/>
                  <a:tailEnd type="none" w="sm" len="sm"/>
                </a:ln>
                <a:effectLst/>
              </p:spPr>
            </p:cxnSp>
            <p:grpSp>
              <p:nvGrpSpPr>
                <p:cNvPr id="1215" name="Group 1214">
                  <a:extLst>
                    <a:ext uri="{FF2B5EF4-FFF2-40B4-BE49-F238E27FC236}">
                      <a16:creationId xmlns:a16="http://schemas.microsoft.com/office/drawing/2014/main" id="{3F553359-7DDB-4D6A-816F-11FD75526E3C}"/>
                    </a:ext>
                  </a:extLst>
                </p:cNvPr>
                <p:cNvGrpSpPr/>
                <p:nvPr/>
              </p:nvGrpSpPr>
              <p:grpSpPr>
                <a:xfrm>
                  <a:off x="6588340" y="4037269"/>
                  <a:ext cx="147737" cy="116239"/>
                  <a:chOff x="3495443" y="3272358"/>
                  <a:chExt cx="356949" cy="280846"/>
                </a:xfrm>
              </p:grpSpPr>
              <p:grpSp>
                <p:nvGrpSpPr>
                  <p:cNvPr id="1216" name="Group 1215">
                    <a:extLst>
                      <a:ext uri="{FF2B5EF4-FFF2-40B4-BE49-F238E27FC236}">
                        <a16:creationId xmlns:a16="http://schemas.microsoft.com/office/drawing/2014/main" id="{B6C0ADC8-3B91-49F4-B62C-F49A8053C4CD}"/>
                      </a:ext>
                    </a:extLst>
                  </p:cNvPr>
                  <p:cNvGrpSpPr/>
                  <p:nvPr/>
                </p:nvGrpSpPr>
                <p:grpSpPr>
                  <a:xfrm>
                    <a:off x="3495443" y="3272358"/>
                    <a:ext cx="226554" cy="280846"/>
                    <a:chOff x="3892785" y="3271644"/>
                    <a:chExt cx="226554" cy="280846"/>
                  </a:xfrm>
                </p:grpSpPr>
                <p:sp>
                  <p:nvSpPr>
                    <p:cNvPr id="1219" name="Rectangle: Rounded Corners 1218">
                      <a:extLst>
                        <a:ext uri="{FF2B5EF4-FFF2-40B4-BE49-F238E27FC236}">
                          <a16:creationId xmlns:a16="http://schemas.microsoft.com/office/drawing/2014/main" id="{0B60A19E-878B-499C-A97F-4CB1BC2BB3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92785" y="3271644"/>
                      <a:ext cx="159544" cy="19262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4FC7E8"/>
                        </a:gs>
                        <a:gs pos="100000">
                          <a:srgbClr val="2698BF"/>
                        </a:gs>
                      </a:gsLst>
                      <a:lin ang="5400000" scaled="0"/>
                      <a:tileRect/>
                    </a:gra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220" name="Rectangle: Rounded Corners 1219">
                      <a:extLst>
                        <a:ext uri="{FF2B5EF4-FFF2-40B4-BE49-F238E27FC236}">
                          <a16:creationId xmlns:a16="http://schemas.microsoft.com/office/drawing/2014/main" id="{23D15164-8E32-4A81-A7AD-72BF2E0A8E1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59795" y="3359866"/>
                      <a:ext cx="159544" cy="192624"/>
                    </a:xfrm>
                    <a:prstGeom prst="roundRect">
                      <a:avLst/>
                    </a:prstGeom>
                    <a:solidFill>
                      <a:srgbClr val="50E6FF">
                        <a:alpha val="5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1217" name="Freeform 43">
                    <a:extLst>
                      <a:ext uri="{FF2B5EF4-FFF2-40B4-BE49-F238E27FC236}">
                        <a16:creationId xmlns:a16="http://schemas.microsoft.com/office/drawing/2014/main" id="{E0905B50-13BC-4AE6-9ED5-F9E3F7ADB57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643373" y="3359866"/>
                    <a:ext cx="98550" cy="98550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8" name="Freeform 43">
                    <a:extLst>
                      <a:ext uri="{FF2B5EF4-FFF2-40B4-BE49-F238E27FC236}">
                        <a16:creationId xmlns:a16="http://schemas.microsoft.com/office/drawing/2014/main" id="{9A81F0A0-4F9E-4D05-B0C9-EF4D2E2210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731275" y="3424944"/>
                    <a:ext cx="121117" cy="121117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BEFA256D-C1E5-481B-BEBD-C5497F1EA0E4}"/>
                  </a:ext>
                </a:extLst>
              </p:cNvPr>
              <p:cNvGrpSpPr/>
              <p:nvPr/>
            </p:nvGrpSpPr>
            <p:grpSpPr>
              <a:xfrm>
                <a:off x="5362915" y="4618800"/>
                <a:ext cx="208014" cy="182637"/>
                <a:chOff x="6542542" y="4037269"/>
                <a:chExt cx="208014" cy="182637"/>
              </a:xfrm>
            </p:grpSpPr>
            <p:cxnSp>
              <p:nvCxnSpPr>
                <p:cNvPr id="1205" name="Straight Arrow Connector 1204">
                  <a:extLst>
                    <a:ext uri="{FF2B5EF4-FFF2-40B4-BE49-F238E27FC236}">
                      <a16:creationId xmlns:a16="http://schemas.microsoft.com/office/drawing/2014/main" id="{DEDF4ECB-95D9-4ADB-B25C-E816E9BEA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179973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cxnSp>
              <p:nvCxnSpPr>
                <p:cNvPr id="1206" name="Straight Arrow Connector 1205">
                  <a:extLst>
                    <a:ext uri="{FF2B5EF4-FFF2-40B4-BE49-F238E27FC236}">
                      <a16:creationId xmlns:a16="http://schemas.microsoft.com/office/drawing/2014/main" id="{1A03F643-6CD9-4968-854A-845251CA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219906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triangle" w="sm" len="sm"/>
                  <a:tailEnd type="none" w="sm" len="sm"/>
                </a:ln>
                <a:effectLst/>
              </p:spPr>
            </p:cxn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BDEA31B0-1893-475C-BE1D-10316B6D4602}"/>
                    </a:ext>
                  </a:extLst>
                </p:cNvPr>
                <p:cNvGrpSpPr/>
                <p:nvPr/>
              </p:nvGrpSpPr>
              <p:grpSpPr>
                <a:xfrm>
                  <a:off x="6588340" y="4037269"/>
                  <a:ext cx="147737" cy="116239"/>
                  <a:chOff x="3495443" y="3272358"/>
                  <a:chExt cx="356949" cy="280846"/>
                </a:xfrm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B823605E-B004-4577-8B52-D2690B1F1D71}"/>
                      </a:ext>
                    </a:extLst>
                  </p:cNvPr>
                  <p:cNvGrpSpPr/>
                  <p:nvPr/>
                </p:nvGrpSpPr>
                <p:grpSpPr>
                  <a:xfrm>
                    <a:off x="3495443" y="3272358"/>
                    <a:ext cx="226554" cy="280846"/>
                    <a:chOff x="3892785" y="3271644"/>
                    <a:chExt cx="226554" cy="280846"/>
                  </a:xfrm>
                </p:grpSpPr>
                <p:sp>
                  <p:nvSpPr>
                    <p:cNvPr id="1211" name="Rectangle: Rounded Corners 1210">
                      <a:extLst>
                        <a:ext uri="{FF2B5EF4-FFF2-40B4-BE49-F238E27FC236}">
                          <a16:creationId xmlns:a16="http://schemas.microsoft.com/office/drawing/2014/main" id="{4FBDBE8E-D30D-410B-BA1A-DD7D4EA65C4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92785" y="3271644"/>
                      <a:ext cx="159544" cy="19262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4FC7E8"/>
                        </a:gs>
                        <a:gs pos="100000">
                          <a:srgbClr val="2698BF"/>
                        </a:gs>
                      </a:gsLst>
                      <a:lin ang="5400000" scaled="0"/>
                      <a:tileRect/>
                    </a:gra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212" name="Rectangle: Rounded Corners 1211">
                      <a:extLst>
                        <a:ext uri="{FF2B5EF4-FFF2-40B4-BE49-F238E27FC236}">
                          <a16:creationId xmlns:a16="http://schemas.microsoft.com/office/drawing/2014/main" id="{E127C1D9-723B-487D-88DB-1192C31515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59795" y="3359866"/>
                      <a:ext cx="159544" cy="192624"/>
                    </a:xfrm>
                    <a:prstGeom prst="roundRect">
                      <a:avLst/>
                    </a:prstGeom>
                    <a:solidFill>
                      <a:srgbClr val="50E6FF">
                        <a:alpha val="5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1209" name="Freeform 43">
                    <a:extLst>
                      <a:ext uri="{FF2B5EF4-FFF2-40B4-BE49-F238E27FC236}">
                        <a16:creationId xmlns:a16="http://schemas.microsoft.com/office/drawing/2014/main" id="{3481BF84-BB30-46D9-BE65-3695E7305A4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643373" y="3359866"/>
                    <a:ext cx="98550" cy="98550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0" name="Freeform 43">
                    <a:extLst>
                      <a:ext uri="{FF2B5EF4-FFF2-40B4-BE49-F238E27FC236}">
                        <a16:creationId xmlns:a16="http://schemas.microsoft.com/office/drawing/2014/main" id="{176A8975-FCBE-4C8B-A036-E0D56F77706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731275" y="3424944"/>
                    <a:ext cx="121117" cy="121117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cxnSp>
            <p:nvCxnSpPr>
              <p:cNvPr id="1168" name="Connector: Elbow 1167">
                <a:extLst>
                  <a:ext uri="{FF2B5EF4-FFF2-40B4-BE49-F238E27FC236}">
                    <a16:creationId xmlns:a16="http://schemas.microsoft.com/office/drawing/2014/main" id="{6703EAA0-C94D-48BA-832C-12135A908513}"/>
                  </a:ext>
                </a:extLst>
              </p:cNvPr>
              <p:cNvCxnSpPr>
                <a:cxnSpLocks/>
                <a:stCxn id="1221" idx="1"/>
                <a:endCxn id="1236" idx="0"/>
              </p:cNvCxnSpPr>
              <p:nvPr/>
            </p:nvCxnSpPr>
            <p:spPr>
              <a:xfrm rot="10800000" flipV="1">
                <a:off x="4662490" y="4361827"/>
                <a:ext cx="184426" cy="297725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69" name="Connector: Elbow 1168">
                <a:extLst>
                  <a:ext uri="{FF2B5EF4-FFF2-40B4-BE49-F238E27FC236}">
                    <a16:creationId xmlns:a16="http://schemas.microsoft.com/office/drawing/2014/main" id="{97090CB5-25CC-4340-BBE6-15EFFC3BF33E}"/>
                  </a:ext>
                </a:extLst>
              </p:cNvPr>
              <p:cNvCxnSpPr>
                <a:cxnSpLocks/>
                <a:stCxn id="1221" idx="3"/>
                <a:endCxn id="1224" idx="0"/>
              </p:cNvCxnSpPr>
              <p:nvPr/>
            </p:nvCxnSpPr>
            <p:spPr>
              <a:xfrm>
                <a:off x="5520872" y="4361828"/>
                <a:ext cx="186807" cy="297725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70" name="Straight Arrow Connector 1169">
                <a:extLst>
                  <a:ext uri="{FF2B5EF4-FFF2-40B4-BE49-F238E27FC236}">
                    <a16:creationId xmlns:a16="http://schemas.microsoft.com/office/drawing/2014/main" id="{B89F3D0B-AF8D-4FD2-A7C8-5E3B7B4BD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1994" y="4436249"/>
                <a:ext cx="1190" cy="22330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1171" name="Connector: Elbow 1170">
                <a:extLst>
                  <a:ext uri="{FF2B5EF4-FFF2-40B4-BE49-F238E27FC236}">
                    <a16:creationId xmlns:a16="http://schemas.microsoft.com/office/drawing/2014/main" id="{B42BBDED-58A2-4B88-A65A-3AEA46826E0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468305" y="4355069"/>
                <a:ext cx="361317" cy="245867"/>
              </a:xfrm>
              <a:prstGeom prst="bentConnector3">
                <a:avLst>
                  <a:gd name="adj1" fmla="val 1231"/>
                </a:avLst>
              </a:prstGeom>
              <a:noFill/>
              <a:ln w="9525" cap="flat" cmpd="sng" algn="ctr">
                <a:solidFill>
                  <a:srgbClr val="008575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72" name="Connector: Elbow 1171">
                <a:extLst>
                  <a:ext uri="{FF2B5EF4-FFF2-40B4-BE49-F238E27FC236}">
                    <a16:creationId xmlns:a16="http://schemas.microsoft.com/office/drawing/2014/main" id="{F40DEBBB-9D2C-4A9E-89C2-CD08B2FE12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38962" y="4353291"/>
                <a:ext cx="361317" cy="245867"/>
              </a:xfrm>
              <a:prstGeom prst="bentConnector3">
                <a:avLst>
                  <a:gd name="adj1" fmla="val 1231"/>
                </a:avLst>
              </a:prstGeom>
              <a:noFill/>
              <a:ln w="9525" cap="flat" cmpd="sng" algn="ctr">
                <a:solidFill>
                  <a:srgbClr val="008575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73" name="Straight Arrow Connector 1172">
                <a:extLst>
                  <a:ext uri="{FF2B5EF4-FFF2-40B4-BE49-F238E27FC236}">
                    <a16:creationId xmlns:a16="http://schemas.microsoft.com/office/drawing/2014/main" id="{9B2F85CC-C72C-48C6-8B48-2FACDB2BD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3791" y="4436249"/>
                <a:ext cx="1190" cy="22330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8575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5877A1AC-0E05-4E2B-8A31-C395E1D9219B}"/>
                  </a:ext>
                </a:extLst>
              </p:cNvPr>
              <p:cNvSpPr/>
              <p:nvPr/>
            </p:nvSpPr>
            <p:spPr bwMode="auto">
              <a:xfrm rot="16200000">
                <a:off x="4241005" y="4374765"/>
                <a:ext cx="5683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575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P1</a:t>
                </a:r>
              </a:p>
            </p:txBody>
          </p:sp>
          <p:sp>
            <p:nvSpPr>
              <p:cNvPr id="1175" name="Rectangle 1174">
                <a:extLst>
                  <a:ext uri="{FF2B5EF4-FFF2-40B4-BE49-F238E27FC236}">
                    <a16:creationId xmlns:a16="http://schemas.microsoft.com/office/drawing/2014/main" id="{721F0694-B5AC-4063-95D0-03781FD641E9}"/>
                  </a:ext>
                </a:extLst>
              </p:cNvPr>
              <p:cNvSpPr/>
              <p:nvPr/>
            </p:nvSpPr>
            <p:spPr bwMode="auto">
              <a:xfrm rot="16200000">
                <a:off x="4802830" y="4374765"/>
                <a:ext cx="5683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575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P2</a:t>
                </a:r>
              </a:p>
            </p:txBody>
          </p:sp>
          <p:sp>
            <p:nvSpPr>
              <p:cNvPr id="1176" name="Rectangle 1175">
                <a:extLst>
                  <a:ext uri="{FF2B5EF4-FFF2-40B4-BE49-F238E27FC236}">
                    <a16:creationId xmlns:a16="http://schemas.microsoft.com/office/drawing/2014/main" id="{6735CE4B-3225-4164-BD63-2284334AB30B}"/>
                  </a:ext>
                </a:extLst>
              </p:cNvPr>
              <p:cNvSpPr/>
              <p:nvPr/>
            </p:nvSpPr>
            <p:spPr bwMode="auto">
              <a:xfrm rot="16200000">
                <a:off x="5567885" y="4374765"/>
                <a:ext cx="5683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575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P3</a:t>
                </a:r>
              </a:p>
            </p:txBody>
          </p:sp>
          <p:grpSp>
            <p:nvGrpSpPr>
              <p:cNvPr id="1177" name="Group 1176">
                <a:extLst>
                  <a:ext uri="{FF2B5EF4-FFF2-40B4-BE49-F238E27FC236}">
                    <a16:creationId xmlns:a16="http://schemas.microsoft.com/office/drawing/2014/main" id="{E84F6B83-5F6F-4CB5-BD81-F74A2DF77D6C}"/>
                  </a:ext>
                </a:extLst>
              </p:cNvPr>
              <p:cNvGrpSpPr/>
              <p:nvPr/>
            </p:nvGrpSpPr>
            <p:grpSpPr>
              <a:xfrm>
                <a:off x="4515701" y="4906758"/>
                <a:ext cx="1351432" cy="352303"/>
                <a:chOff x="6228766" y="4329892"/>
                <a:chExt cx="1351432" cy="352303"/>
              </a:xfrm>
            </p:grpSpPr>
            <p:sp>
              <p:nvSpPr>
                <p:cNvPr id="1193" name="Rectangle 1192">
                  <a:extLst>
                    <a:ext uri="{FF2B5EF4-FFF2-40B4-BE49-F238E27FC236}">
                      <a16:creationId xmlns:a16="http://schemas.microsoft.com/office/drawing/2014/main" id="{367A53E7-CB05-4981-86D9-EB2A5905C701}"/>
                    </a:ext>
                  </a:extLst>
                </p:cNvPr>
                <p:cNvSpPr/>
                <p:nvPr/>
              </p:nvSpPr>
              <p:spPr bwMode="auto">
                <a:xfrm>
                  <a:off x="6312457" y="4442486"/>
                  <a:ext cx="1182019" cy="239709"/>
                </a:xfrm>
                <a:prstGeom prst="rect">
                  <a:avLst/>
                </a:prstGeom>
                <a:solidFill>
                  <a:srgbClr val="E2E2E3">
                    <a:alpha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94" name="Group 1193">
                  <a:extLst>
                    <a:ext uri="{FF2B5EF4-FFF2-40B4-BE49-F238E27FC236}">
                      <a16:creationId xmlns:a16="http://schemas.microsoft.com/office/drawing/2014/main" id="{7A9B06F0-2CD9-469A-8D63-E0E7F4CB50BA}"/>
                    </a:ext>
                  </a:extLst>
                </p:cNvPr>
                <p:cNvGrpSpPr/>
                <p:nvPr/>
              </p:nvGrpSpPr>
              <p:grpSpPr>
                <a:xfrm>
                  <a:off x="6228766" y="4329892"/>
                  <a:ext cx="556480" cy="332916"/>
                  <a:chOff x="6228766" y="4329892"/>
                  <a:chExt cx="556480" cy="332916"/>
                </a:xfrm>
              </p:grpSpPr>
              <p:cxnSp>
                <p:nvCxnSpPr>
                  <p:cNvPr id="1203" name="Straight Arrow Connector 1202">
                    <a:extLst>
                      <a:ext uri="{FF2B5EF4-FFF2-40B4-BE49-F238E27FC236}">
                        <a16:creationId xmlns:a16="http://schemas.microsoft.com/office/drawing/2014/main" id="{F0308D6A-809A-445A-BE2E-63916CF4F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1619" y="4587468"/>
                    <a:ext cx="287928" cy="1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5BA1"/>
                    </a:solidFill>
                    <a:prstDash val="solid"/>
                    <a:headEnd type="none" w="sm" len="sm"/>
                    <a:tailEnd type="triangle" w="sm" len="sm"/>
                  </a:ln>
                  <a:effectLst/>
                </p:spPr>
              </p:cxnSp>
              <p:sp>
                <p:nvSpPr>
                  <p:cNvPr id="1204" name="Rectangle 1203">
                    <a:extLst>
                      <a:ext uri="{FF2B5EF4-FFF2-40B4-BE49-F238E27FC236}">
                        <a16:creationId xmlns:a16="http://schemas.microsoft.com/office/drawing/2014/main" id="{0CA3B957-8878-4E8B-B25A-5E04500B5D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8766" y="4329892"/>
                    <a:ext cx="556480" cy="33291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/>
                        <a:ea typeface="Segoe UI" pitchFamily="34" charset="0"/>
                        <a:cs typeface="Segoe UI Semibold" panose="020B0702040204020203" pitchFamily="34" charset="0"/>
                      </a:rPr>
                      <a:t>Read</a:t>
                    </a:r>
                  </a:p>
                </p:txBody>
              </p:sp>
            </p:grpSp>
            <p:grpSp>
              <p:nvGrpSpPr>
                <p:cNvPr id="1195" name="Group 1194">
                  <a:extLst>
                    <a:ext uri="{FF2B5EF4-FFF2-40B4-BE49-F238E27FC236}">
                      <a16:creationId xmlns:a16="http://schemas.microsoft.com/office/drawing/2014/main" id="{53BC444E-2C70-4F9D-A01A-496348C80421}"/>
                    </a:ext>
                  </a:extLst>
                </p:cNvPr>
                <p:cNvGrpSpPr/>
                <p:nvPr/>
              </p:nvGrpSpPr>
              <p:grpSpPr>
                <a:xfrm>
                  <a:off x="6626242" y="4329892"/>
                  <a:ext cx="556480" cy="332916"/>
                  <a:chOff x="6643352" y="4329892"/>
                  <a:chExt cx="556480" cy="332916"/>
                </a:xfrm>
              </p:grpSpPr>
              <p:cxnSp>
                <p:nvCxnSpPr>
                  <p:cNvPr id="1201" name="Straight Arrow Connector 1200">
                    <a:extLst>
                      <a:ext uri="{FF2B5EF4-FFF2-40B4-BE49-F238E27FC236}">
                        <a16:creationId xmlns:a16="http://schemas.microsoft.com/office/drawing/2014/main" id="{A208EB4C-4D1C-46F9-A784-942BD07538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87007" y="4587468"/>
                    <a:ext cx="287928" cy="1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8575"/>
                    </a:solidFill>
                    <a:prstDash val="solid"/>
                    <a:headEnd type="none" w="sm" len="sm"/>
                    <a:tailEnd type="triangle" w="sm" len="sm"/>
                  </a:ln>
                  <a:effectLst/>
                </p:spPr>
              </p:cxnSp>
              <p:sp>
                <p:nvSpPr>
                  <p:cNvPr id="1202" name="Rectangle 1201">
                    <a:extLst>
                      <a:ext uri="{FF2B5EF4-FFF2-40B4-BE49-F238E27FC236}">
                        <a16:creationId xmlns:a16="http://schemas.microsoft.com/office/drawing/2014/main" id="{58D4D6D6-96DF-4B9A-819C-0ECDB08673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43352" y="4329892"/>
                    <a:ext cx="556480" cy="33291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/>
                        <a:ea typeface="Segoe UI" pitchFamily="34" charset="0"/>
                        <a:cs typeface="Segoe UI Semibold" panose="020B0702040204020203" pitchFamily="34" charset="0"/>
                      </a:rPr>
                      <a:t>Write</a:t>
                    </a:r>
                  </a:p>
                </p:txBody>
              </p:sp>
            </p:grpSp>
            <p:grpSp>
              <p:nvGrpSpPr>
                <p:cNvPr id="1196" name="Group 1195">
                  <a:extLst>
                    <a:ext uri="{FF2B5EF4-FFF2-40B4-BE49-F238E27FC236}">
                      <a16:creationId xmlns:a16="http://schemas.microsoft.com/office/drawing/2014/main" id="{D0F260D6-2DA8-4EBE-B85C-E4562AD1D022}"/>
                    </a:ext>
                  </a:extLst>
                </p:cNvPr>
                <p:cNvGrpSpPr/>
                <p:nvPr/>
              </p:nvGrpSpPr>
              <p:grpSpPr>
                <a:xfrm>
                  <a:off x="7023718" y="4329892"/>
                  <a:ext cx="556480" cy="332916"/>
                  <a:chOff x="7023718" y="4329892"/>
                  <a:chExt cx="556480" cy="332916"/>
                </a:xfrm>
              </p:grpSpPr>
              <p:grpSp>
                <p:nvGrpSpPr>
                  <p:cNvPr id="1197" name="Group 1196">
                    <a:extLst>
                      <a:ext uri="{FF2B5EF4-FFF2-40B4-BE49-F238E27FC236}">
                        <a16:creationId xmlns:a16="http://schemas.microsoft.com/office/drawing/2014/main" id="{E81E1FC2-ADDE-41EF-B7AA-2DD2D1C86E6A}"/>
                      </a:ext>
                    </a:extLst>
                  </p:cNvPr>
                  <p:cNvGrpSpPr/>
                  <p:nvPr/>
                </p:nvGrpSpPr>
                <p:grpSpPr>
                  <a:xfrm>
                    <a:off x="7191372" y="4584495"/>
                    <a:ext cx="208014" cy="39933"/>
                    <a:chOff x="7083804" y="4902604"/>
                    <a:chExt cx="208014" cy="39933"/>
                  </a:xfrm>
                </p:grpSpPr>
                <p:cxnSp>
                  <p:nvCxnSpPr>
                    <p:cNvPr id="1199" name="Straight Arrow Connector 1198">
                      <a:extLst>
                        <a:ext uri="{FF2B5EF4-FFF2-40B4-BE49-F238E27FC236}">
                          <a16:creationId xmlns:a16="http://schemas.microsoft.com/office/drawing/2014/main" id="{AB6FE86B-3554-453C-82BF-286B19A210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083804" y="4902604"/>
                      <a:ext cx="208014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rgbClr val="000000"/>
                      </a:solidFill>
                      <a:prstDash val="solid"/>
                      <a:headEnd type="none" w="sm" len="sm"/>
                      <a:tailEnd type="triangle" w="sm" len="sm"/>
                    </a:ln>
                    <a:effectLst/>
                  </p:spPr>
                </p:cxnSp>
                <p:cxnSp>
                  <p:nvCxnSpPr>
                    <p:cNvPr id="1200" name="Straight Arrow Connector 1199">
                      <a:extLst>
                        <a:ext uri="{FF2B5EF4-FFF2-40B4-BE49-F238E27FC236}">
                          <a16:creationId xmlns:a16="http://schemas.microsoft.com/office/drawing/2014/main" id="{BF3D3F6E-58F8-4674-BF61-7B3EEAF1F8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083804" y="4942537"/>
                      <a:ext cx="208014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rgbClr val="000000"/>
                      </a:solidFill>
                      <a:prstDash val="solid"/>
                      <a:headEnd type="triangle" w="sm" len="sm"/>
                      <a:tailEnd type="none" w="sm" len="sm"/>
                    </a:ln>
                    <a:effectLst/>
                  </p:spPr>
                </p:cxnSp>
              </p:grpSp>
              <p:sp>
                <p:nvSpPr>
                  <p:cNvPr id="1198" name="Rectangle 1197">
                    <a:extLst>
                      <a:ext uri="{FF2B5EF4-FFF2-40B4-BE49-F238E27FC236}">
                        <a16:creationId xmlns:a16="http://schemas.microsoft.com/office/drawing/2014/main" id="{3216D975-EA1D-421E-A468-9DA246A4E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23718" y="4329892"/>
                    <a:ext cx="556480" cy="33291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/>
                        <a:ea typeface="Segoe UI" pitchFamily="34" charset="0"/>
                        <a:cs typeface="Segoe UI Semibold" panose="020B0702040204020203" pitchFamily="34" charset="0"/>
                      </a:rPr>
                      <a:t>Repl.</a:t>
                    </a:r>
                  </a:p>
                </p:txBody>
              </p:sp>
            </p:grpSp>
          </p:grpSp>
          <p:grpSp>
            <p:nvGrpSpPr>
              <p:cNvPr id="1178" name="Group 1177">
                <a:extLst>
                  <a:ext uri="{FF2B5EF4-FFF2-40B4-BE49-F238E27FC236}">
                    <a16:creationId xmlns:a16="http://schemas.microsoft.com/office/drawing/2014/main" id="{A5A4716B-3C06-43F6-B389-79FE273F4AFB}"/>
                  </a:ext>
                </a:extLst>
              </p:cNvPr>
              <p:cNvGrpSpPr/>
              <p:nvPr/>
            </p:nvGrpSpPr>
            <p:grpSpPr>
              <a:xfrm>
                <a:off x="5276997" y="4008791"/>
                <a:ext cx="110489" cy="113511"/>
                <a:chOff x="1212457" y="512757"/>
                <a:chExt cx="231789" cy="238130"/>
              </a:xfrm>
            </p:grpSpPr>
            <p:sp>
              <p:nvSpPr>
                <p:cNvPr id="1188" name="Rectangle: Rounded Corners 1187">
                  <a:extLst>
                    <a:ext uri="{FF2B5EF4-FFF2-40B4-BE49-F238E27FC236}">
                      <a16:creationId xmlns:a16="http://schemas.microsoft.com/office/drawing/2014/main" id="{76204838-30B3-4E6E-8FD4-63F7F26733BE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189" name="Straight Connector 1188">
                  <a:extLst>
                    <a:ext uri="{FF2B5EF4-FFF2-40B4-BE49-F238E27FC236}">
                      <a16:creationId xmlns:a16="http://schemas.microsoft.com/office/drawing/2014/main" id="{F3A16E5D-517E-429F-B63C-ADDAC51E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190" name="Straight Connector 1189">
                  <a:extLst>
                    <a:ext uri="{FF2B5EF4-FFF2-40B4-BE49-F238E27FC236}">
                      <a16:creationId xmlns:a16="http://schemas.microsoft.com/office/drawing/2014/main" id="{47D5EC81-C183-46E9-9FD4-DBFD93748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191" name="Straight Connector 1190">
                  <a:extLst>
                    <a:ext uri="{FF2B5EF4-FFF2-40B4-BE49-F238E27FC236}">
                      <a16:creationId xmlns:a16="http://schemas.microsoft.com/office/drawing/2014/main" id="{C922A8BD-804E-494D-8EE5-A0254B8D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192" name="Straight Connector 1191">
                  <a:extLst>
                    <a:ext uri="{FF2B5EF4-FFF2-40B4-BE49-F238E27FC236}">
                      <a16:creationId xmlns:a16="http://schemas.microsoft.com/office/drawing/2014/main" id="{675362D7-0734-4D4D-82A0-920C5FAD6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cxnSp>
            <p:nvCxnSpPr>
              <p:cNvPr id="1179" name="Straight Arrow Connector 1178">
                <a:extLst>
                  <a:ext uri="{FF2B5EF4-FFF2-40B4-BE49-F238E27FC236}">
                    <a16:creationId xmlns:a16="http://schemas.microsoft.com/office/drawing/2014/main" id="{B461EE18-8B12-4561-9A28-391FC18FC313}"/>
                  </a:ext>
                </a:extLst>
              </p:cNvPr>
              <p:cNvCxnSpPr>
                <a:cxnSpLocks/>
                <a:stCxn id="1188" idx="2"/>
              </p:cNvCxnSpPr>
              <p:nvPr/>
            </p:nvCxnSpPr>
            <p:spPr>
              <a:xfrm>
                <a:off x="5332238" y="4122302"/>
                <a:ext cx="424" cy="16558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grpSp>
            <p:nvGrpSpPr>
              <p:cNvPr id="1180" name="Group 1179">
                <a:extLst>
                  <a:ext uri="{FF2B5EF4-FFF2-40B4-BE49-F238E27FC236}">
                    <a16:creationId xmlns:a16="http://schemas.microsoft.com/office/drawing/2014/main" id="{FC778240-FA7E-4280-B17A-4D2E80E1C8DA}"/>
                  </a:ext>
                </a:extLst>
              </p:cNvPr>
              <p:cNvGrpSpPr/>
              <p:nvPr/>
            </p:nvGrpSpPr>
            <p:grpSpPr>
              <a:xfrm>
                <a:off x="4986024" y="4008309"/>
                <a:ext cx="110489" cy="279097"/>
                <a:chOff x="5280629" y="4160709"/>
                <a:chExt cx="110489" cy="279097"/>
              </a:xfrm>
            </p:grpSpPr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114BB587-42C3-4CDB-8B7A-6C54A2537260}"/>
                    </a:ext>
                  </a:extLst>
                </p:cNvPr>
                <p:cNvGrpSpPr/>
                <p:nvPr/>
              </p:nvGrpSpPr>
              <p:grpSpPr>
                <a:xfrm>
                  <a:off x="5280629" y="4160709"/>
                  <a:ext cx="110489" cy="113511"/>
                  <a:chOff x="1212457" y="512757"/>
                  <a:chExt cx="231789" cy="238130"/>
                </a:xfrm>
              </p:grpSpPr>
              <p:sp>
                <p:nvSpPr>
                  <p:cNvPr id="1183" name="Rectangle: Rounded Corners 1182">
                    <a:extLst>
                      <a:ext uri="{FF2B5EF4-FFF2-40B4-BE49-F238E27FC236}">
                        <a16:creationId xmlns:a16="http://schemas.microsoft.com/office/drawing/2014/main" id="{355E5E3A-DBEC-4547-8097-C402B0D7A3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2457" y="512762"/>
                    <a:ext cx="231775" cy="238125"/>
                  </a:xfrm>
                  <a:prstGeom prst="roundRect">
                    <a:avLst>
                      <a:gd name="adj" fmla="val 8448"/>
                    </a:avLst>
                  </a:prstGeom>
                  <a:gradFill flip="none" rotWithShape="1">
                    <a:gsLst>
                      <a:gs pos="0">
                        <a:srgbClr val="378FE4"/>
                      </a:gs>
                      <a:gs pos="50000">
                        <a:srgbClr val="358CE3"/>
                      </a:gs>
                      <a:gs pos="100000">
                        <a:srgbClr val="378FE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1184" name="Straight Connector 1183">
                    <a:extLst>
                      <a:ext uri="{FF2B5EF4-FFF2-40B4-BE49-F238E27FC236}">
                        <a16:creationId xmlns:a16="http://schemas.microsoft.com/office/drawing/2014/main" id="{62BF9DF1-5F6D-45FD-8F74-D3405A1A3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9024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185" name="Straight Connector 1184">
                    <a:extLst>
                      <a:ext uri="{FF2B5EF4-FFF2-40B4-BE49-F238E27FC236}">
                        <a16:creationId xmlns:a16="http://schemas.microsoft.com/office/drawing/2014/main" id="{E39BAF52-AA7F-4D2D-A87C-A2E578D991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6882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186" name="Straight Connector 1185">
                    <a:extLst>
                      <a:ext uri="{FF2B5EF4-FFF2-40B4-BE49-F238E27FC236}">
                        <a16:creationId xmlns:a16="http://schemas.microsoft.com/office/drawing/2014/main" id="{33A68E02-9752-44CC-9E61-5A320B117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13846" y="593719"/>
                    <a:ext cx="230400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187" name="Straight Connector 1186">
                    <a:extLst>
                      <a:ext uri="{FF2B5EF4-FFF2-40B4-BE49-F238E27FC236}">
                        <a16:creationId xmlns:a16="http://schemas.microsoft.com/office/drawing/2014/main" id="{5AA47C79-8118-48AD-B53B-F8D2AE319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13846" y="673889"/>
                    <a:ext cx="23040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</p:grpSp>
            <p:cxnSp>
              <p:nvCxnSpPr>
                <p:cNvPr id="1182" name="Straight Arrow Connector 1181">
                  <a:extLst>
                    <a:ext uri="{FF2B5EF4-FFF2-40B4-BE49-F238E27FC236}">
                      <a16:creationId xmlns:a16="http://schemas.microsoft.com/office/drawing/2014/main" id="{6638123B-BFCC-42A4-A9F9-6AB2B9BFDF5E}"/>
                    </a:ext>
                  </a:extLst>
                </p:cNvPr>
                <p:cNvCxnSpPr>
                  <a:cxnSpLocks/>
                  <a:stCxn id="1183" idx="2"/>
                </p:cNvCxnSpPr>
                <p:nvPr/>
              </p:nvCxnSpPr>
              <p:spPr>
                <a:xfrm>
                  <a:off x="5335870" y="4274220"/>
                  <a:ext cx="424" cy="165586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</p:grpSp>
        </p:grpSp>
      </p:grpSp>
      <p:cxnSp>
        <p:nvCxnSpPr>
          <p:cNvPr id="1252" name="Straight Connector 1251">
            <a:extLst>
              <a:ext uri="{FF2B5EF4-FFF2-40B4-BE49-F238E27FC236}">
                <a16:creationId xmlns:a16="http://schemas.microsoft.com/office/drawing/2014/main" id="{E016A4B5-3B81-4EDD-BB29-C2E3C6B2EAC4}"/>
              </a:ext>
            </a:extLst>
          </p:cNvPr>
          <p:cNvCxnSpPr>
            <a:cxnSpLocks/>
          </p:cNvCxnSpPr>
          <p:nvPr/>
        </p:nvCxnSpPr>
        <p:spPr>
          <a:xfrm>
            <a:off x="3296215" y="7407141"/>
            <a:ext cx="0" cy="11849638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rgbClr val="000000">
                <a:lumMod val="75000"/>
                <a:lumOff val="25000"/>
              </a:srgb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280" name="Table 1279">
            <a:extLst>
              <a:ext uri="{FF2B5EF4-FFF2-40B4-BE49-F238E27FC236}">
                <a16:creationId xmlns:a16="http://schemas.microsoft.com/office/drawing/2014/main" id="{D5068DE4-9E12-4A99-840A-76B20748BE34}"/>
              </a:ext>
            </a:extLst>
          </p:cNvPr>
          <p:cNvGraphicFramePr>
            <a:graphicFrameLocks noGrp="1"/>
          </p:cNvGraphicFramePr>
          <p:nvPr/>
        </p:nvGraphicFramePr>
        <p:xfrm>
          <a:off x="1277601" y="4830888"/>
          <a:ext cx="4103789" cy="1995970"/>
        </p:xfrm>
        <a:graphic>
          <a:graphicData uri="http://schemas.openxmlformats.org/drawingml/2006/table">
            <a:tbl>
              <a:tblPr/>
              <a:tblGrid>
                <a:gridCol w="1271687">
                  <a:extLst>
                    <a:ext uri="{9D8B030D-6E8A-4147-A177-3AD203B41FA5}">
                      <a16:colId xmlns:a16="http://schemas.microsoft.com/office/drawing/2014/main" val="2942545117"/>
                    </a:ext>
                  </a:extLst>
                </a:gridCol>
                <a:gridCol w="939579">
                  <a:extLst>
                    <a:ext uri="{9D8B030D-6E8A-4147-A177-3AD203B41FA5}">
                      <a16:colId xmlns:a16="http://schemas.microsoft.com/office/drawing/2014/main" val="3810706520"/>
                    </a:ext>
                  </a:extLst>
                </a:gridCol>
                <a:gridCol w="939579">
                  <a:extLst>
                    <a:ext uri="{9D8B030D-6E8A-4147-A177-3AD203B41FA5}">
                      <a16:colId xmlns:a16="http://schemas.microsoft.com/office/drawing/2014/main" val="2780150697"/>
                    </a:ext>
                  </a:extLst>
                </a:gridCol>
                <a:gridCol w="952944">
                  <a:extLst>
                    <a:ext uri="{9D8B030D-6E8A-4147-A177-3AD203B41FA5}">
                      <a16:colId xmlns:a16="http://schemas.microsoft.com/office/drawing/2014/main" val="3539968822"/>
                    </a:ext>
                  </a:extLst>
                </a:gridCol>
              </a:tblGrid>
              <a:tr h="40564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Replication</a:t>
                      </a:r>
                      <a:endParaRPr lang="en-CA" sz="9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946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 SQL Server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 SQL DB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SQL MI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513982"/>
                  </a:ext>
                </a:extLst>
              </a:tr>
              <a:tr h="284164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indent="0" algn="l" fontAlgn="t">
                        <a:buNone/>
                      </a:pPr>
                      <a:r>
                        <a:rPr lang="en-US" sz="900" b="1" kern="1200" dirty="0">
                          <a:solidFill>
                            <a:srgbClr val="0078D4"/>
                          </a:solidFill>
                          <a:effectLst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1. 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Standard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endParaRPr lang="en-CA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r>
                        <a:rPr lang="en-CA" sz="900" b="1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16974"/>
                  </a:ext>
                </a:extLst>
              </a:tr>
              <a:tr h="26968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2. 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Bi-directional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5392"/>
                  </a:ext>
                </a:extLst>
              </a:tr>
              <a:tr h="26968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3. 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Peer-to-Peer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84404"/>
                  </a:ext>
                </a:extLst>
              </a:tr>
              <a:tr h="255596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4. </a:t>
                      </a: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Updatable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25222"/>
                  </a:ext>
                </a:extLst>
              </a:tr>
              <a:tr h="255596"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5. </a:t>
                      </a: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Merge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793638"/>
                  </a:ext>
                </a:extLst>
              </a:tr>
              <a:tr h="255596"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6. </a:t>
                      </a: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Snapshot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endParaRPr lang="en-CA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r>
                        <a:rPr lang="en-CA" sz="900" b="1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864857"/>
                  </a:ext>
                </a:extLst>
              </a:tr>
            </a:tbl>
          </a:graphicData>
        </a:graphic>
      </p:graphicFrame>
      <p:pic>
        <p:nvPicPr>
          <p:cNvPr id="1281" name="Graphic 1280">
            <a:extLst>
              <a:ext uri="{FF2B5EF4-FFF2-40B4-BE49-F238E27FC236}">
                <a16:creationId xmlns:a16="http://schemas.microsoft.com/office/drawing/2014/main" id="{F7B4C354-C432-423E-82C8-E7B177D5C0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580358" y="4929690"/>
            <a:ext cx="210582" cy="210582"/>
          </a:xfrm>
          <a:prstGeom prst="rect">
            <a:avLst/>
          </a:prstGeom>
        </p:spPr>
      </p:pic>
      <p:pic>
        <p:nvPicPr>
          <p:cNvPr id="1282" name="Graphic 1281">
            <a:extLst>
              <a:ext uri="{FF2B5EF4-FFF2-40B4-BE49-F238E27FC236}">
                <a16:creationId xmlns:a16="http://schemas.microsoft.com/office/drawing/2014/main" id="{C6228CC5-9208-4F5D-924C-A1F8D0C947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2409" y="4934085"/>
            <a:ext cx="206187" cy="206187"/>
          </a:xfrm>
          <a:prstGeom prst="rect">
            <a:avLst/>
          </a:prstGeom>
        </p:spPr>
      </p:pic>
      <p:sp>
        <p:nvSpPr>
          <p:cNvPr id="1283" name="Rectangle 1282">
            <a:extLst>
              <a:ext uri="{FF2B5EF4-FFF2-40B4-BE49-F238E27FC236}">
                <a16:creationId xmlns:a16="http://schemas.microsoft.com/office/drawing/2014/main" id="{24426D0B-563D-4B7D-8974-698BBD7042A9}"/>
              </a:ext>
            </a:extLst>
          </p:cNvPr>
          <p:cNvSpPr/>
          <p:nvPr/>
        </p:nvSpPr>
        <p:spPr bwMode="auto">
          <a:xfrm>
            <a:off x="3292322" y="6756658"/>
            <a:ext cx="1335131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*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 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Subscriber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only</a:t>
            </a:r>
          </a:p>
        </p:txBody>
      </p:sp>
      <p:pic>
        <p:nvPicPr>
          <p:cNvPr id="1285" name="Graphic 1284">
            <a:extLst>
              <a:ext uri="{FF2B5EF4-FFF2-40B4-BE49-F238E27FC236}">
                <a16:creationId xmlns:a16="http://schemas.microsoft.com/office/drawing/2014/main" id="{23A6E6B5-8918-4729-BB63-DE4344EDD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51875" y="4932753"/>
            <a:ext cx="206188" cy="2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83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3AB43B-A6DE-4135-9E31-61C4D2EFAE1D}"/>
              </a:ext>
            </a:extLst>
          </p:cNvPr>
          <p:cNvSpPr/>
          <p:nvPr/>
        </p:nvSpPr>
        <p:spPr bwMode="auto">
          <a:xfrm>
            <a:off x="199959" y="1136650"/>
            <a:ext cx="6825682" cy="4860290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190" tIns="127352" rIns="159190" bIns="127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1735" fontAlgn="base">
              <a:spcBef>
                <a:spcPct val="0"/>
              </a:spcBef>
              <a:spcAft>
                <a:spcPct val="0"/>
              </a:spcAft>
            </a:pPr>
            <a:endParaRPr lang="en-US" sz="1741" dirty="0" err="1">
              <a:solidFill>
                <a:schemeClr val="bg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1D79B-3E78-4A1B-B817-4579C7B83EAE}"/>
              </a:ext>
            </a:extLst>
          </p:cNvPr>
          <p:cNvSpPr/>
          <p:nvPr/>
        </p:nvSpPr>
        <p:spPr bwMode="auto">
          <a:xfrm rot="5400000">
            <a:off x="-515680" y="2626789"/>
            <a:ext cx="4018179" cy="208032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76200">
              <a:srgbClr val="50E6FF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7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</p:txBody>
      </p:sp>
      <p:sp>
        <p:nvSpPr>
          <p:cNvPr id="1381" name="Rectangle 1380">
            <a:extLst>
              <a:ext uri="{FF2B5EF4-FFF2-40B4-BE49-F238E27FC236}">
                <a16:creationId xmlns:a16="http://schemas.microsoft.com/office/drawing/2014/main" id="{B22CDD17-0C0D-41B6-8DF8-15F78661ABB1}"/>
              </a:ext>
            </a:extLst>
          </p:cNvPr>
          <p:cNvSpPr/>
          <p:nvPr/>
        </p:nvSpPr>
        <p:spPr bwMode="auto">
          <a:xfrm>
            <a:off x="315696" y="1281139"/>
            <a:ext cx="1722564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1.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Standard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2" name="Rectangle 1381">
            <a:extLst>
              <a:ext uri="{FF2B5EF4-FFF2-40B4-BE49-F238E27FC236}">
                <a16:creationId xmlns:a16="http://schemas.microsoft.com/office/drawing/2014/main" id="{87F96D18-1BD9-4117-BA37-84432E515E37}"/>
              </a:ext>
            </a:extLst>
          </p:cNvPr>
          <p:cNvSpPr/>
          <p:nvPr/>
        </p:nvSpPr>
        <p:spPr bwMode="auto">
          <a:xfrm>
            <a:off x="507108" y="2073027"/>
            <a:ext cx="1957631" cy="3541254"/>
          </a:xfrm>
          <a:prstGeom prst="rect">
            <a:avLst/>
          </a:prstGeom>
          <a:solidFill>
            <a:srgbClr val="E5F1F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3" name="Rectangle 1382">
            <a:extLst>
              <a:ext uri="{FF2B5EF4-FFF2-40B4-BE49-F238E27FC236}">
                <a16:creationId xmlns:a16="http://schemas.microsoft.com/office/drawing/2014/main" id="{C3B2CDFE-1977-41A1-B45C-CB0013D11EC7}"/>
              </a:ext>
            </a:extLst>
          </p:cNvPr>
          <p:cNvSpPr/>
          <p:nvPr/>
        </p:nvSpPr>
        <p:spPr bwMode="auto">
          <a:xfrm>
            <a:off x="554439" y="3451053"/>
            <a:ext cx="1857587" cy="98016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2E2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DAA64CD-54F0-4D2C-9A3B-4EF4C5B9EB98}"/>
              </a:ext>
            </a:extLst>
          </p:cNvPr>
          <p:cNvGrpSpPr/>
          <p:nvPr/>
        </p:nvGrpSpPr>
        <p:grpSpPr>
          <a:xfrm>
            <a:off x="1552323" y="4156273"/>
            <a:ext cx="238401" cy="188781"/>
            <a:chOff x="9296451" y="1254000"/>
            <a:chExt cx="278933" cy="220877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4C1AFA3-ABB5-428F-B70F-6AF47CD06F28}"/>
                </a:ext>
              </a:extLst>
            </p:cNvPr>
            <p:cNvSpPr/>
            <p:nvPr/>
          </p:nvSpPr>
          <p:spPr>
            <a:xfrm>
              <a:off x="9296451" y="1259868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F8EB160D-945A-4740-B220-6C52021C160F}"/>
                </a:ext>
              </a:extLst>
            </p:cNvPr>
            <p:cNvSpPr/>
            <p:nvPr/>
          </p:nvSpPr>
          <p:spPr>
            <a:xfrm>
              <a:off x="9296451" y="1254000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3DBD0E0-9759-4D31-84C2-5D5403AA0C0E}"/>
                </a:ext>
              </a:extLst>
            </p:cNvPr>
            <p:cNvSpPr/>
            <p:nvPr/>
          </p:nvSpPr>
          <p:spPr>
            <a:xfrm>
              <a:off x="9332810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F9D00190-B043-49BC-8417-94B4BCD8026B}"/>
                </a:ext>
              </a:extLst>
            </p:cNvPr>
            <p:cNvSpPr/>
            <p:nvPr/>
          </p:nvSpPr>
          <p:spPr>
            <a:xfrm>
              <a:off x="931078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43CE829D-19B1-4CF4-AA6B-E7C36FA8C729}"/>
                </a:ext>
              </a:extLst>
            </p:cNvPr>
            <p:cNvSpPr/>
            <p:nvPr/>
          </p:nvSpPr>
          <p:spPr>
            <a:xfrm>
              <a:off x="935531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2E47E57F-C1E2-4042-AC12-E65F56483201}"/>
                </a:ext>
              </a:extLst>
            </p:cNvPr>
            <p:cNvGrpSpPr/>
            <p:nvPr/>
          </p:nvGrpSpPr>
          <p:grpSpPr>
            <a:xfrm>
              <a:off x="9306936" y="1295801"/>
              <a:ext cx="48383" cy="48383"/>
              <a:chOff x="7423299" y="1363379"/>
              <a:chExt cx="163411" cy="163411"/>
            </a:xfrm>
          </p:grpSpPr>
          <p:sp>
            <p:nvSpPr>
              <p:cNvPr id="1398" name="Freeform 687">
                <a:extLst>
                  <a:ext uri="{FF2B5EF4-FFF2-40B4-BE49-F238E27FC236}">
                    <a16:creationId xmlns:a16="http://schemas.microsoft.com/office/drawing/2014/main" id="{64BCD98E-3E42-4ECE-B14D-7754531B4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9" name="Oval 688">
                <a:extLst>
                  <a:ext uri="{FF2B5EF4-FFF2-40B4-BE49-F238E27FC236}">
                    <a16:creationId xmlns:a16="http://schemas.microsoft.com/office/drawing/2014/main" id="{BBF627F4-D18E-4C4B-90A3-0E46925AA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91" name="data transport" descr=" data transport">
              <a:extLst>
                <a:ext uri="{FF2B5EF4-FFF2-40B4-BE49-F238E27FC236}">
                  <a16:creationId xmlns:a16="http://schemas.microsoft.com/office/drawing/2014/main" id="{DDCAF021-CA22-4CEE-9090-9E5BF91F2DD4}"/>
                </a:ext>
              </a:extLst>
            </p:cNvPr>
            <p:cNvGrpSpPr/>
            <p:nvPr/>
          </p:nvGrpSpPr>
          <p:grpSpPr>
            <a:xfrm>
              <a:off x="9354884" y="1313123"/>
              <a:ext cx="161272" cy="126029"/>
              <a:chOff x="2667468" y="4084606"/>
              <a:chExt cx="308112" cy="240780"/>
            </a:xfrm>
          </p:grpSpPr>
          <p:sp>
            <p:nvSpPr>
              <p:cNvPr id="1392" name="Freeform: Shape 1391">
                <a:extLst>
                  <a:ext uri="{FF2B5EF4-FFF2-40B4-BE49-F238E27FC236}">
                    <a16:creationId xmlns:a16="http://schemas.microsoft.com/office/drawing/2014/main" id="{BB3D6A6F-985B-4515-8ACE-AADEFFBD876C}"/>
                  </a:ext>
                </a:extLst>
              </p:cNvPr>
              <p:cNvSpPr/>
              <p:nvPr/>
            </p:nvSpPr>
            <p:spPr>
              <a:xfrm>
                <a:off x="2691480" y="4092709"/>
                <a:ext cx="269056" cy="195281"/>
              </a:xfrm>
              <a:custGeom>
                <a:avLst/>
                <a:gdLst>
                  <a:gd name="connsiteX0" fmla="*/ 1476 w 269055"/>
                  <a:gd name="connsiteY0" fmla="*/ 1476 h 195281"/>
                  <a:gd name="connsiteX1" fmla="*/ 269708 w 269055"/>
                  <a:gd name="connsiteY1" fmla="*/ 1476 h 195281"/>
                  <a:gd name="connsiteX2" fmla="*/ 269708 w 269055"/>
                  <a:gd name="connsiteY2" fmla="*/ 196001 h 195281"/>
                  <a:gd name="connsiteX3" fmla="*/ 1476 w 269055"/>
                  <a:gd name="connsiteY3" fmla="*/ 196001 h 19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055" h="195281">
                    <a:moveTo>
                      <a:pt x="1476" y="1476"/>
                    </a:moveTo>
                    <a:lnTo>
                      <a:pt x="269708" y="1476"/>
                    </a:lnTo>
                    <a:lnTo>
                      <a:pt x="269708" y="196001"/>
                    </a:lnTo>
                    <a:lnTo>
                      <a:pt x="1476" y="196001"/>
                    </a:lnTo>
                    <a:close/>
                  </a:path>
                </a:pathLst>
              </a:custGeom>
              <a:solidFill>
                <a:srgbClr val="FFFF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3" name="Freeform: Shape 1392">
                <a:extLst>
                  <a:ext uri="{FF2B5EF4-FFF2-40B4-BE49-F238E27FC236}">
                    <a16:creationId xmlns:a16="http://schemas.microsoft.com/office/drawing/2014/main" id="{8C55410C-9894-43FC-84BF-8B01089FAB74}"/>
                  </a:ext>
                </a:extLst>
              </p:cNvPr>
              <p:cNvSpPr/>
              <p:nvPr/>
            </p:nvSpPr>
            <p:spPr>
              <a:xfrm>
                <a:off x="2681182" y="4163397"/>
                <a:ext cx="143207" cy="86792"/>
              </a:xfrm>
              <a:custGeom>
                <a:avLst/>
                <a:gdLst>
                  <a:gd name="connsiteX0" fmla="*/ 96762 w 143207"/>
                  <a:gd name="connsiteY0" fmla="*/ 51964 h 86791"/>
                  <a:gd name="connsiteX1" fmla="*/ 96835 w 143207"/>
                  <a:gd name="connsiteY1" fmla="*/ 89101 h 86791"/>
                  <a:gd name="connsiteX2" fmla="*/ 143092 w 143207"/>
                  <a:gd name="connsiteY2" fmla="*/ 44085 h 86791"/>
                  <a:gd name="connsiteX3" fmla="*/ 96689 w 143207"/>
                  <a:gd name="connsiteY3" fmla="*/ 1476 h 86791"/>
                  <a:gd name="connsiteX4" fmla="*/ 96762 w 143207"/>
                  <a:gd name="connsiteY4" fmla="*/ 35913 h 86791"/>
                  <a:gd name="connsiteX5" fmla="*/ 1476 w 143207"/>
                  <a:gd name="connsiteY5" fmla="*/ 35913 h 86791"/>
                  <a:gd name="connsiteX6" fmla="*/ 1476 w 143207"/>
                  <a:gd name="connsiteY6" fmla="*/ 51964 h 86791"/>
                  <a:gd name="connsiteX7" fmla="*/ 96762 w 143207"/>
                  <a:gd name="connsiteY7" fmla="*/ 51964 h 8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207" h="86791">
                    <a:moveTo>
                      <a:pt x="96762" y="51964"/>
                    </a:moveTo>
                    <a:lnTo>
                      <a:pt x="96835" y="89101"/>
                    </a:lnTo>
                    <a:lnTo>
                      <a:pt x="143092" y="44085"/>
                    </a:lnTo>
                    <a:lnTo>
                      <a:pt x="96689" y="1476"/>
                    </a:lnTo>
                    <a:lnTo>
                      <a:pt x="96762" y="35913"/>
                    </a:lnTo>
                    <a:lnTo>
                      <a:pt x="1476" y="35913"/>
                    </a:lnTo>
                    <a:lnTo>
                      <a:pt x="1476" y="51964"/>
                    </a:lnTo>
                    <a:lnTo>
                      <a:pt x="96762" y="51964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4" name="Freeform: Shape 1393">
                <a:extLst>
                  <a:ext uri="{FF2B5EF4-FFF2-40B4-BE49-F238E27FC236}">
                    <a16:creationId xmlns:a16="http://schemas.microsoft.com/office/drawing/2014/main" id="{03CD507A-5684-4E52-91F0-E5A577A23392}"/>
                  </a:ext>
                </a:extLst>
              </p:cNvPr>
              <p:cNvSpPr/>
              <p:nvPr/>
            </p:nvSpPr>
            <p:spPr>
              <a:xfrm>
                <a:off x="2699863" y="4084606"/>
                <a:ext cx="269056" cy="216979"/>
              </a:xfrm>
              <a:custGeom>
                <a:avLst/>
                <a:gdLst>
                  <a:gd name="connsiteX0" fmla="*/ 253772 w 269055"/>
                  <a:gd name="connsiteY0" fmla="*/ 1476 h 216979"/>
                  <a:gd name="connsiteX1" fmla="*/ 227215 w 269055"/>
                  <a:gd name="connsiteY1" fmla="*/ 24094 h 216979"/>
                  <a:gd name="connsiteX2" fmla="*/ 248446 w 269055"/>
                  <a:gd name="connsiteY2" fmla="*/ 24094 h 216979"/>
                  <a:gd name="connsiteX3" fmla="*/ 248446 w 269055"/>
                  <a:gd name="connsiteY3" fmla="*/ 194017 h 216979"/>
                  <a:gd name="connsiteX4" fmla="*/ 28034 w 269055"/>
                  <a:gd name="connsiteY4" fmla="*/ 194017 h 216979"/>
                  <a:gd name="connsiteX5" fmla="*/ 1476 w 269055"/>
                  <a:gd name="connsiteY5" fmla="*/ 216708 h 216979"/>
                  <a:gd name="connsiteX6" fmla="*/ 253627 w 269055"/>
                  <a:gd name="connsiteY6" fmla="*/ 216708 h 216979"/>
                  <a:gd name="connsiteX7" fmla="*/ 271283 w 269055"/>
                  <a:gd name="connsiteY7" fmla="*/ 200073 h 216979"/>
                  <a:gd name="connsiteX8" fmla="*/ 271283 w 269055"/>
                  <a:gd name="connsiteY8" fmla="*/ 18184 h 216979"/>
                  <a:gd name="connsiteX9" fmla="*/ 253772 w 269055"/>
                  <a:gd name="connsiteY9" fmla="*/ 1476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9055" h="216979">
                    <a:moveTo>
                      <a:pt x="253772" y="1476"/>
                    </a:moveTo>
                    <a:lnTo>
                      <a:pt x="227215" y="24094"/>
                    </a:lnTo>
                    <a:lnTo>
                      <a:pt x="248446" y="24094"/>
                    </a:lnTo>
                    <a:lnTo>
                      <a:pt x="248446" y="194017"/>
                    </a:lnTo>
                    <a:lnTo>
                      <a:pt x="28034" y="194017"/>
                    </a:lnTo>
                    <a:lnTo>
                      <a:pt x="1476" y="216708"/>
                    </a:lnTo>
                    <a:lnTo>
                      <a:pt x="253627" y="216708"/>
                    </a:lnTo>
                    <a:cubicBezTo>
                      <a:pt x="262382" y="216708"/>
                      <a:pt x="271283" y="208901"/>
                      <a:pt x="271283" y="200073"/>
                    </a:cubicBezTo>
                    <a:lnTo>
                      <a:pt x="271283" y="18184"/>
                    </a:lnTo>
                    <a:cubicBezTo>
                      <a:pt x="271210" y="9356"/>
                      <a:pt x="262455" y="1549"/>
                      <a:pt x="253772" y="1476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5" name="Freeform: Shape 1394">
                <a:extLst>
                  <a:ext uri="{FF2B5EF4-FFF2-40B4-BE49-F238E27FC236}">
                    <a16:creationId xmlns:a16="http://schemas.microsoft.com/office/drawing/2014/main" id="{D3C228B1-759E-4B4F-9479-5E6254BD9424}"/>
                  </a:ext>
                </a:extLst>
              </p:cNvPr>
              <p:cNvSpPr/>
              <p:nvPr/>
            </p:nvSpPr>
            <p:spPr>
              <a:xfrm>
                <a:off x="2677826" y="4084606"/>
                <a:ext cx="273395" cy="216979"/>
              </a:xfrm>
              <a:custGeom>
                <a:avLst/>
                <a:gdLst>
                  <a:gd name="connsiteX0" fmla="*/ 23583 w 273395"/>
                  <a:gd name="connsiteY0" fmla="*/ 194017 h 216979"/>
                  <a:gd name="connsiteX1" fmla="*/ 23583 w 273395"/>
                  <a:gd name="connsiteY1" fmla="*/ 24094 h 216979"/>
                  <a:gd name="connsiteX2" fmla="*/ 249249 w 273395"/>
                  <a:gd name="connsiteY2" fmla="*/ 24094 h 216979"/>
                  <a:gd name="connsiteX3" fmla="*/ 275806 w 273395"/>
                  <a:gd name="connsiteY3" fmla="*/ 1476 h 216979"/>
                  <a:gd name="connsiteX4" fmla="*/ 275734 w 273395"/>
                  <a:gd name="connsiteY4" fmla="*/ 1476 h 216979"/>
                  <a:gd name="connsiteX5" fmla="*/ 275588 w 273395"/>
                  <a:gd name="connsiteY5" fmla="*/ 1476 h 216979"/>
                  <a:gd name="connsiteX6" fmla="*/ 17309 w 273395"/>
                  <a:gd name="connsiteY6" fmla="*/ 1476 h 216979"/>
                  <a:gd name="connsiteX7" fmla="*/ 7386 w 273395"/>
                  <a:gd name="connsiteY7" fmla="*/ 5343 h 216979"/>
                  <a:gd name="connsiteX8" fmla="*/ 1476 w 273395"/>
                  <a:gd name="connsiteY8" fmla="*/ 18184 h 216979"/>
                  <a:gd name="connsiteX9" fmla="*/ 1476 w 273395"/>
                  <a:gd name="connsiteY9" fmla="*/ 200073 h 216979"/>
                  <a:gd name="connsiteX10" fmla="*/ 17309 w 273395"/>
                  <a:gd name="connsiteY10" fmla="*/ 216708 h 216979"/>
                  <a:gd name="connsiteX11" fmla="*/ 23437 w 273395"/>
                  <a:gd name="connsiteY11" fmla="*/ 216708 h 216979"/>
                  <a:gd name="connsiteX12" fmla="*/ 49995 w 273395"/>
                  <a:gd name="connsiteY12" fmla="*/ 194017 h 216979"/>
                  <a:gd name="connsiteX13" fmla="*/ 23583 w 273395"/>
                  <a:gd name="connsiteY13" fmla="*/ 194017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3395" h="216979">
                    <a:moveTo>
                      <a:pt x="23583" y="194017"/>
                    </a:moveTo>
                    <a:lnTo>
                      <a:pt x="23583" y="24094"/>
                    </a:lnTo>
                    <a:lnTo>
                      <a:pt x="249249" y="24094"/>
                    </a:lnTo>
                    <a:lnTo>
                      <a:pt x="275806" y="1476"/>
                    </a:lnTo>
                    <a:lnTo>
                      <a:pt x="275734" y="1476"/>
                    </a:lnTo>
                    <a:cubicBezTo>
                      <a:pt x="275661" y="1476"/>
                      <a:pt x="275661" y="1476"/>
                      <a:pt x="275588" y="1476"/>
                    </a:cubicBezTo>
                    <a:lnTo>
                      <a:pt x="17309" y="1476"/>
                    </a:lnTo>
                    <a:cubicBezTo>
                      <a:pt x="13515" y="1476"/>
                      <a:pt x="10086" y="3009"/>
                      <a:pt x="7386" y="5343"/>
                    </a:cubicBezTo>
                    <a:cubicBezTo>
                      <a:pt x="3811" y="8480"/>
                      <a:pt x="1476" y="13150"/>
                      <a:pt x="1476" y="18184"/>
                    </a:cubicBezTo>
                    <a:lnTo>
                      <a:pt x="1476" y="200073"/>
                    </a:lnTo>
                    <a:cubicBezTo>
                      <a:pt x="1476" y="208901"/>
                      <a:pt x="8553" y="216708"/>
                      <a:pt x="17309" y="216708"/>
                    </a:cubicBezTo>
                    <a:lnTo>
                      <a:pt x="23437" y="216708"/>
                    </a:lnTo>
                    <a:lnTo>
                      <a:pt x="49995" y="194017"/>
                    </a:lnTo>
                    <a:lnTo>
                      <a:pt x="23583" y="194017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6" name="Freeform: Shape 1395">
                <a:extLst>
                  <a:ext uri="{FF2B5EF4-FFF2-40B4-BE49-F238E27FC236}">
                    <a16:creationId xmlns:a16="http://schemas.microsoft.com/office/drawing/2014/main" id="{00F89E40-08D9-4BA5-81FA-717866B10F42}"/>
                  </a:ext>
                </a:extLst>
              </p:cNvPr>
              <p:cNvSpPr/>
              <p:nvPr/>
            </p:nvSpPr>
            <p:spPr>
              <a:xfrm>
                <a:off x="2667468" y="4299348"/>
                <a:ext cx="308112" cy="26038"/>
              </a:xfrm>
              <a:custGeom>
                <a:avLst/>
                <a:gdLst>
                  <a:gd name="connsiteX0" fmla="*/ 1476 w 308112"/>
                  <a:gd name="connsiteY0" fmla="*/ 25115 h 26037"/>
                  <a:gd name="connsiteX1" fmla="*/ 308128 w 308112"/>
                  <a:gd name="connsiteY1" fmla="*/ 25115 h 26037"/>
                  <a:gd name="connsiteX2" fmla="*/ 308128 w 308112"/>
                  <a:gd name="connsiteY2" fmla="*/ 1476 h 26037"/>
                  <a:gd name="connsiteX3" fmla="*/ 1476 w 308112"/>
                  <a:gd name="connsiteY3" fmla="*/ 1476 h 26037"/>
                  <a:gd name="connsiteX4" fmla="*/ 1476 w 308112"/>
                  <a:gd name="connsiteY4" fmla="*/ 25115 h 2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112" h="26037">
                    <a:moveTo>
                      <a:pt x="1476" y="25115"/>
                    </a:moveTo>
                    <a:lnTo>
                      <a:pt x="308128" y="25115"/>
                    </a:lnTo>
                    <a:lnTo>
                      <a:pt x="308128" y="1476"/>
                    </a:lnTo>
                    <a:lnTo>
                      <a:pt x="1476" y="1476"/>
                    </a:lnTo>
                    <a:lnTo>
                      <a:pt x="1476" y="25115"/>
                    </a:lnTo>
                    <a:close/>
                  </a:path>
                </a:pathLst>
              </a:custGeom>
              <a:solidFill>
                <a:srgbClr val="50E6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7" name="Freeform: Shape 1396">
                <a:extLst>
                  <a:ext uri="{FF2B5EF4-FFF2-40B4-BE49-F238E27FC236}">
                    <a16:creationId xmlns:a16="http://schemas.microsoft.com/office/drawing/2014/main" id="{F0B93AD6-309C-46A7-A003-BD43D0D57A6E}"/>
                  </a:ext>
                </a:extLst>
              </p:cNvPr>
              <p:cNvSpPr/>
              <p:nvPr/>
            </p:nvSpPr>
            <p:spPr>
              <a:xfrm>
                <a:off x="2818422" y="4092709"/>
                <a:ext cx="8679" cy="8679"/>
              </a:xfrm>
              <a:custGeom>
                <a:avLst/>
                <a:gdLst>
                  <a:gd name="connsiteX0" fmla="*/ 9794 w 8679"/>
                  <a:gd name="connsiteY0" fmla="*/ 5635 h 8679"/>
                  <a:gd name="connsiteX1" fmla="*/ 5635 w 8679"/>
                  <a:gd name="connsiteY1" fmla="*/ 9794 h 8679"/>
                  <a:gd name="connsiteX2" fmla="*/ 1476 w 8679"/>
                  <a:gd name="connsiteY2" fmla="*/ 5635 h 8679"/>
                  <a:gd name="connsiteX3" fmla="*/ 5635 w 8679"/>
                  <a:gd name="connsiteY3" fmla="*/ 1476 h 8679"/>
                  <a:gd name="connsiteX4" fmla="*/ 9794 w 8679"/>
                  <a:gd name="connsiteY4" fmla="*/ 5635 h 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9" h="8679">
                    <a:moveTo>
                      <a:pt x="9794" y="5635"/>
                    </a:moveTo>
                    <a:cubicBezTo>
                      <a:pt x="9794" y="7970"/>
                      <a:pt x="7970" y="9794"/>
                      <a:pt x="5635" y="9794"/>
                    </a:cubicBezTo>
                    <a:cubicBezTo>
                      <a:pt x="3374" y="9794"/>
                      <a:pt x="1476" y="7897"/>
                      <a:pt x="1476" y="5635"/>
                    </a:cubicBezTo>
                    <a:cubicBezTo>
                      <a:pt x="1476" y="3300"/>
                      <a:pt x="3300" y="1476"/>
                      <a:pt x="5635" y="1476"/>
                    </a:cubicBezTo>
                    <a:cubicBezTo>
                      <a:pt x="7897" y="1476"/>
                      <a:pt x="9794" y="3373"/>
                      <a:pt x="9794" y="5635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00" name="Group 1399">
            <a:extLst>
              <a:ext uri="{FF2B5EF4-FFF2-40B4-BE49-F238E27FC236}">
                <a16:creationId xmlns:a16="http://schemas.microsoft.com/office/drawing/2014/main" id="{4B3B71EB-911E-47E7-BE84-ED11A6F33435}"/>
              </a:ext>
            </a:extLst>
          </p:cNvPr>
          <p:cNvGrpSpPr/>
          <p:nvPr/>
        </p:nvGrpSpPr>
        <p:grpSpPr>
          <a:xfrm>
            <a:off x="1019400" y="1854090"/>
            <a:ext cx="134105" cy="137773"/>
            <a:chOff x="1212457" y="512757"/>
            <a:chExt cx="231789" cy="238130"/>
          </a:xfrm>
        </p:grpSpPr>
        <p:sp>
          <p:nvSpPr>
            <p:cNvPr id="1401" name="Rectangle: Rounded Corners 1400">
              <a:extLst>
                <a:ext uri="{FF2B5EF4-FFF2-40B4-BE49-F238E27FC236}">
                  <a16:creationId xmlns:a16="http://schemas.microsoft.com/office/drawing/2014/main" id="{7EF1C993-7256-4F36-BCB8-FF4CD1B72655}"/>
                </a:ext>
              </a:extLst>
            </p:cNvPr>
            <p:cNvSpPr/>
            <p:nvPr/>
          </p:nvSpPr>
          <p:spPr bwMode="auto">
            <a:xfrm>
              <a:off x="1212457" y="512762"/>
              <a:ext cx="231775" cy="238125"/>
            </a:xfrm>
            <a:prstGeom prst="roundRect">
              <a:avLst>
                <a:gd name="adj" fmla="val 8448"/>
              </a:avLst>
            </a:prstGeom>
            <a:gradFill flip="none" rotWithShape="1">
              <a:gsLst>
                <a:gs pos="0">
                  <a:srgbClr val="378FE4"/>
                </a:gs>
                <a:gs pos="50000">
                  <a:srgbClr val="358CE3"/>
                </a:gs>
                <a:gs pos="100000">
                  <a:srgbClr val="378FE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402" name="Straight Connector 1401">
              <a:extLst>
                <a:ext uri="{FF2B5EF4-FFF2-40B4-BE49-F238E27FC236}">
                  <a16:creationId xmlns:a16="http://schemas.microsoft.com/office/drawing/2014/main" id="{785AF15F-964D-45E6-9707-BA6BBD283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0245" y="512757"/>
              <a:ext cx="0" cy="238125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  <p:cxnSp>
          <p:nvCxnSpPr>
            <p:cNvPr id="1403" name="Straight Connector 1402">
              <a:extLst>
                <a:ext uri="{FF2B5EF4-FFF2-40B4-BE49-F238E27FC236}">
                  <a16:creationId xmlns:a16="http://schemas.microsoft.com/office/drawing/2014/main" id="{92458555-57CD-4A8B-9C63-14C504140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25" y="512757"/>
              <a:ext cx="0" cy="238125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  <p:cxnSp>
          <p:nvCxnSpPr>
            <p:cNvPr id="1404" name="Straight Connector 1403">
              <a:extLst>
                <a:ext uri="{FF2B5EF4-FFF2-40B4-BE49-F238E27FC236}">
                  <a16:creationId xmlns:a16="http://schemas.microsoft.com/office/drawing/2014/main" id="{E416934A-8952-4F9B-B344-626F6CC2B67C}"/>
                </a:ext>
              </a:extLst>
            </p:cNvPr>
            <p:cNvCxnSpPr>
              <a:cxnSpLocks/>
            </p:cNvCxnSpPr>
            <p:nvPr/>
          </p:nvCxnSpPr>
          <p:spPr>
            <a:xfrm>
              <a:off x="1213846" y="593719"/>
              <a:ext cx="230400" cy="0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  <p:cxnSp>
          <p:nvCxnSpPr>
            <p:cNvPr id="1405" name="Straight Connector 1404">
              <a:extLst>
                <a:ext uri="{FF2B5EF4-FFF2-40B4-BE49-F238E27FC236}">
                  <a16:creationId xmlns:a16="http://schemas.microsoft.com/office/drawing/2014/main" id="{499B3B19-63FB-4C77-ABA7-3688EF611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3846" y="673889"/>
              <a:ext cx="230400" cy="1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</p:grpSp>
      <p:sp>
        <p:nvSpPr>
          <p:cNvPr id="1406" name="Rectangle 1405">
            <a:extLst>
              <a:ext uri="{FF2B5EF4-FFF2-40B4-BE49-F238E27FC236}">
                <a16:creationId xmlns:a16="http://schemas.microsoft.com/office/drawing/2014/main" id="{31EBA6CC-AF6A-46F8-9E98-F49B858E1685}"/>
              </a:ext>
            </a:extLst>
          </p:cNvPr>
          <p:cNvSpPr/>
          <p:nvPr/>
        </p:nvSpPr>
        <p:spPr bwMode="auto">
          <a:xfrm>
            <a:off x="421417" y="1561284"/>
            <a:ext cx="1451046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Custom application</a:t>
            </a:r>
          </a:p>
        </p:txBody>
      </p:sp>
      <p:sp>
        <p:nvSpPr>
          <p:cNvPr id="1407" name="Rectangle 1406">
            <a:extLst>
              <a:ext uri="{FF2B5EF4-FFF2-40B4-BE49-F238E27FC236}">
                <a16:creationId xmlns:a16="http://schemas.microsoft.com/office/drawing/2014/main" id="{E63946A5-3F69-4AFC-837E-F41C81B71025}"/>
              </a:ext>
            </a:extLst>
          </p:cNvPr>
          <p:cNvSpPr/>
          <p:nvPr/>
        </p:nvSpPr>
        <p:spPr bwMode="auto">
          <a:xfrm>
            <a:off x="976522" y="2007893"/>
            <a:ext cx="1822973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Begins with </a:t>
            </a: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snapshot/backup</a:t>
            </a:r>
          </a:p>
        </p:txBody>
      </p:sp>
      <p:sp>
        <p:nvSpPr>
          <p:cNvPr id="1408" name="Rectangle 1407">
            <a:extLst>
              <a:ext uri="{FF2B5EF4-FFF2-40B4-BE49-F238E27FC236}">
                <a16:creationId xmlns:a16="http://schemas.microsoft.com/office/drawing/2014/main" id="{573E57F0-49D9-45E1-89B8-071C7FC8D04E}"/>
              </a:ext>
            </a:extLst>
          </p:cNvPr>
          <p:cNvSpPr/>
          <p:nvPr/>
        </p:nvSpPr>
        <p:spPr bwMode="auto">
          <a:xfrm>
            <a:off x="554439" y="2342872"/>
            <a:ext cx="1857587" cy="106481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2E2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9" name="Rectangle 1408">
            <a:extLst>
              <a:ext uri="{FF2B5EF4-FFF2-40B4-BE49-F238E27FC236}">
                <a16:creationId xmlns:a16="http://schemas.microsoft.com/office/drawing/2014/main" id="{9542DBF1-2E9C-4D26-99B9-99F5EA264DD4}"/>
              </a:ext>
            </a:extLst>
          </p:cNvPr>
          <p:cNvSpPr/>
          <p:nvPr/>
        </p:nvSpPr>
        <p:spPr bwMode="auto">
          <a:xfrm>
            <a:off x="554439" y="4493368"/>
            <a:ext cx="1857587" cy="106696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2E2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0" name="Rectangle 1409">
            <a:extLst>
              <a:ext uri="{FF2B5EF4-FFF2-40B4-BE49-F238E27FC236}">
                <a16:creationId xmlns:a16="http://schemas.microsoft.com/office/drawing/2014/main" id="{15E0B589-A276-467C-AB4A-E7779C563794}"/>
              </a:ext>
            </a:extLst>
          </p:cNvPr>
          <p:cNvSpPr/>
          <p:nvPr/>
        </p:nvSpPr>
        <p:spPr bwMode="auto">
          <a:xfrm>
            <a:off x="409365" y="2207666"/>
            <a:ext cx="86632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Publisher</a:t>
            </a:r>
          </a:p>
        </p:txBody>
      </p:sp>
      <p:cxnSp>
        <p:nvCxnSpPr>
          <p:cNvPr id="1411" name="Straight Arrow Connector 1410">
            <a:extLst>
              <a:ext uri="{FF2B5EF4-FFF2-40B4-BE49-F238E27FC236}">
                <a16:creationId xmlns:a16="http://schemas.microsoft.com/office/drawing/2014/main" id="{887B1BA2-3247-4F78-8537-97689322E7EF}"/>
              </a:ext>
            </a:extLst>
          </p:cNvPr>
          <p:cNvCxnSpPr>
            <a:cxnSpLocks/>
            <a:endCxn id="1414" idx="0"/>
          </p:cNvCxnSpPr>
          <p:nvPr/>
        </p:nvCxnSpPr>
        <p:spPr>
          <a:xfrm>
            <a:off x="1086449" y="1999568"/>
            <a:ext cx="5033" cy="44815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sm" len="sm"/>
            <a:tailEnd type="triangle" w="sm" len="sm"/>
          </a:ln>
          <a:effectLst/>
        </p:spPr>
      </p:cxnSp>
      <p:sp>
        <p:nvSpPr>
          <p:cNvPr id="1412" name="Isosceles Triangle 1411">
            <a:extLst>
              <a:ext uri="{FF2B5EF4-FFF2-40B4-BE49-F238E27FC236}">
                <a16:creationId xmlns:a16="http://schemas.microsoft.com/office/drawing/2014/main" id="{8631F32F-5EDE-4944-9426-B674B0B83AE6}"/>
              </a:ext>
            </a:extLst>
          </p:cNvPr>
          <p:cNvSpPr/>
          <p:nvPr/>
        </p:nvSpPr>
        <p:spPr bwMode="auto">
          <a:xfrm>
            <a:off x="857797" y="2648117"/>
            <a:ext cx="467368" cy="188454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8FFFF"/>
              </a:gs>
              <a:gs pos="100000">
                <a:srgbClr val="50E6FF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3" name="Rectangle 1412">
            <a:extLst>
              <a:ext uri="{FF2B5EF4-FFF2-40B4-BE49-F238E27FC236}">
                <a16:creationId xmlns:a16="http://schemas.microsoft.com/office/drawing/2014/main" id="{64BEFDF6-3598-4DED-8ED2-10CDA75F9CD8}"/>
              </a:ext>
            </a:extLst>
          </p:cNvPr>
          <p:cNvSpPr/>
          <p:nvPr/>
        </p:nvSpPr>
        <p:spPr bwMode="auto">
          <a:xfrm>
            <a:off x="857797" y="2836572"/>
            <a:ext cx="467368" cy="446312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0"/>
                </a:srgbClr>
              </a:gs>
              <a:gs pos="100000">
                <a:srgbClr val="A4CFEF">
                  <a:alpha val="50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14" name="Graphic 1413">
            <a:extLst>
              <a:ext uri="{FF2B5EF4-FFF2-40B4-BE49-F238E27FC236}">
                <a16:creationId xmlns:a16="http://schemas.microsoft.com/office/drawing/2014/main" id="{AF65FEA9-FBEF-4589-BF70-CA5F03E52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60673" y="2447726"/>
            <a:ext cx="261616" cy="261616"/>
          </a:xfrm>
          <a:prstGeom prst="rect">
            <a:avLst/>
          </a:prstGeom>
        </p:spPr>
      </p:pic>
      <p:pic>
        <p:nvPicPr>
          <p:cNvPr id="1415" name="Graphic 1414">
            <a:extLst>
              <a:ext uri="{FF2B5EF4-FFF2-40B4-BE49-F238E27FC236}">
                <a16:creationId xmlns:a16="http://schemas.microsoft.com/office/drawing/2014/main" id="{DB784B8D-7AA6-433D-BE1F-AB25E4DC1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7936" y="2898703"/>
            <a:ext cx="210492" cy="248764"/>
          </a:xfrm>
          <a:prstGeom prst="rect">
            <a:avLst/>
          </a:prstGeom>
        </p:spPr>
      </p:pic>
      <p:sp>
        <p:nvSpPr>
          <p:cNvPr id="1416" name="Rectangle 1415">
            <a:extLst>
              <a:ext uri="{FF2B5EF4-FFF2-40B4-BE49-F238E27FC236}">
                <a16:creationId xmlns:a16="http://schemas.microsoft.com/office/drawing/2014/main" id="{146BA76E-94C7-4D7E-9535-7F66D92B85BE}"/>
              </a:ext>
            </a:extLst>
          </p:cNvPr>
          <p:cNvSpPr/>
          <p:nvPr/>
        </p:nvSpPr>
        <p:spPr bwMode="auto">
          <a:xfrm>
            <a:off x="778629" y="3003719"/>
            <a:ext cx="767481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Articles</a:t>
            </a:r>
          </a:p>
        </p:txBody>
      </p:sp>
      <p:sp>
        <p:nvSpPr>
          <p:cNvPr id="1417" name="Rectangle 1416">
            <a:extLst>
              <a:ext uri="{FF2B5EF4-FFF2-40B4-BE49-F238E27FC236}">
                <a16:creationId xmlns:a16="http://schemas.microsoft.com/office/drawing/2014/main" id="{260EB22E-B5E9-4BD2-BD86-29F5CE9870C4}"/>
              </a:ext>
            </a:extLst>
          </p:cNvPr>
          <p:cNvSpPr/>
          <p:nvPr/>
        </p:nvSpPr>
        <p:spPr bwMode="auto">
          <a:xfrm>
            <a:off x="1215686" y="2957009"/>
            <a:ext cx="767481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Log</a:t>
            </a:r>
          </a:p>
        </p:txBody>
      </p:sp>
      <p:sp>
        <p:nvSpPr>
          <p:cNvPr id="1418" name="Rectangle 1417">
            <a:extLst>
              <a:ext uri="{FF2B5EF4-FFF2-40B4-BE49-F238E27FC236}">
                <a16:creationId xmlns:a16="http://schemas.microsoft.com/office/drawing/2014/main" id="{6C0FADC4-DE66-4AA6-9C84-862A06C63382}"/>
              </a:ext>
            </a:extLst>
          </p:cNvPr>
          <p:cNvSpPr/>
          <p:nvPr/>
        </p:nvSpPr>
        <p:spPr bwMode="auto">
          <a:xfrm>
            <a:off x="409365" y="3325606"/>
            <a:ext cx="92517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Distributor</a:t>
            </a:r>
          </a:p>
        </p:txBody>
      </p:sp>
      <p:sp>
        <p:nvSpPr>
          <p:cNvPr id="1419" name="Isosceles Triangle 1418">
            <a:extLst>
              <a:ext uri="{FF2B5EF4-FFF2-40B4-BE49-F238E27FC236}">
                <a16:creationId xmlns:a16="http://schemas.microsoft.com/office/drawing/2014/main" id="{2D7B5915-D60A-469A-BB6D-18574F997921}"/>
              </a:ext>
            </a:extLst>
          </p:cNvPr>
          <p:cNvSpPr/>
          <p:nvPr/>
        </p:nvSpPr>
        <p:spPr bwMode="auto">
          <a:xfrm>
            <a:off x="857797" y="3766058"/>
            <a:ext cx="467368" cy="188454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8FFFF"/>
              </a:gs>
              <a:gs pos="100000">
                <a:srgbClr val="50E6FF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0" name="Rectangle 1419">
            <a:extLst>
              <a:ext uri="{FF2B5EF4-FFF2-40B4-BE49-F238E27FC236}">
                <a16:creationId xmlns:a16="http://schemas.microsoft.com/office/drawing/2014/main" id="{262E1AC1-C338-4EA5-B3B7-F0E77E45D565}"/>
              </a:ext>
            </a:extLst>
          </p:cNvPr>
          <p:cNvSpPr/>
          <p:nvPr/>
        </p:nvSpPr>
        <p:spPr bwMode="auto">
          <a:xfrm>
            <a:off x="857797" y="3954512"/>
            <a:ext cx="467368" cy="278269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0"/>
                </a:srgbClr>
              </a:gs>
              <a:gs pos="100000">
                <a:srgbClr val="A4CFEF">
                  <a:alpha val="50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1" name="Graphic 1420">
            <a:extLst>
              <a:ext uri="{FF2B5EF4-FFF2-40B4-BE49-F238E27FC236}">
                <a16:creationId xmlns:a16="http://schemas.microsoft.com/office/drawing/2014/main" id="{ED91EB59-D3E7-4D7B-AA20-EBA641A97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60673" y="3565666"/>
            <a:ext cx="261616" cy="261616"/>
          </a:xfrm>
          <a:prstGeom prst="rect">
            <a:avLst/>
          </a:prstGeom>
        </p:spPr>
      </p:pic>
      <p:sp>
        <p:nvSpPr>
          <p:cNvPr id="1422" name="Rectangle 1421">
            <a:extLst>
              <a:ext uri="{FF2B5EF4-FFF2-40B4-BE49-F238E27FC236}">
                <a16:creationId xmlns:a16="http://schemas.microsoft.com/office/drawing/2014/main" id="{8D1FACFB-7AFA-4DAD-ABB2-DE945C9C77C8}"/>
              </a:ext>
            </a:extLst>
          </p:cNvPr>
          <p:cNvSpPr/>
          <p:nvPr/>
        </p:nvSpPr>
        <p:spPr bwMode="auto">
          <a:xfrm>
            <a:off x="682811" y="3142267"/>
            <a:ext cx="86632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Publication</a:t>
            </a:r>
          </a:p>
        </p:txBody>
      </p:sp>
      <p:sp>
        <p:nvSpPr>
          <p:cNvPr id="1423" name="Rectangle 1422">
            <a:extLst>
              <a:ext uri="{FF2B5EF4-FFF2-40B4-BE49-F238E27FC236}">
                <a16:creationId xmlns:a16="http://schemas.microsoft.com/office/drawing/2014/main" id="{9D79C904-260F-488F-B3C8-E570AD9DA695}"/>
              </a:ext>
            </a:extLst>
          </p:cNvPr>
          <p:cNvSpPr/>
          <p:nvPr/>
        </p:nvSpPr>
        <p:spPr bwMode="auto">
          <a:xfrm>
            <a:off x="653384" y="4129961"/>
            <a:ext cx="877883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Distribution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database</a:t>
            </a:r>
          </a:p>
        </p:txBody>
      </p:sp>
      <p:grpSp>
        <p:nvGrpSpPr>
          <p:cNvPr id="1424" name="Graphic 15">
            <a:extLst>
              <a:ext uri="{FF2B5EF4-FFF2-40B4-BE49-F238E27FC236}">
                <a16:creationId xmlns:a16="http://schemas.microsoft.com/office/drawing/2014/main" id="{0886BBBF-90EE-45A6-9FA6-9D9162E109AA}"/>
              </a:ext>
            </a:extLst>
          </p:cNvPr>
          <p:cNvGrpSpPr/>
          <p:nvPr/>
        </p:nvGrpSpPr>
        <p:grpSpPr>
          <a:xfrm>
            <a:off x="1015152" y="3992124"/>
            <a:ext cx="149906" cy="198782"/>
            <a:chOff x="5453158" y="4633054"/>
            <a:chExt cx="201192" cy="266791"/>
          </a:xfrm>
        </p:grpSpPr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F0894E7D-C279-4EEC-8CE0-1D00274A164A}"/>
                </a:ext>
              </a:extLst>
            </p:cNvPr>
            <p:cNvSpPr/>
            <p:nvPr/>
          </p:nvSpPr>
          <p:spPr>
            <a:xfrm>
              <a:off x="5453158" y="4669463"/>
              <a:ext cx="201192" cy="230382"/>
            </a:xfrm>
            <a:custGeom>
              <a:avLst/>
              <a:gdLst>
                <a:gd name="connsiteX0" fmla="*/ 100596 w 201192"/>
                <a:gd name="connsiteY0" fmla="*/ 36409 h 230382"/>
                <a:gd name="connsiteX1" fmla="*/ 0 w 201192"/>
                <a:gd name="connsiteY1" fmla="*/ 0 h 230382"/>
                <a:gd name="connsiteX2" fmla="*/ 0 w 201192"/>
                <a:gd name="connsiteY2" fmla="*/ 193973 h 230382"/>
                <a:gd name="connsiteX3" fmla="*/ 99184 w 201192"/>
                <a:gd name="connsiteY3" fmla="*/ 230382 h 230382"/>
                <a:gd name="connsiteX4" fmla="*/ 100596 w 201192"/>
                <a:gd name="connsiteY4" fmla="*/ 230382 h 230382"/>
                <a:gd name="connsiteX5" fmla="*/ 201192 w 201192"/>
                <a:gd name="connsiteY5" fmla="*/ 193973 h 230382"/>
                <a:gd name="connsiteX6" fmla="*/ 201192 w 201192"/>
                <a:gd name="connsiteY6" fmla="*/ 0 h 230382"/>
                <a:gd name="connsiteX7" fmla="*/ 100596 w 201192"/>
                <a:gd name="connsiteY7" fmla="*/ 36409 h 23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192" h="230382">
                  <a:moveTo>
                    <a:pt x="100596" y="36409"/>
                  </a:moveTo>
                  <a:cubicBezTo>
                    <a:pt x="45041" y="36409"/>
                    <a:pt x="0" y="20716"/>
                    <a:pt x="0" y="0"/>
                  </a:cubicBezTo>
                  <a:lnTo>
                    <a:pt x="0" y="193973"/>
                  </a:lnTo>
                  <a:cubicBezTo>
                    <a:pt x="0" y="213904"/>
                    <a:pt x="44256" y="230068"/>
                    <a:pt x="99184" y="230382"/>
                  </a:cubicBezTo>
                  <a:lnTo>
                    <a:pt x="100596" y="230382"/>
                  </a:lnTo>
                  <a:cubicBezTo>
                    <a:pt x="156151" y="230382"/>
                    <a:pt x="201192" y="214689"/>
                    <a:pt x="201192" y="193973"/>
                  </a:cubicBezTo>
                  <a:lnTo>
                    <a:pt x="201192" y="0"/>
                  </a:lnTo>
                  <a:cubicBezTo>
                    <a:pt x="201192" y="20245"/>
                    <a:pt x="156151" y="36409"/>
                    <a:pt x="100596" y="36409"/>
                  </a:cubicBezTo>
                  <a:close/>
                </a:path>
              </a:pathLst>
            </a:custGeom>
            <a:solidFill>
              <a:srgbClr val="005BA1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5A4F9CB9-87E7-4A85-81F7-F82DB4EF628D}"/>
                </a:ext>
              </a:extLst>
            </p:cNvPr>
            <p:cNvSpPr/>
            <p:nvPr/>
          </p:nvSpPr>
          <p:spPr>
            <a:xfrm>
              <a:off x="5453158" y="4633054"/>
              <a:ext cx="201192" cy="72818"/>
            </a:xfrm>
            <a:custGeom>
              <a:avLst/>
              <a:gdLst>
                <a:gd name="connsiteX0" fmla="*/ 201192 w 201192"/>
                <a:gd name="connsiteY0" fmla="*/ 36409 h 72818"/>
                <a:gd name="connsiteX1" fmla="*/ 100596 w 201192"/>
                <a:gd name="connsiteY1" fmla="*/ 72818 h 72818"/>
                <a:gd name="connsiteX2" fmla="*/ 0 w 201192"/>
                <a:gd name="connsiteY2" fmla="*/ 36409 h 72818"/>
                <a:gd name="connsiteX3" fmla="*/ 100596 w 201192"/>
                <a:gd name="connsiteY3" fmla="*/ 0 h 72818"/>
                <a:gd name="connsiteX4" fmla="*/ 201192 w 201192"/>
                <a:gd name="connsiteY4" fmla="*/ 36409 h 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92" h="72818">
                  <a:moveTo>
                    <a:pt x="201192" y="36409"/>
                  </a:moveTo>
                  <a:cubicBezTo>
                    <a:pt x="201192" y="56654"/>
                    <a:pt x="156151" y="72818"/>
                    <a:pt x="100596" y="72818"/>
                  </a:cubicBezTo>
                  <a:cubicBezTo>
                    <a:pt x="45041" y="72818"/>
                    <a:pt x="0" y="57125"/>
                    <a:pt x="0" y="36409"/>
                  </a:cubicBezTo>
                  <a:cubicBezTo>
                    <a:pt x="0" y="15694"/>
                    <a:pt x="45041" y="0"/>
                    <a:pt x="100596" y="0"/>
                  </a:cubicBezTo>
                  <a:cubicBezTo>
                    <a:pt x="156151" y="0"/>
                    <a:pt x="201192" y="15694"/>
                    <a:pt x="201192" y="36409"/>
                  </a:cubicBezTo>
                </a:path>
              </a:pathLst>
            </a:custGeom>
            <a:solidFill>
              <a:srgbClr val="E8E8E8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81432946-25CB-453E-A3D0-923B34188443}"/>
                </a:ext>
              </a:extLst>
            </p:cNvPr>
            <p:cNvSpPr/>
            <p:nvPr/>
          </p:nvSpPr>
          <p:spPr>
            <a:xfrm>
              <a:off x="5476541" y="4643412"/>
              <a:ext cx="154425" cy="46296"/>
            </a:xfrm>
            <a:custGeom>
              <a:avLst/>
              <a:gdLst>
                <a:gd name="connsiteX0" fmla="*/ 154425 w 154425"/>
                <a:gd name="connsiteY0" fmla="*/ 23070 h 46296"/>
                <a:gd name="connsiteX1" fmla="*/ 77213 w 154425"/>
                <a:gd name="connsiteY1" fmla="*/ 46296 h 46296"/>
                <a:gd name="connsiteX2" fmla="*/ 0 w 154425"/>
                <a:gd name="connsiteY2" fmla="*/ 23070 h 46296"/>
                <a:gd name="connsiteX3" fmla="*/ 77213 w 154425"/>
                <a:gd name="connsiteY3" fmla="*/ 0 h 46296"/>
                <a:gd name="connsiteX4" fmla="*/ 154425 w 154425"/>
                <a:gd name="connsiteY4" fmla="*/ 23070 h 4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25" h="46296">
                  <a:moveTo>
                    <a:pt x="154425" y="23070"/>
                  </a:moveTo>
                  <a:cubicBezTo>
                    <a:pt x="154425" y="35938"/>
                    <a:pt x="119742" y="46296"/>
                    <a:pt x="77213" y="46296"/>
                  </a:cubicBezTo>
                  <a:cubicBezTo>
                    <a:pt x="34683" y="46296"/>
                    <a:pt x="0" y="35938"/>
                    <a:pt x="0" y="23070"/>
                  </a:cubicBezTo>
                  <a:cubicBezTo>
                    <a:pt x="0" y="10201"/>
                    <a:pt x="34683" y="0"/>
                    <a:pt x="77213" y="0"/>
                  </a:cubicBezTo>
                  <a:cubicBezTo>
                    <a:pt x="119742" y="0"/>
                    <a:pt x="154425" y="10358"/>
                    <a:pt x="154425" y="23070"/>
                  </a:cubicBezTo>
                </a:path>
              </a:pathLst>
            </a:custGeom>
            <a:solidFill>
              <a:srgbClr val="50E6FF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76046C49-62A0-4AF5-9AE2-F8155FF690DF}"/>
                </a:ext>
              </a:extLst>
            </p:cNvPr>
            <p:cNvSpPr/>
            <p:nvPr/>
          </p:nvSpPr>
          <p:spPr>
            <a:xfrm>
              <a:off x="5492706" y="4672198"/>
              <a:ext cx="122096" cy="17618"/>
            </a:xfrm>
            <a:custGeom>
              <a:avLst/>
              <a:gdLst>
                <a:gd name="connsiteX0" fmla="*/ 61048 w 122096"/>
                <a:gd name="connsiteY0" fmla="*/ 90 h 17618"/>
                <a:gd name="connsiteX1" fmla="*/ 0 w 122096"/>
                <a:gd name="connsiteY1" fmla="*/ 9035 h 17618"/>
                <a:gd name="connsiteX2" fmla="*/ 61048 w 122096"/>
                <a:gd name="connsiteY2" fmla="*/ 17510 h 17618"/>
                <a:gd name="connsiteX3" fmla="*/ 122096 w 122096"/>
                <a:gd name="connsiteY3" fmla="*/ 8408 h 17618"/>
                <a:gd name="connsiteX4" fmla="*/ 61048 w 122096"/>
                <a:gd name="connsiteY4" fmla="*/ 90 h 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96" h="17618">
                  <a:moveTo>
                    <a:pt x="61048" y="90"/>
                  </a:moveTo>
                  <a:cubicBezTo>
                    <a:pt x="40337" y="-439"/>
                    <a:pt x="19689" y="2587"/>
                    <a:pt x="0" y="9035"/>
                  </a:cubicBezTo>
                  <a:cubicBezTo>
                    <a:pt x="19707" y="15364"/>
                    <a:pt x="40362" y="18232"/>
                    <a:pt x="61048" y="17510"/>
                  </a:cubicBezTo>
                  <a:cubicBezTo>
                    <a:pt x="81776" y="18117"/>
                    <a:pt x="102446" y="15035"/>
                    <a:pt x="122096" y="8408"/>
                  </a:cubicBezTo>
                  <a:cubicBezTo>
                    <a:pt x="102352" y="2257"/>
                    <a:pt x="81718" y="-554"/>
                    <a:pt x="61048" y="90"/>
                  </a:cubicBezTo>
                  <a:close/>
                </a:path>
              </a:pathLst>
            </a:custGeom>
            <a:solidFill>
              <a:srgbClr val="198AB3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29" name="Rectangle 1428">
            <a:extLst>
              <a:ext uri="{FF2B5EF4-FFF2-40B4-BE49-F238E27FC236}">
                <a16:creationId xmlns:a16="http://schemas.microsoft.com/office/drawing/2014/main" id="{9E2748FF-E97B-4025-8C92-42AB8437643F}"/>
              </a:ext>
            </a:extLst>
          </p:cNvPr>
          <p:cNvSpPr/>
          <p:nvPr/>
        </p:nvSpPr>
        <p:spPr bwMode="auto">
          <a:xfrm>
            <a:off x="1644471" y="3459134"/>
            <a:ext cx="890107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Log Reader Agent</a:t>
            </a:r>
          </a:p>
        </p:txBody>
      </p:sp>
      <p:cxnSp>
        <p:nvCxnSpPr>
          <p:cNvPr id="1430" name="Connector: Elbow 1429">
            <a:extLst>
              <a:ext uri="{FF2B5EF4-FFF2-40B4-BE49-F238E27FC236}">
                <a16:creationId xmlns:a16="http://schemas.microsoft.com/office/drawing/2014/main" id="{5094A880-43D4-4CCB-85BC-A4FBE894DA63}"/>
              </a:ext>
            </a:extLst>
          </p:cNvPr>
          <p:cNvCxnSpPr>
            <a:stCxn id="1440" idx="0"/>
          </p:cNvCxnSpPr>
          <p:nvPr/>
        </p:nvCxnSpPr>
        <p:spPr>
          <a:xfrm>
            <a:off x="1364303" y="3076238"/>
            <a:ext cx="308731" cy="489429"/>
          </a:xfrm>
          <a:prstGeom prst="bentConnector2">
            <a:avLst/>
          </a:prstGeom>
          <a:noFill/>
          <a:ln w="9525" cap="flat" cmpd="sng" algn="ctr">
            <a:solidFill>
              <a:srgbClr val="005BA1"/>
            </a:solidFill>
            <a:prstDash val="solid"/>
            <a:headEnd type="none" w="lg" len="med"/>
            <a:tailEnd type="triangle" w="sm" len="sm"/>
          </a:ln>
          <a:effectLst/>
        </p:spPr>
      </p:cxnSp>
      <p:grpSp>
        <p:nvGrpSpPr>
          <p:cNvPr id="1431" name="Group 1430">
            <a:extLst>
              <a:ext uri="{FF2B5EF4-FFF2-40B4-BE49-F238E27FC236}">
                <a16:creationId xmlns:a16="http://schemas.microsoft.com/office/drawing/2014/main" id="{C67AD109-736F-4E5C-B033-4AA17020A08A}"/>
              </a:ext>
            </a:extLst>
          </p:cNvPr>
          <p:cNvGrpSpPr/>
          <p:nvPr/>
        </p:nvGrpSpPr>
        <p:grpSpPr>
          <a:xfrm>
            <a:off x="1286910" y="3002173"/>
            <a:ext cx="87371" cy="162545"/>
            <a:chOff x="1640544" y="1791792"/>
            <a:chExt cx="988929" cy="1839784"/>
          </a:xfrm>
        </p:grpSpPr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247B2312-3C0A-44C5-8C0F-CE9A252F57E2}"/>
                </a:ext>
              </a:extLst>
            </p:cNvPr>
            <p:cNvSpPr/>
            <p:nvPr/>
          </p:nvSpPr>
          <p:spPr>
            <a:xfrm>
              <a:off x="1640544" y="1857077"/>
              <a:ext cx="873464" cy="1772019"/>
            </a:xfrm>
            <a:custGeom>
              <a:avLst/>
              <a:gdLst>
                <a:gd name="connsiteX0" fmla="*/ 624975 w 873464"/>
                <a:gd name="connsiteY0" fmla="*/ 627484 h 1772019"/>
                <a:gd name="connsiteX1" fmla="*/ 873464 w 873464"/>
                <a:gd name="connsiteY1" fmla="*/ 770553 h 1772019"/>
                <a:gd name="connsiteX2" fmla="*/ 870948 w 873464"/>
                <a:gd name="connsiteY2" fmla="*/ 1772020 h 1772019"/>
                <a:gd name="connsiteX3" fmla="*/ 0 w 873464"/>
                <a:gd name="connsiteY3" fmla="*/ 1270038 h 1772019"/>
                <a:gd name="connsiteX4" fmla="*/ 2510 w 873464"/>
                <a:gd name="connsiteY4" fmla="*/ 0 h 1772019"/>
                <a:gd name="connsiteX5" fmla="*/ 627491 w 873464"/>
                <a:gd name="connsiteY5" fmla="*/ 361433 h 1772019"/>
                <a:gd name="connsiteX6" fmla="*/ 624975 w 873464"/>
                <a:gd name="connsiteY6" fmla="*/ 627484 h 177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464" h="1772019">
                  <a:moveTo>
                    <a:pt x="624975" y="627484"/>
                  </a:moveTo>
                  <a:lnTo>
                    <a:pt x="873464" y="770553"/>
                  </a:lnTo>
                  <a:lnTo>
                    <a:pt x="870948" y="1772020"/>
                  </a:lnTo>
                  <a:lnTo>
                    <a:pt x="0" y="1270038"/>
                  </a:lnTo>
                  <a:lnTo>
                    <a:pt x="2510" y="0"/>
                  </a:lnTo>
                  <a:lnTo>
                    <a:pt x="627491" y="361433"/>
                  </a:lnTo>
                  <a:lnTo>
                    <a:pt x="624975" y="627484"/>
                  </a:lnTo>
                  <a:close/>
                </a:path>
              </a:pathLst>
            </a:custGeom>
            <a:solidFill>
              <a:srgbClr val="0078D4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BC313826-2D09-499D-A269-073B135FDA53}"/>
                </a:ext>
              </a:extLst>
            </p:cNvPr>
            <p:cNvSpPr/>
            <p:nvPr/>
          </p:nvSpPr>
          <p:spPr>
            <a:xfrm>
              <a:off x="1803691" y="2333980"/>
              <a:ext cx="504501" cy="366452"/>
            </a:xfrm>
            <a:custGeom>
              <a:avLst/>
              <a:gdLst>
                <a:gd name="connsiteX0" fmla="*/ 504501 w 504501"/>
                <a:gd name="connsiteY0" fmla="*/ 293659 h 366452"/>
                <a:gd name="connsiteX1" fmla="*/ 504501 w 504501"/>
                <a:gd name="connsiteY1" fmla="*/ 366452 h 366452"/>
                <a:gd name="connsiteX2" fmla="*/ 0 w 504501"/>
                <a:gd name="connsiteY2" fmla="*/ 72793 h 366452"/>
                <a:gd name="connsiteX3" fmla="*/ 0 w 504501"/>
                <a:gd name="connsiteY3" fmla="*/ 0 h 366452"/>
                <a:gd name="connsiteX4" fmla="*/ 504501 w 504501"/>
                <a:gd name="connsiteY4" fmla="*/ 293659 h 36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501" h="366452">
                  <a:moveTo>
                    <a:pt x="504501" y="293659"/>
                  </a:moveTo>
                  <a:lnTo>
                    <a:pt x="504501" y="366452"/>
                  </a:lnTo>
                  <a:lnTo>
                    <a:pt x="0" y="72793"/>
                  </a:lnTo>
                  <a:lnTo>
                    <a:pt x="0" y="0"/>
                  </a:lnTo>
                  <a:lnTo>
                    <a:pt x="504501" y="293659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58829685-C91D-4A40-8D9B-4EE4FC2C0C39}"/>
                </a:ext>
              </a:extLst>
            </p:cNvPr>
            <p:cNvSpPr/>
            <p:nvPr/>
          </p:nvSpPr>
          <p:spPr>
            <a:xfrm>
              <a:off x="1803691" y="2474478"/>
              <a:ext cx="504501" cy="363945"/>
            </a:xfrm>
            <a:custGeom>
              <a:avLst/>
              <a:gdLst>
                <a:gd name="connsiteX0" fmla="*/ 504501 w 504501"/>
                <a:gd name="connsiteY0" fmla="*/ 291152 h 363945"/>
                <a:gd name="connsiteX1" fmla="*/ 504501 w 504501"/>
                <a:gd name="connsiteY1" fmla="*/ 363945 h 363945"/>
                <a:gd name="connsiteX2" fmla="*/ 0 w 504501"/>
                <a:gd name="connsiteY2" fmla="*/ 70277 h 363945"/>
                <a:gd name="connsiteX3" fmla="*/ 0 w 504501"/>
                <a:gd name="connsiteY3" fmla="*/ 0 h 363945"/>
                <a:gd name="connsiteX4" fmla="*/ 504501 w 504501"/>
                <a:gd name="connsiteY4" fmla="*/ 291152 h 36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501" h="363945">
                  <a:moveTo>
                    <a:pt x="504501" y="291152"/>
                  </a:moveTo>
                  <a:lnTo>
                    <a:pt x="504501" y="363945"/>
                  </a:lnTo>
                  <a:lnTo>
                    <a:pt x="0" y="70277"/>
                  </a:lnTo>
                  <a:lnTo>
                    <a:pt x="0" y="0"/>
                  </a:lnTo>
                  <a:lnTo>
                    <a:pt x="504501" y="291152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B751B002-3561-4BBD-A36D-AE4EA07BC108}"/>
                </a:ext>
              </a:extLst>
            </p:cNvPr>
            <p:cNvSpPr/>
            <p:nvPr/>
          </p:nvSpPr>
          <p:spPr>
            <a:xfrm>
              <a:off x="1803686" y="2607538"/>
              <a:ext cx="504496" cy="366452"/>
            </a:xfrm>
            <a:custGeom>
              <a:avLst/>
              <a:gdLst>
                <a:gd name="connsiteX0" fmla="*/ 504497 w 504496"/>
                <a:gd name="connsiteY0" fmla="*/ 293668 h 366452"/>
                <a:gd name="connsiteX1" fmla="*/ 504497 w 504496"/>
                <a:gd name="connsiteY1" fmla="*/ 366452 h 366452"/>
                <a:gd name="connsiteX2" fmla="*/ 0 w 504496"/>
                <a:gd name="connsiteY2" fmla="*/ 72793 h 366452"/>
                <a:gd name="connsiteX3" fmla="*/ 0 w 504496"/>
                <a:gd name="connsiteY3" fmla="*/ 0 h 366452"/>
                <a:gd name="connsiteX4" fmla="*/ 504497 w 504496"/>
                <a:gd name="connsiteY4" fmla="*/ 293668 h 36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496" h="366452">
                  <a:moveTo>
                    <a:pt x="504497" y="293668"/>
                  </a:moveTo>
                  <a:lnTo>
                    <a:pt x="504497" y="366452"/>
                  </a:lnTo>
                  <a:lnTo>
                    <a:pt x="0" y="72793"/>
                  </a:lnTo>
                  <a:lnTo>
                    <a:pt x="0" y="0"/>
                  </a:lnTo>
                  <a:lnTo>
                    <a:pt x="504497" y="293668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0B730E1F-1D64-4364-8E65-9D4F2532B760}"/>
                </a:ext>
              </a:extLst>
            </p:cNvPr>
            <p:cNvSpPr/>
            <p:nvPr/>
          </p:nvSpPr>
          <p:spPr>
            <a:xfrm>
              <a:off x="2265528" y="2150719"/>
              <a:ext cx="115456" cy="333823"/>
            </a:xfrm>
            <a:custGeom>
              <a:avLst/>
              <a:gdLst>
                <a:gd name="connsiteX0" fmla="*/ 2507 w 115456"/>
                <a:gd name="connsiteY0" fmla="*/ 67769 h 333823"/>
                <a:gd name="connsiteX1" fmla="*/ 115457 w 115456"/>
                <a:gd name="connsiteY1" fmla="*/ 0 h 333823"/>
                <a:gd name="connsiteX2" fmla="*/ 115457 w 115456"/>
                <a:gd name="connsiteY2" fmla="*/ 268561 h 333823"/>
                <a:gd name="connsiteX3" fmla="*/ 0 w 115456"/>
                <a:gd name="connsiteY3" fmla="*/ 333823 h 333823"/>
                <a:gd name="connsiteX4" fmla="*/ 2507 w 115456"/>
                <a:gd name="connsiteY4" fmla="*/ 67769 h 33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56" h="333823">
                  <a:moveTo>
                    <a:pt x="2507" y="67769"/>
                  </a:moveTo>
                  <a:lnTo>
                    <a:pt x="115457" y="0"/>
                  </a:lnTo>
                  <a:lnTo>
                    <a:pt x="115457" y="268561"/>
                  </a:lnTo>
                  <a:lnTo>
                    <a:pt x="0" y="333823"/>
                  </a:lnTo>
                  <a:lnTo>
                    <a:pt x="2507" y="67769"/>
                  </a:lnTo>
                  <a:close/>
                </a:path>
              </a:pathLst>
            </a:custGeom>
            <a:solidFill>
              <a:srgbClr val="0078D4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6C5F7D21-A535-456E-ADBF-22DEEE34E8E5}"/>
                </a:ext>
              </a:extLst>
            </p:cNvPr>
            <p:cNvSpPr/>
            <p:nvPr/>
          </p:nvSpPr>
          <p:spPr>
            <a:xfrm>
              <a:off x="1643043" y="1791792"/>
              <a:ext cx="737924" cy="426690"/>
            </a:xfrm>
            <a:custGeom>
              <a:avLst/>
              <a:gdLst>
                <a:gd name="connsiteX0" fmla="*/ 0 w 737924"/>
                <a:gd name="connsiteY0" fmla="*/ 65258 h 426690"/>
                <a:gd name="connsiteX1" fmla="*/ 115458 w 737924"/>
                <a:gd name="connsiteY1" fmla="*/ 0 h 426690"/>
                <a:gd name="connsiteX2" fmla="*/ 737924 w 737924"/>
                <a:gd name="connsiteY2" fmla="*/ 358922 h 426690"/>
                <a:gd name="connsiteX3" fmla="*/ 624975 w 737924"/>
                <a:gd name="connsiteY3" fmla="*/ 426691 h 426690"/>
                <a:gd name="connsiteX4" fmla="*/ 0 w 737924"/>
                <a:gd name="connsiteY4" fmla="*/ 65258 h 42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924" h="426690">
                  <a:moveTo>
                    <a:pt x="0" y="65258"/>
                  </a:moveTo>
                  <a:lnTo>
                    <a:pt x="115458" y="0"/>
                  </a:lnTo>
                  <a:lnTo>
                    <a:pt x="737924" y="358922"/>
                  </a:lnTo>
                  <a:lnTo>
                    <a:pt x="624975" y="426691"/>
                  </a:lnTo>
                  <a:lnTo>
                    <a:pt x="0" y="65258"/>
                  </a:lnTo>
                  <a:close/>
                </a:path>
              </a:pathLst>
            </a:custGeom>
            <a:solidFill>
              <a:srgbClr val="32B0E7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F14A0194-BF83-49ED-B560-589076388EC3}"/>
                </a:ext>
              </a:extLst>
            </p:cNvPr>
            <p:cNvSpPr/>
            <p:nvPr/>
          </p:nvSpPr>
          <p:spPr>
            <a:xfrm>
              <a:off x="2268026" y="2150719"/>
              <a:ext cx="361438" cy="479399"/>
            </a:xfrm>
            <a:custGeom>
              <a:avLst/>
              <a:gdLst>
                <a:gd name="connsiteX0" fmla="*/ 0 w 361438"/>
                <a:gd name="connsiteY0" fmla="*/ 67769 h 479399"/>
                <a:gd name="connsiteX1" fmla="*/ 112950 w 361438"/>
                <a:gd name="connsiteY1" fmla="*/ 0 h 479399"/>
                <a:gd name="connsiteX2" fmla="*/ 361438 w 361438"/>
                <a:gd name="connsiteY2" fmla="*/ 411630 h 479399"/>
                <a:gd name="connsiteX3" fmla="*/ 248489 w 361438"/>
                <a:gd name="connsiteY3" fmla="*/ 479400 h 479399"/>
                <a:gd name="connsiteX4" fmla="*/ 0 w 361438"/>
                <a:gd name="connsiteY4" fmla="*/ 67769 h 47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38" h="479399">
                  <a:moveTo>
                    <a:pt x="0" y="67769"/>
                  </a:moveTo>
                  <a:lnTo>
                    <a:pt x="112950" y="0"/>
                  </a:lnTo>
                  <a:lnTo>
                    <a:pt x="361438" y="411630"/>
                  </a:lnTo>
                  <a:lnTo>
                    <a:pt x="248489" y="479400"/>
                  </a:lnTo>
                  <a:lnTo>
                    <a:pt x="0" y="67769"/>
                  </a:lnTo>
                  <a:close/>
                </a:path>
              </a:pathLst>
            </a:custGeom>
            <a:solidFill>
              <a:srgbClr val="A1F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50B56457-B095-4A26-A0CB-F59A59B040EE}"/>
                </a:ext>
              </a:extLst>
            </p:cNvPr>
            <p:cNvSpPr/>
            <p:nvPr/>
          </p:nvSpPr>
          <p:spPr>
            <a:xfrm>
              <a:off x="2265528" y="2419280"/>
              <a:ext cx="363945" cy="210838"/>
            </a:xfrm>
            <a:custGeom>
              <a:avLst/>
              <a:gdLst>
                <a:gd name="connsiteX0" fmla="*/ 0 w 363945"/>
                <a:gd name="connsiteY0" fmla="*/ 65254 h 210838"/>
                <a:gd name="connsiteX1" fmla="*/ 115457 w 363945"/>
                <a:gd name="connsiteY1" fmla="*/ 0 h 210838"/>
                <a:gd name="connsiteX2" fmla="*/ 363945 w 363945"/>
                <a:gd name="connsiteY2" fmla="*/ 143069 h 210838"/>
                <a:gd name="connsiteX3" fmla="*/ 250996 w 363945"/>
                <a:gd name="connsiteY3" fmla="*/ 210839 h 210838"/>
                <a:gd name="connsiteX4" fmla="*/ 0 w 363945"/>
                <a:gd name="connsiteY4" fmla="*/ 65254 h 21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45" h="210838">
                  <a:moveTo>
                    <a:pt x="0" y="65254"/>
                  </a:moveTo>
                  <a:lnTo>
                    <a:pt x="115457" y="0"/>
                  </a:lnTo>
                  <a:lnTo>
                    <a:pt x="363945" y="143069"/>
                  </a:lnTo>
                  <a:lnTo>
                    <a:pt x="250996" y="210839"/>
                  </a:lnTo>
                  <a:lnTo>
                    <a:pt x="0" y="65254"/>
                  </a:lnTo>
                  <a:close/>
                </a:path>
              </a:pathLst>
            </a:custGeom>
            <a:solidFill>
              <a:srgbClr val="A1F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F884CF2D-9627-421F-BCD1-44D078B72BBA}"/>
                </a:ext>
              </a:extLst>
            </p:cNvPr>
            <p:cNvSpPr/>
            <p:nvPr/>
          </p:nvSpPr>
          <p:spPr>
            <a:xfrm>
              <a:off x="2511501" y="2562340"/>
              <a:ext cx="117963" cy="1069236"/>
            </a:xfrm>
            <a:custGeom>
              <a:avLst/>
              <a:gdLst>
                <a:gd name="connsiteX0" fmla="*/ 5023 w 117963"/>
                <a:gd name="connsiteY0" fmla="*/ 67770 h 1069236"/>
                <a:gd name="connsiteX1" fmla="*/ 117963 w 117963"/>
                <a:gd name="connsiteY1" fmla="*/ 0 h 1069236"/>
                <a:gd name="connsiteX2" fmla="*/ 115456 w 117963"/>
                <a:gd name="connsiteY2" fmla="*/ 1001467 h 1069236"/>
                <a:gd name="connsiteX3" fmla="*/ 0 w 117963"/>
                <a:gd name="connsiteY3" fmla="*/ 1069236 h 1069236"/>
                <a:gd name="connsiteX4" fmla="*/ 5023 w 117963"/>
                <a:gd name="connsiteY4" fmla="*/ 67770 h 106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63" h="1069236">
                  <a:moveTo>
                    <a:pt x="5023" y="67770"/>
                  </a:moveTo>
                  <a:lnTo>
                    <a:pt x="117963" y="0"/>
                  </a:lnTo>
                  <a:lnTo>
                    <a:pt x="115456" y="1001467"/>
                  </a:lnTo>
                  <a:lnTo>
                    <a:pt x="0" y="1069236"/>
                  </a:lnTo>
                  <a:lnTo>
                    <a:pt x="5023" y="67770"/>
                  </a:lnTo>
                  <a:close/>
                </a:path>
              </a:pathLst>
            </a:custGeom>
            <a:solidFill>
              <a:srgbClr val="32B0E7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D0C710B9-9943-4D80-9A4D-ACD412CEF192}"/>
                </a:ext>
              </a:extLst>
            </p:cNvPr>
            <p:cNvSpPr/>
            <p:nvPr/>
          </p:nvSpPr>
          <p:spPr>
            <a:xfrm>
              <a:off x="2265528" y="2218481"/>
              <a:ext cx="250995" cy="411628"/>
            </a:xfrm>
            <a:custGeom>
              <a:avLst/>
              <a:gdLst>
                <a:gd name="connsiteX0" fmla="*/ 2516 w 250995"/>
                <a:gd name="connsiteY0" fmla="*/ 0 h 411628"/>
                <a:gd name="connsiteX1" fmla="*/ 250996 w 250995"/>
                <a:gd name="connsiteY1" fmla="*/ 411628 h 411628"/>
                <a:gd name="connsiteX2" fmla="*/ 0 w 250995"/>
                <a:gd name="connsiteY2" fmla="*/ 266052 h 411628"/>
                <a:gd name="connsiteX3" fmla="*/ 2516 w 250995"/>
                <a:gd name="connsiteY3" fmla="*/ 0 h 41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95" h="411628">
                  <a:moveTo>
                    <a:pt x="2516" y="0"/>
                  </a:moveTo>
                  <a:lnTo>
                    <a:pt x="250996" y="411628"/>
                  </a:lnTo>
                  <a:lnTo>
                    <a:pt x="0" y="266052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442" name="Connector: Elbow 1441">
            <a:extLst>
              <a:ext uri="{FF2B5EF4-FFF2-40B4-BE49-F238E27FC236}">
                <a16:creationId xmlns:a16="http://schemas.microsoft.com/office/drawing/2014/main" id="{22A6D7F2-C8F4-4021-8793-EEE36F66FFB4}"/>
              </a:ext>
            </a:extLst>
          </p:cNvPr>
          <p:cNvCxnSpPr>
            <a:cxnSpLocks/>
            <a:stCxn id="1453" idx="0"/>
          </p:cNvCxnSpPr>
          <p:nvPr/>
        </p:nvCxnSpPr>
        <p:spPr>
          <a:xfrm rot="16200000" flipH="1" flipV="1">
            <a:off x="1343205" y="3640904"/>
            <a:ext cx="319809" cy="323815"/>
          </a:xfrm>
          <a:prstGeom prst="bentConnector4">
            <a:avLst>
              <a:gd name="adj1" fmla="val 100013"/>
              <a:gd name="adj2" fmla="val 55228"/>
            </a:avLst>
          </a:prstGeom>
          <a:noFill/>
          <a:ln w="9525" cap="flat" cmpd="sng" algn="ctr">
            <a:solidFill>
              <a:srgbClr val="005BA1"/>
            </a:solidFill>
            <a:prstDash val="solid"/>
            <a:headEnd type="none" w="lg" len="med"/>
            <a:tailEnd type="triangle" w="sm" len="sm"/>
          </a:ln>
          <a:effectLst/>
        </p:spPr>
      </p:cxnSp>
      <p:grpSp>
        <p:nvGrpSpPr>
          <p:cNvPr id="1443" name="Group 1442">
            <a:extLst>
              <a:ext uri="{FF2B5EF4-FFF2-40B4-BE49-F238E27FC236}">
                <a16:creationId xmlns:a16="http://schemas.microsoft.com/office/drawing/2014/main" id="{196610C6-5F49-4891-B598-41EA23005DB9}"/>
              </a:ext>
            </a:extLst>
          </p:cNvPr>
          <p:cNvGrpSpPr/>
          <p:nvPr/>
        </p:nvGrpSpPr>
        <p:grpSpPr>
          <a:xfrm>
            <a:off x="1549133" y="3575743"/>
            <a:ext cx="229884" cy="182037"/>
            <a:chOff x="6471917" y="1933571"/>
            <a:chExt cx="278933" cy="220877"/>
          </a:xfrm>
        </p:grpSpPr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AB71B296-A644-491A-AC85-6F86711F61F4}"/>
                </a:ext>
              </a:extLst>
            </p:cNvPr>
            <p:cNvSpPr/>
            <p:nvPr/>
          </p:nvSpPr>
          <p:spPr>
            <a:xfrm>
              <a:off x="6471917" y="1939439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36FBBACD-2CBF-43AD-9CA0-D19AAA3B54E7}"/>
                </a:ext>
              </a:extLst>
            </p:cNvPr>
            <p:cNvSpPr/>
            <p:nvPr/>
          </p:nvSpPr>
          <p:spPr>
            <a:xfrm>
              <a:off x="6471917" y="1933571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016EFF8-1908-483C-963F-A6C55A0475A6}"/>
                </a:ext>
              </a:extLst>
            </p:cNvPr>
            <p:cNvSpPr/>
            <p:nvPr/>
          </p:nvSpPr>
          <p:spPr>
            <a:xfrm>
              <a:off x="6508276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FF9407A3-BF5C-4E25-BF2D-6C08A918C683}"/>
                </a:ext>
              </a:extLst>
            </p:cNvPr>
            <p:cNvSpPr/>
            <p:nvPr/>
          </p:nvSpPr>
          <p:spPr>
            <a:xfrm>
              <a:off x="648625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DBAF1EF0-6F7F-476F-8455-AB6F65D8C39C}"/>
                </a:ext>
              </a:extLst>
            </p:cNvPr>
            <p:cNvSpPr/>
            <p:nvPr/>
          </p:nvSpPr>
          <p:spPr>
            <a:xfrm>
              <a:off x="653078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49" name="Group 1448">
              <a:extLst>
                <a:ext uri="{FF2B5EF4-FFF2-40B4-BE49-F238E27FC236}">
                  <a16:creationId xmlns:a16="http://schemas.microsoft.com/office/drawing/2014/main" id="{9339800B-AC89-4E4C-965F-BF944CCF0ED2}"/>
                </a:ext>
              </a:extLst>
            </p:cNvPr>
            <p:cNvGrpSpPr/>
            <p:nvPr/>
          </p:nvGrpSpPr>
          <p:grpSpPr>
            <a:xfrm>
              <a:off x="6482402" y="1975372"/>
              <a:ext cx="48383" cy="48383"/>
              <a:chOff x="7423299" y="1363379"/>
              <a:chExt cx="163411" cy="163411"/>
            </a:xfrm>
          </p:grpSpPr>
          <p:sp>
            <p:nvSpPr>
              <p:cNvPr id="1459" name="Freeform 687">
                <a:extLst>
                  <a:ext uri="{FF2B5EF4-FFF2-40B4-BE49-F238E27FC236}">
                    <a16:creationId xmlns:a16="http://schemas.microsoft.com/office/drawing/2014/main" id="{298BD667-72E2-4415-B377-6B1E193CC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0" name="Oval 688">
                <a:extLst>
                  <a:ext uri="{FF2B5EF4-FFF2-40B4-BE49-F238E27FC236}">
                    <a16:creationId xmlns:a16="http://schemas.microsoft.com/office/drawing/2014/main" id="{8505A922-EFC5-4C46-9863-43680E7CF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50" name="Group 1449">
              <a:extLst>
                <a:ext uri="{FF2B5EF4-FFF2-40B4-BE49-F238E27FC236}">
                  <a16:creationId xmlns:a16="http://schemas.microsoft.com/office/drawing/2014/main" id="{AC2EF226-9D0A-45DE-AD29-D87E2BF7873F}"/>
                </a:ext>
              </a:extLst>
            </p:cNvPr>
            <p:cNvGrpSpPr/>
            <p:nvPr/>
          </p:nvGrpSpPr>
          <p:grpSpPr>
            <a:xfrm>
              <a:off x="6565502" y="2003176"/>
              <a:ext cx="95127" cy="114585"/>
              <a:chOff x="6497791" y="2914580"/>
              <a:chExt cx="279400" cy="336551"/>
            </a:xfrm>
          </p:grpSpPr>
          <p:sp>
            <p:nvSpPr>
              <p:cNvPr id="1451" name="AutoShape 81">
                <a:extLst>
                  <a:ext uri="{FF2B5EF4-FFF2-40B4-BE49-F238E27FC236}">
                    <a16:creationId xmlns:a16="http://schemas.microsoft.com/office/drawing/2014/main" id="{3DDF2398-DF16-4B89-9C96-1410219434C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497791" y="2914580"/>
                <a:ext cx="279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2" name="Rectangle 83">
                <a:extLst>
                  <a:ext uri="{FF2B5EF4-FFF2-40B4-BE49-F238E27FC236}">
                    <a16:creationId xmlns:a16="http://schemas.microsoft.com/office/drawing/2014/main" id="{9F43D324-57C1-4F61-97B6-C51452DAA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7791" y="2916168"/>
                <a:ext cx="277813" cy="3349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3" name="Oval 84">
                <a:extLst>
                  <a:ext uri="{FF2B5EF4-FFF2-40B4-BE49-F238E27FC236}">
                    <a16:creationId xmlns:a16="http://schemas.microsoft.com/office/drawing/2014/main" id="{4D4DD7DA-52A7-40DC-9AFB-5641C4077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254" y="2949505"/>
                <a:ext cx="241300" cy="241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4" name="Oval 86">
                <a:extLst>
                  <a:ext uri="{FF2B5EF4-FFF2-40B4-BE49-F238E27FC236}">
                    <a16:creationId xmlns:a16="http://schemas.microsoft.com/office/drawing/2014/main" id="{24C0E5C0-00A4-47CA-87BC-5A468117C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329" y="3041580"/>
                <a:ext cx="57150" cy="5715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5" name="Freeform 87">
                <a:extLst>
                  <a:ext uri="{FF2B5EF4-FFF2-40B4-BE49-F238E27FC236}">
                    <a16:creationId xmlns:a16="http://schemas.microsoft.com/office/drawing/2014/main" id="{82C1DD4B-A751-45FD-9D56-D670F74F2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291" y="2990780"/>
                <a:ext cx="49213" cy="49213"/>
              </a:xfrm>
              <a:custGeom>
                <a:avLst/>
                <a:gdLst>
                  <a:gd name="T0" fmla="*/ 3 w 31"/>
                  <a:gd name="T1" fmla="*/ 0 h 31"/>
                  <a:gd name="T2" fmla="*/ 0 w 31"/>
                  <a:gd name="T3" fmla="*/ 4 h 31"/>
                  <a:gd name="T4" fmla="*/ 27 w 31"/>
                  <a:gd name="T5" fmla="*/ 31 h 31"/>
                  <a:gd name="T6" fmla="*/ 31 w 31"/>
                  <a:gd name="T7" fmla="*/ 28 h 31"/>
                  <a:gd name="T8" fmla="*/ 3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" y="0"/>
                    </a:moveTo>
                    <a:lnTo>
                      <a:pt x="0" y="4"/>
                    </a:lnTo>
                    <a:lnTo>
                      <a:pt x="27" y="31"/>
                    </a:lnTo>
                    <a:lnTo>
                      <a:pt x="31" y="2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6" name="Freeform 88">
                <a:extLst>
                  <a:ext uri="{FF2B5EF4-FFF2-40B4-BE49-F238E27FC236}">
                    <a16:creationId xmlns:a16="http://schemas.microsoft.com/office/drawing/2014/main" id="{A35A68FF-10A0-4ED4-B347-04526EE67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479" y="3097143"/>
                <a:ext cx="49213" cy="49213"/>
              </a:xfrm>
              <a:custGeom>
                <a:avLst/>
                <a:gdLst>
                  <a:gd name="T0" fmla="*/ 4 w 31"/>
                  <a:gd name="T1" fmla="*/ 0 h 31"/>
                  <a:gd name="T2" fmla="*/ 0 w 31"/>
                  <a:gd name="T3" fmla="*/ 3 h 31"/>
                  <a:gd name="T4" fmla="*/ 28 w 31"/>
                  <a:gd name="T5" fmla="*/ 31 h 31"/>
                  <a:gd name="T6" fmla="*/ 31 w 31"/>
                  <a:gd name="T7" fmla="*/ 27 h 31"/>
                  <a:gd name="T8" fmla="*/ 4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4" y="0"/>
                    </a:moveTo>
                    <a:lnTo>
                      <a:pt x="0" y="3"/>
                    </a:lnTo>
                    <a:lnTo>
                      <a:pt x="28" y="31"/>
                    </a:lnTo>
                    <a:lnTo>
                      <a:pt x="31" y="2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7" name="Freeform 89">
                <a:extLst>
                  <a:ext uri="{FF2B5EF4-FFF2-40B4-BE49-F238E27FC236}">
                    <a16:creationId xmlns:a16="http://schemas.microsoft.com/office/drawing/2014/main" id="{8BF1924A-03A1-46CE-BD77-255A9A338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9541" y="3128893"/>
                <a:ext cx="117475" cy="69850"/>
              </a:xfrm>
              <a:custGeom>
                <a:avLst/>
                <a:gdLst>
                  <a:gd name="T0" fmla="*/ 15 w 86"/>
                  <a:gd name="T1" fmla="*/ 51 h 51"/>
                  <a:gd name="T2" fmla="*/ 2 w 86"/>
                  <a:gd name="T3" fmla="*/ 40 h 51"/>
                  <a:gd name="T4" fmla="*/ 12 w 86"/>
                  <a:gd name="T5" fmla="*/ 24 h 51"/>
                  <a:gd name="T6" fmla="*/ 78 w 86"/>
                  <a:gd name="T7" fmla="*/ 0 h 51"/>
                  <a:gd name="T8" fmla="*/ 80 w 86"/>
                  <a:gd name="T9" fmla="*/ 0 h 51"/>
                  <a:gd name="T10" fmla="*/ 85 w 86"/>
                  <a:gd name="T11" fmla="*/ 4 h 51"/>
                  <a:gd name="T12" fmla="*/ 82 w 86"/>
                  <a:gd name="T13" fmla="*/ 11 h 51"/>
                  <a:gd name="T14" fmla="*/ 22 w 86"/>
                  <a:gd name="T15" fmla="*/ 49 h 51"/>
                  <a:gd name="T16" fmla="*/ 18 w 86"/>
                  <a:gd name="T17" fmla="*/ 50 h 51"/>
                  <a:gd name="T18" fmla="*/ 15 w 86"/>
                  <a:gd name="T1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51">
                    <a:moveTo>
                      <a:pt x="15" y="51"/>
                    </a:moveTo>
                    <a:cubicBezTo>
                      <a:pt x="9" y="51"/>
                      <a:pt x="3" y="47"/>
                      <a:pt x="2" y="40"/>
                    </a:cubicBezTo>
                    <a:cubicBezTo>
                      <a:pt x="0" y="33"/>
                      <a:pt x="5" y="26"/>
                      <a:pt x="12" y="24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cubicBezTo>
                      <a:pt x="86" y="6"/>
                      <a:pt x="85" y="9"/>
                      <a:pt x="82" y="11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19" y="50"/>
                      <a:pt x="18" y="50"/>
                    </a:cubicBezTo>
                    <a:cubicBezTo>
                      <a:pt x="17" y="51"/>
                      <a:pt x="16" y="51"/>
                      <a:pt x="15" y="51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8" name="Freeform 90">
                <a:extLst>
                  <a:ext uri="{FF2B5EF4-FFF2-40B4-BE49-F238E27FC236}">
                    <a16:creationId xmlns:a16="http://schemas.microsoft.com/office/drawing/2014/main" id="{5B31F3E8-A029-4703-A42C-BC6C46DE1C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6366" y="3127305"/>
                <a:ext cx="125413" cy="76200"/>
              </a:xfrm>
              <a:custGeom>
                <a:avLst/>
                <a:gdLst>
                  <a:gd name="T0" fmla="*/ 82 w 91"/>
                  <a:gd name="T1" fmla="*/ 4 h 56"/>
                  <a:gd name="T2" fmla="*/ 85 w 91"/>
                  <a:gd name="T3" fmla="*/ 7 h 56"/>
                  <a:gd name="T4" fmla="*/ 83 w 91"/>
                  <a:gd name="T5" fmla="*/ 11 h 56"/>
                  <a:gd name="T6" fmla="*/ 23 w 91"/>
                  <a:gd name="T7" fmla="*/ 50 h 56"/>
                  <a:gd name="T8" fmla="*/ 19 w 91"/>
                  <a:gd name="T9" fmla="*/ 51 h 56"/>
                  <a:gd name="T10" fmla="*/ 17 w 91"/>
                  <a:gd name="T11" fmla="*/ 51 h 56"/>
                  <a:gd name="T12" fmla="*/ 6 w 91"/>
                  <a:gd name="T13" fmla="*/ 42 h 56"/>
                  <a:gd name="T14" fmla="*/ 15 w 91"/>
                  <a:gd name="T15" fmla="*/ 28 h 56"/>
                  <a:gd name="T16" fmla="*/ 81 w 91"/>
                  <a:gd name="T17" fmla="*/ 4 h 56"/>
                  <a:gd name="T18" fmla="*/ 82 w 91"/>
                  <a:gd name="T19" fmla="*/ 4 h 56"/>
                  <a:gd name="T20" fmla="*/ 82 w 91"/>
                  <a:gd name="T21" fmla="*/ 0 h 56"/>
                  <a:gd name="T22" fmla="*/ 80 w 91"/>
                  <a:gd name="T23" fmla="*/ 0 h 56"/>
                  <a:gd name="T24" fmla="*/ 80 w 91"/>
                  <a:gd name="T25" fmla="*/ 0 h 56"/>
                  <a:gd name="T26" fmla="*/ 79 w 91"/>
                  <a:gd name="T27" fmla="*/ 0 h 56"/>
                  <a:gd name="T28" fmla="*/ 14 w 91"/>
                  <a:gd name="T29" fmla="*/ 24 h 56"/>
                  <a:gd name="T30" fmla="*/ 2 w 91"/>
                  <a:gd name="T31" fmla="*/ 43 h 56"/>
                  <a:gd name="T32" fmla="*/ 18 w 91"/>
                  <a:gd name="T33" fmla="*/ 56 h 56"/>
                  <a:gd name="T34" fmla="*/ 20 w 91"/>
                  <a:gd name="T35" fmla="*/ 55 h 56"/>
                  <a:gd name="T36" fmla="*/ 25 w 91"/>
                  <a:gd name="T37" fmla="*/ 54 h 56"/>
                  <a:gd name="T38" fmla="*/ 25 w 91"/>
                  <a:gd name="T39" fmla="*/ 54 h 56"/>
                  <a:gd name="T40" fmla="*/ 25 w 91"/>
                  <a:gd name="T41" fmla="*/ 54 h 56"/>
                  <a:gd name="T42" fmla="*/ 85 w 91"/>
                  <a:gd name="T43" fmla="*/ 16 h 56"/>
                  <a:gd name="T44" fmla="*/ 90 w 91"/>
                  <a:gd name="T45" fmla="*/ 7 h 56"/>
                  <a:gd name="T46" fmla="*/ 82 w 91"/>
                  <a:gd name="T4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1" h="56">
                    <a:moveTo>
                      <a:pt x="82" y="4"/>
                    </a:moveTo>
                    <a:cubicBezTo>
                      <a:pt x="83" y="4"/>
                      <a:pt x="85" y="5"/>
                      <a:pt x="85" y="7"/>
                    </a:cubicBezTo>
                    <a:cubicBezTo>
                      <a:pt x="86" y="9"/>
                      <a:pt x="84" y="10"/>
                      <a:pt x="83" y="11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2" y="50"/>
                      <a:pt x="20" y="51"/>
                      <a:pt x="19" y="51"/>
                    </a:cubicBezTo>
                    <a:cubicBezTo>
                      <a:pt x="19" y="51"/>
                      <a:pt x="18" y="51"/>
                      <a:pt x="17" y="51"/>
                    </a:cubicBezTo>
                    <a:cubicBezTo>
                      <a:pt x="12" y="51"/>
                      <a:pt x="7" y="48"/>
                      <a:pt x="6" y="42"/>
                    </a:cubicBezTo>
                    <a:cubicBezTo>
                      <a:pt x="4" y="36"/>
                      <a:pt x="8" y="29"/>
                      <a:pt x="15" y="28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4"/>
                      <a:pt x="81" y="4"/>
                      <a:pt x="82" y="4"/>
                    </a:cubicBezTo>
                    <a:close/>
                    <a:moveTo>
                      <a:pt x="82" y="0"/>
                    </a:moveTo>
                    <a:cubicBezTo>
                      <a:pt x="81" y="0"/>
                      <a:pt x="81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26"/>
                      <a:pt x="0" y="35"/>
                      <a:pt x="2" y="43"/>
                    </a:cubicBezTo>
                    <a:cubicBezTo>
                      <a:pt x="4" y="50"/>
                      <a:pt x="10" y="56"/>
                      <a:pt x="18" y="56"/>
                    </a:cubicBezTo>
                    <a:cubicBezTo>
                      <a:pt x="19" y="56"/>
                      <a:pt x="19" y="56"/>
                      <a:pt x="20" y="55"/>
                    </a:cubicBezTo>
                    <a:cubicBezTo>
                      <a:pt x="21" y="55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9" y="14"/>
                      <a:pt x="91" y="10"/>
                      <a:pt x="90" y="7"/>
                    </a:cubicBezTo>
                    <a:cubicBezTo>
                      <a:pt x="89" y="2"/>
                      <a:pt x="85" y="0"/>
                      <a:pt x="82" y="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461" name="Rectangle 1460">
            <a:extLst>
              <a:ext uri="{FF2B5EF4-FFF2-40B4-BE49-F238E27FC236}">
                <a16:creationId xmlns:a16="http://schemas.microsoft.com/office/drawing/2014/main" id="{60B491EE-78D2-477F-A845-03AB1102BF76}"/>
              </a:ext>
            </a:extLst>
          </p:cNvPr>
          <p:cNvSpPr/>
          <p:nvPr/>
        </p:nvSpPr>
        <p:spPr bwMode="auto">
          <a:xfrm>
            <a:off x="1643466" y="4046407"/>
            <a:ext cx="890107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Distribution Agent</a:t>
            </a:r>
          </a:p>
        </p:txBody>
      </p:sp>
      <p:cxnSp>
        <p:nvCxnSpPr>
          <p:cNvPr id="1462" name="Straight Arrow Connector 1461">
            <a:extLst>
              <a:ext uri="{FF2B5EF4-FFF2-40B4-BE49-F238E27FC236}">
                <a16:creationId xmlns:a16="http://schemas.microsoft.com/office/drawing/2014/main" id="{67B9E108-C461-43CC-BBDA-2DA0C489AE5E}"/>
              </a:ext>
            </a:extLst>
          </p:cNvPr>
          <p:cNvCxnSpPr>
            <a:cxnSpLocks/>
          </p:cNvCxnSpPr>
          <p:nvPr/>
        </p:nvCxnSpPr>
        <p:spPr>
          <a:xfrm flipH="1">
            <a:off x="1323609" y="4228875"/>
            <a:ext cx="225527" cy="0"/>
          </a:xfrm>
          <a:prstGeom prst="straightConnector1">
            <a:avLst/>
          </a:prstGeom>
          <a:noFill/>
          <a:ln w="9525" cap="flat" cmpd="sng" algn="ctr">
            <a:solidFill>
              <a:srgbClr val="005BA1"/>
            </a:solidFill>
            <a:prstDash val="solid"/>
            <a:headEnd type="triangle" w="sm" len="sm"/>
            <a:tailEnd type="none" w="sm" len="sm"/>
          </a:ln>
          <a:effectLst/>
        </p:spPr>
      </p:cxnSp>
      <p:sp>
        <p:nvSpPr>
          <p:cNvPr id="1463" name="Rectangle 1462">
            <a:extLst>
              <a:ext uri="{FF2B5EF4-FFF2-40B4-BE49-F238E27FC236}">
                <a16:creationId xmlns:a16="http://schemas.microsoft.com/office/drawing/2014/main" id="{462CD241-1B5B-4485-AB24-C2C3E5A2B3ED}"/>
              </a:ext>
            </a:extLst>
          </p:cNvPr>
          <p:cNvSpPr/>
          <p:nvPr/>
        </p:nvSpPr>
        <p:spPr bwMode="auto">
          <a:xfrm>
            <a:off x="423720" y="4356198"/>
            <a:ext cx="94907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Subscriber</a:t>
            </a:r>
          </a:p>
        </p:txBody>
      </p:sp>
      <p:sp>
        <p:nvSpPr>
          <p:cNvPr id="1464" name="Isosceles Triangle 1463">
            <a:extLst>
              <a:ext uri="{FF2B5EF4-FFF2-40B4-BE49-F238E27FC236}">
                <a16:creationId xmlns:a16="http://schemas.microsoft.com/office/drawing/2014/main" id="{D008A5EF-34B6-472E-906E-EAD2CAE3FCF2}"/>
              </a:ext>
            </a:extLst>
          </p:cNvPr>
          <p:cNvSpPr/>
          <p:nvPr/>
        </p:nvSpPr>
        <p:spPr bwMode="auto">
          <a:xfrm>
            <a:off x="872151" y="4796650"/>
            <a:ext cx="467368" cy="188454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8FFFF"/>
              </a:gs>
              <a:gs pos="100000">
                <a:srgbClr val="50E6FF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65" name="Rectangle 1464">
            <a:extLst>
              <a:ext uri="{FF2B5EF4-FFF2-40B4-BE49-F238E27FC236}">
                <a16:creationId xmlns:a16="http://schemas.microsoft.com/office/drawing/2014/main" id="{AD34F2D2-FB2C-454E-89F8-DFBEC94FCF69}"/>
              </a:ext>
            </a:extLst>
          </p:cNvPr>
          <p:cNvSpPr/>
          <p:nvPr/>
        </p:nvSpPr>
        <p:spPr bwMode="auto">
          <a:xfrm>
            <a:off x="872151" y="4985105"/>
            <a:ext cx="467368" cy="446312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0"/>
                </a:srgbClr>
              </a:gs>
              <a:gs pos="100000">
                <a:srgbClr val="A4CFEF">
                  <a:alpha val="50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66" name="Graphic 1465">
            <a:extLst>
              <a:ext uri="{FF2B5EF4-FFF2-40B4-BE49-F238E27FC236}">
                <a16:creationId xmlns:a16="http://schemas.microsoft.com/office/drawing/2014/main" id="{9374DB5C-3D2A-44E6-97FD-C9A8A642F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75028" y="4596259"/>
            <a:ext cx="261616" cy="261616"/>
          </a:xfrm>
          <a:prstGeom prst="rect">
            <a:avLst/>
          </a:prstGeom>
        </p:spPr>
      </p:pic>
      <p:pic>
        <p:nvPicPr>
          <p:cNvPr id="1467" name="Graphic 1466">
            <a:extLst>
              <a:ext uri="{FF2B5EF4-FFF2-40B4-BE49-F238E27FC236}">
                <a16:creationId xmlns:a16="http://schemas.microsoft.com/office/drawing/2014/main" id="{40C9C353-9164-4380-84C9-8AC7E7DB7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2291" y="5047236"/>
            <a:ext cx="210492" cy="248764"/>
          </a:xfrm>
          <a:prstGeom prst="rect">
            <a:avLst/>
          </a:prstGeom>
        </p:spPr>
      </p:pic>
      <p:sp>
        <p:nvSpPr>
          <p:cNvPr id="1468" name="Rectangle 1467">
            <a:extLst>
              <a:ext uri="{FF2B5EF4-FFF2-40B4-BE49-F238E27FC236}">
                <a16:creationId xmlns:a16="http://schemas.microsoft.com/office/drawing/2014/main" id="{49C7F4B9-3284-4706-A110-6731DF00DAF4}"/>
              </a:ext>
            </a:extLst>
          </p:cNvPr>
          <p:cNvSpPr/>
          <p:nvPr/>
        </p:nvSpPr>
        <p:spPr bwMode="auto">
          <a:xfrm>
            <a:off x="792984" y="5152252"/>
            <a:ext cx="767481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Articles</a:t>
            </a:r>
          </a:p>
        </p:txBody>
      </p:sp>
      <p:sp>
        <p:nvSpPr>
          <p:cNvPr id="1469" name="Rectangle 1468">
            <a:extLst>
              <a:ext uri="{FF2B5EF4-FFF2-40B4-BE49-F238E27FC236}">
                <a16:creationId xmlns:a16="http://schemas.microsoft.com/office/drawing/2014/main" id="{F3AD9B87-69EC-46FB-AD70-DE22B95E5802}"/>
              </a:ext>
            </a:extLst>
          </p:cNvPr>
          <p:cNvSpPr/>
          <p:nvPr/>
        </p:nvSpPr>
        <p:spPr bwMode="auto">
          <a:xfrm>
            <a:off x="653383" y="5290799"/>
            <a:ext cx="898544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Subscription</a:t>
            </a:r>
          </a:p>
        </p:txBody>
      </p:sp>
      <p:cxnSp>
        <p:nvCxnSpPr>
          <p:cNvPr id="1470" name="Connector: Elbow 1469">
            <a:extLst>
              <a:ext uri="{FF2B5EF4-FFF2-40B4-BE49-F238E27FC236}">
                <a16:creationId xmlns:a16="http://schemas.microsoft.com/office/drawing/2014/main" id="{A0ED6DE7-2FB9-4702-B939-F7F5F17A31FA}"/>
              </a:ext>
            </a:extLst>
          </p:cNvPr>
          <p:cNvCxnSpPr>
            <a:cxnSpLocks/>
            <a:stCxn id="1465" idx="3"/>
          </p:cNvCxnSpPr>
          <p:nvPr/>
        </p:nvCxnSpPr>
        <p:spPr>
          <a:xfrm flipV="1">
            <a:off x="1339520" y="4345416"/>
            <a:ext cx="332008" cy="862846"/>
          </a:xfrm>
          <a:prstGeom prst="bentConnector2">
            <a:avLst/>
          </a:prstGeom>
          <a:noFill/>
          <a:ln w="9525" cap="flat" cmpd="sng" algn="ctr">
            <a:solidFill>
              <a:srgbClr val="005BA1"/>
            </a:solidFill>
            <a:prstDash val="solid"/>
            <a:headEnd type="triangle" w="sm" len="sm"/>
            <a:tailEnd type="none" w="sm" len="sm"/>
          </a:ln>
          <a:effectLst/>
        </p:spPr>
      </p:cxnSp>
      <p:grpSp>
        <p:nvGrpSpPr>
          <p:cNvPr id="1471" name="Graphic 14339">
            <a:extLst>
              <a:ext uri="{FF2B5EF4-FFF2-40B4-BE49-F238E27FC236}">
                <a16:creationId xmlns:a16="http://schemas.microsoft.com/office/drawing/2014/main" id="{5DF798BC-DF29-415A-882E-4A3C76760409}"/>
              </a:ext>
            </a:extLst>
          </p:cNvPr>
          <p:cNvGrpSpPr/>
          <p:nvPr/>
        </p:nvGrpSpPr>
        <p:grpSpPr>
          <a:xfrm>
            <a:off x="2660950" y="1728762"/>
            <a:ext cx="135925" cy="197105"/>
            <a:chOff x="9754200" y="4646363"/>
            <a:chExt cx="467677" cy="678179"/>
          </a:xfrm>
        </p:grpSpPr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1F2E86D7-521E-4FFA-B7D6-4AC602ABEA2B}"/>
                </a:ext>
              </a:extLst>
            </p:cNvPr>
            <p:cNvSpPr/>
            <p:nvPr/>
          </p:nvSpPr>
          <p:spPr>
            <a:xfrm>
              <a:off x="9754200" y="5051175"/>
              <a:ext cx="467677" cy="273367"/>
            </a:xfrm>
            <a:custGeom>
              <a:avLst/>
              <a:gdLst>
                <a:gd name="connsiteX0" fmla="*/ 0 w 467677"/>
                <a:gd name="connsiteY0" fmla="*/ 50482 h 273367"/>
                <a:gd name="connsiteX1" fmla="*/ 379095 w 467677"/>
                <a:gd name="connsiteY1" fmla="*/ 273367 h 273367"/>
                <a:gd name="connsiteX2" fmla="*/ 467677 w 467677"/>
                <a:gd name="connsiteY2" fmla="*/ 221932 h 273367"/>
                <a:gd name="connsiteX3" fmla="*/ 88582 w 467677"/>
                <a:gd name="connsiteY3" fmla="*/ 0 h 273367"/>
                <a:gd name="connsiteX4" fmla="*/ 0 w 467677"/>
                <a:gd name="connsiteY4" fmla="*/ 50482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77" h="273367">
                  <a:moveTo>
                    <a:pt x="0" y="50482"/>
                  </a:moveTo>
                  <a:lnTo>
                    <a:pt x="379095" y="273367"/>
                  </a:lnTo>
                  <a:lnTo>
                    <a:pt x="467677" y="221932"/>
                  </a:lnTo>
                  <a:lnTo>
                    <a:pt x="88582" y="0"/>
                  </a:lnTo>
                  <a:lnTo>
                    <a:pt x="0" y="50482"/>
                  </a:lnTo>
                  <a:close/>
                </a:path>
              </a:pathLst>
            </a:custGeom>
            <a:solidFill>
              <a:srgbClr val="1F1D21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BF583320-4276-4A8F-89EB-B4F96410F7C8}"/>
                </a:ext>
              </a:extLst>
            </p:cNvPr>
            <p:cNvSpPr/>
            <p:nvPr/>
          </p:nvSpPr>
          <p:spPr>
            <a:xfrm>
              <a:off x="9767534" y="4751137"/>
              <a:ext cx="372427" cy="526732"/>
            </a:xfrm>
            <a:custGeom>
              <a:avLst/>
              <a:gdLst>
                <a:gd name="connsiteX0" fmla="*/ 372427 w 372427"/>
                <a:gd name="connsiteY0" fmla="*/ 214313 h 526732"/>
                <a:gd name="connsiteX1" fmla="*/ 371475 w 372427"/>
                <a:gd name="connsiteY1" fmla="*/ 526732 h 526732"/>
                <a:gd name="connsiteX2" fmla="*/ 0 w 372427"/>
                <a:gd name="connsiteY2" fmla="*/ 312420 h 526732"/>
                <a:gd name="connsiteX3" fmla="*/ 952 w 372427"/>
                <a:gd name="connsiteY3" fmla="*/ 0 h 526732"/>
                <a:gd name="connsiteX4" fmla="*/ 372427 w 372427"/>
                <a:gd name="connsiteY4" fmla="*/ 214313 h 52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427" h="526732">
                  <a:moveTo>
                    <a:pt x="372427" y="214313"/>
                  </a:moveTo>
                  <a:lnTo>
                    <a:pt x="371475" y="526732"/>
                  </a:lnTo>
                  <a:lnTo>
                    <a:pt x="0" y="312420"/>
                  </a:lnTo>
                  <a:lnTo>
                    <a:pt x="952" y="0"/>
                  </a:lnTo>
                  <a:lnTo>
                    <a:pt x="372427" y="214313"/>
                  </a:lnTo>
                  <a:close/>
                </a:path>
              </a:pathLst>
            </a:custGeom>
            <a:solidFill>
              <a:srgbClr val="0078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42A8B85E-46B0-4C24-BBD6-9E80B9693338}"/>
                </a:ext>
              </a:extLst>
            </p:cNvPr>
            <p:cNvSpPr/>
            <p:nvPr/>
          </p:nvSpPr>
          <p:spPr>
            <a:xfrm>
              <a:off x="10139009" y="4920682"/>
              <a:ext cx="78105" cy="357187"/>
            </a:xfrm>
            <a:custGeom>
              <a:avLst/>
              <a:gdLst>
                <a:gd name="connsiteX0" fmla="*/ 953 w 78105"/>
                <a:gd name="connsiteY0" fmla="*/ 44768 h 357187"/>
                <a:gd name="connsiteX1" fmla="*/ 78105 w 78105"/>
                <a:gd name="connsiteY1" fmla="*/ 0 h 357187"/>
                <a:gd name="connsiteX2" fmla="*/ 77153 w 78105"/>
                <a:gd name="connsiteY2" fmla="*/ 312420 h 357187"/>
                <a:gd name="connsiteX3" fmla="*/ 0 w 78105"/>
                <a:gd name="connsiteY3" fmla="*/ 357187 h 357187"/>
                <a:gd name="connsiteX4" fmla="*/ 953 w 78105"/>
                <a:gd name="connsiteY4" fmla="*/ 44768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" h="357187">
                  <a:moveTo>
                    <a:pt x="953" y="44768"/>
                  </a:moveTo>
                  <a:lnTo>
                    <a:pt x="78105" y="0"/>
                  </a:lnTo>
                  <a:lnTo>
                    <a:pt x="77153" y="312420"/>
                  </a:lnTo>
                  <a:lnTo>
                    <a:pt x="0" y="357187"/>
                  </a:lnTo>
                  <a:lnTo>
                    <a:pt x="953" y="44768"/>
                  </a:lnTo>
                  <a:close/>
                </a:path>
              </a:pathLst>
            </a:custGeom>
            <a:solidFill>
              <a:srgbClr val="185A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32FF84D3-8F56-4DAF-9FA8-05B8CBCA055C}"/>
                </a:ext>
              </a:extLst>
            </p:cNvPr>
            <p:cNvSpPr/>
            <p:nvPr/>
          </p:nvSpPr>
          <p:spPr>
            <a:xfrm>
              <a:off x="9768487" y="4706370"/>
              <a:ext cx="448627" cy="259079"/>
            </a:xfrm>
            <a:custGeom>
              <a:avLst/>
              <a:gdLst>
                <a:gd name="connsiteX0" fmla="*/ 0 w 448627"/>
                <a:gd name="connsiteY0" fmla="*/ 44767 h 259079"/>
                <a:gd name="connsiteX1" fmla="*/ 77152 w 448627"/>
                <a:gd name="connsiteY1" fmla="*/ 0 h 259079"/>
                <a:gd name="connsiteX2" fmla="*/ 448627 w 448627"/>
                <a:gd name="connsiteY2" fmla="*/ 214312 h 259079"/>
                <a:gd name="connsiteX3" fmla="*/ 371475 w 448627"/>
                <a:gd name="connsiteY3" fmla="*/ 259080 h 259079"/>
                <a:gd name="connsiteX4" fmla="*/ 0 w 448627"/>
                <a:gd name="connsiteY4" fmla="*/ 44767 h 25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27" h="259079">
                  <a:moveTo>
                    <a:pt x="0" y="44767"/>
                  </a:moveTo>
                  <a:lnTo>
                    <a:pt x="77152" y="0"/>
                  </a:lnTo>
                  <a:lnTo>
                    <a:pt x="448627" y="214312"/>
                  </a:lnTo>
                  <a:lnTo>
                    <a:pt x="371475" y="259080"/>
                  </a:lnTo>
                  <a:lnTo>
                    <a:pt x="0" y="44767"/>
                  </a:lnTo>
                  <a:close/>
                </a:path>
              </a:pathLst>
            </a:custGeom>
            <a:solidFill>
              <a:srgbClr val="2195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7F41750-CDD6-4543-8A03-B264B461CF8E}"/>
                </a:ext>
              </a:extLst>
            </p:cNvPr>
            <p:cNvSpPr/>
            <p:nvPr/>
          </p:nvSpPr>
          <p:spPr>
            <a:xfrm>
              <a:off x="9940889" y="4702560"/>
              <a:ext cx="31432" cy="40957"/>
            </a:xfrm>
            <a:custGeom>
              <a:avLst/>
              <a:gdLst>
                <a:gd name="connsiteX0" fmla="*/ 0 w 31432"/>
                <a:gd name="connsiteY0" fmla="*/ 8573 h 40957"/>
                <a:gd name="connsiteX1" fmla="*/ 13335 w 31432"/>
                <a:gd name="connsiteY1" fmla="*/ 0 h 40957"/>
                <a:gd name="connsiteX2" fmla="*/ 31433 w 31432"/>
                <a:gd name="connsiteY2" fmla="*/ 32385 h 40957"/>
                <a:gd name="connsiteX3" fmla="*/ 18098 w 31432"/>
                <a:gd name="connsiteY3" fmla="*/ 40957 h 40957"/>
                <a:gd name="connsiteX4" fmla="*/ 0 w 31432"/>
                <a:gd name="connsiteY4" fmla="*/ 8573 h 4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" h="40957">
                  <a:moveTo>
                    <a:pt x="0" y="8573"/>
                  </a:moveTo>
                  <a:lnTo>
                    <a:pt x="13335" y="0"/>
                  </a:lnTo>
                  <a:lnTo>
                    <a:pt x="31433" y="32385"/>
                  </a:lnTo>
                  <a:lnTo>
                    <a:pt x="18098" y="40957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A1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ACD35DBD-59B5-4579-878F-337449205550}"/>
                </a:ext>
              </a:extLst>
            </p:cNvPr>
            <p:cNvSpPr/>
            <p:nvPr/>
          </p:nvSpPr>
          <p:spPr>
            <a:xfrm>
              <a:off x="9844687" y="4646363"/>
              <a:ext cx="109537" cy="64769"/>
            </a:xfrm>
            <a:custGeom>
              <a:avLst/>
              <a:gdLst>
                <a:gd name="connsiteX0" fmla="*/ 0 w 109537"/>
                <a:gd name="connsiteY0" fmla="*/ 8572 h 64769"/>
                <a:gd name="connsiteX1" fmla="*/ 13335 w 109537"/>
                <a:gd name="connsiteY1" fmla="*/ 0 h 64769"/>
                <a:gd name="connsiteX2" fmla="*/ 109538 w 109537"/>
                <a:gd name="connsiteY2" fmla="*/ 56197 h 64769"/>
                <a:gd name="connsiteX3" fmla="*/ 96202 w 109537"/>
                <a:gd name="connsiteY3" fmla="*/ 64770 h 64769"/>
                <a:gd name="connsiteX4" fmla="*/ 0 w 109537"/>
                <a:gd name="connsiteY4" fmla="*/ 8572 h 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64769">
                  <a:moveTo>
                    <a:pt x="0" y="8572"/>
                  </a:moveTo>
                  <a:lnTo>
                    <a:pt x="13335" y="0"/>
                  </a:lnTo>
                  <a:lnTo>
                    <a:pt x="109538" y="56197"/>
                  </a:lnTo>
                  <a:lnTo>
                    <a:pt x="96202" y="64770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5101A276-61BF-4ADE-B0FF-A6E734349DA1}"/>
                </a:ext>
              </a:extLst>
            </p:cNvPr>
            <p:cNvSpPr/>
            <p:nvPr/>
          </p:nvSpPr>
          <p:spPr>
            <a:xfrm>
              <a:off x="9844687" y="4654935"/>
              <a:ext cx="341947" cy="268604"/>
            </a:xfrm>
            <a:custGeom>
              <a:avLst/>
              <a:gdLst>
                <a:gd name="connsiteX0" fmla="*/ 96202 w 341947"/>
                <a:gd name="connsiteY0" fmla="*/ 56198 h 268604"/>
                <a:gd name="connsiteX1" fmla="*/ 114300 w 341947"/>
                <a:gd name="connsiteY1" fmla="*/ 88582 h 268604"/>
                <a:gd name="connsiteX2" fmla="*/ 341948 w 341947"/>
                <a:gd name="connsiteY2" fmla="*/ 219075 h 268604"/>
                <a:gd name="connsiteX3" fmla="*/ 341948 w 341947"/>
                <a:gd name="connsiteY3" fmla="*/ 268605 h 268604"/>
                <a:gd name="connsiteX4" fmla="*/ 0 w 341947"/>
                <a:gd name="connsiteY4" fmla="*/ 71438 h 268604"/>
                <a:gd name="connsiteX5" fmla="*/ 0 w 341947"/>
                <a:gd name="connsiteY5" fmla="*/ 0 h 268604"/>
                <a:gd name="connsiteX6" fmla="*/ 96202 w 341947"/>
                <a:gd name="connsiteY6" fmla="*/ 56198 h 26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947" h="268604">
                  <a:moveTo>
                    <a:pt x="96202" y="56198"/>
                  </a:moveTo>
                  <a:lnTo>
                    <a:pt x="114300" y="88582"/>
                  </a:lnTo>
                  <a:lnTo>
                    <a:pt x="341948" y="219075"/>
                  </a:lnTo>
                  <a:lnTo>
                    <a:pt x="341948" y="268605"/>
                  </a:lnTo>
                  <a:lnTo>
                    <a:pt x="0" y="71438"/>
                  </a:lnTo>
                  <a:lnTo>
                    <a:pt x="0" y="0"/>
                  </a:lnTo>
                  <a:lnTo>
                    <a:pt x="96202" y="56198"/>
                  </a:lnTo>
                  <a:close/>
                </a:path>
              </a:pathLst>
            </a:custGeom>
            <a:solidFill>
              <a:srgbClr val="50E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E85B9EE8-1447-4366-9052-D8672A67DB55}"/>
                </a:ext>
              </a:extLst>
            </p:cNvPr>
            <p:cNvSpPr/>
            <p:nvPr/>
          </p:nvSpPr>
          <p:spPr>
            <a:xfrm>
              <a:off x="9958987" y="4734945"/>
              <a:ext cx="240982" cy="139065"/>
            </a:xfrm>
            <a:custGeom>
              <a:avLst/>
              <a:gdLst>
                <a:gd name="connsiteX0" fmla="*/ 0 w 240982"/>
                <a:gd name="connsiteY0" fmla="*/ 8572 h 139065"/>
                <a:gd name="connsiteX1" fmla="*/ 13335 w 240982"/>
                <a:gd name="connsiteY1" fmla="*/ 0 h 139065"/>
                <a:gd name="connsiteX2" fmla="*/ 240983 w 240982"/>
                <a:gd name="connsiteY2" fmla="*/ 130492 h 139065"/>
                <a:gd name="connsiteX3" fmla="*/ 227647 w 240982"/>
                <a:gd name="connsiteY3" fmla="*/ 139065 h 139065"/>
                <a:gd name="connsiteX4" fmla="*/ 0 w 240982"/>
                <a:gd name="connsiteY4" fmla="*/ 8572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982" h="139065">
                  <a:moveTo>
                    <a:pt x="0" y="8572"/>
                  </a:moveTo>
                  <a:lnTo>
                    <a:pt x="13335" y="0"/>
                  </a:lnTo>
                  <a:lnTo>
                    <a:pt x="240983" y="130492"/>
                  </a:lnTo>
                  <a:lnTo>
                    <a:pt x="227647" y="139065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80583D33-C38E-44F7-A172-27BC087944C3}"/>
                </a:ext>
              </a:extLst>
            </p:cNvPr>
            <p:cNvSpPr/>
            <p:nvPr/>
          </p:nvSpPr>
          <p:spPr>
            <a:xfrm>
              <a:off x="10186634" y="4865437"/>
              <a:ext cx="13335" cy="58102"/>
            </a:xfrm>
            <a:custGeom>
              <a:avLst/>
              <a:gdLst>
                <a:gd name="connsiteX0" fmla="*/ 0 w 13335"/>
                <a:gd name="connsiteY0" fmla="*/ 8573 h 58102"/>
                <a:gd name="connsiteX1" fmla="*/ 13335 w 13335"/>
                <a:gd name="connsiteY1" fmla="*/ 0 h 58102"/>
                <a:gd name="connsiteX2" fmla="*/ 13335 w 13335"/>
                <a:gd name="connsiteY2" fmla="*/ 48578 h 58102"/>
                <a:gd name="connsiteX3" fmla="*/ 0 w 13335"/>
                <a:gd name="connsiteY3" fmla="*/ 58103 h 58102"/>
                <a:gd name="connsiteX4" fmla="*/ 0 w 13335"/>
                <a:gd name="connsiteY4" fmla="*/ 8573 h 5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58102">
                  <a:moveTo>
                    <a:pt x="0" y="8573"/>
                  </a:moveTo>
                  <a:lnTo>
                    <a:pt x="13335" y="0"/>
                  </a:lnTo>
                  <a:lnTo>
                    <a:pt x="13335" y="48578"/>
                  </a:lnTo>
                  <a:lnTo>
                    <a:pt x="0" y="5810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45CA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7A03370C-E8E1-4F72-B332-420C84BC6BA5}"/>
                </a:ext>
              </a:extLst>
            </p:cNvPr>
            <p:cNvSpPr/>
            <p:nvPr/>
          </p:nvSpPr>
          <p:spPr>
            <a:xfrm>
              <a:off x="9916124" y="4715895"/>
              <a:ext cx="31432" cy="41909"/>
            </a:xfrm>
            <a:custGeom>
              <a:avLst/>
              <a:gdLst>
                <a:gd name="connsiteX0" fmla="*/ 0 w 31432"/>
                <a:gd name="connsiteY0" fmla="*/ 9525 h 41909"/>
                <a:gd name="connsiteX1" fmla="*/ 13335 w 31432"/>
                <a:gd name="connsiteY1" fmla="*/ 0 h 41909"/>
                <a:gd name="connsiteX2" fmla="*/ 31432 w 31432"/>
                <a:gd name="connsiteY2" fmla="*/ 32385 h 41909"/>
                <a:gd name="connsiteX3" fmla="*/ 18097 w 31432"/>
                <a:gd name="connsiteY3" fmla="*/ 41910 h 41909"/>
                <a:gd name="connsiteX4" fmla="*/ 0 w 31432"/>
                <a:gd name="connsiteY4" fmla="*/ 9525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" h="41909">
                  <a:moveTo>
                    <a:pt x="0" y="9525"/>
                  </a:moveTo>
                  <a:lnTo>
                    <a:pt x="13335" y="0"/>
                  </a:lnTo>
                  <a:lnTo>
                    <a:pt x="31432" y="32385"/>
                  </a:lnTo>
                  <a:lnTo>
                    <a:pt x="18097" y="4191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A1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495C8FC-3B0F-4592-81F1-8F5C18F9019C}"/>
                </a:ext>
              </a:extLst>
            </p:cNvPr>
            <p:cNvSpPr/>
            <p:nvPr/>
          </p:nvSpPr>
          <p:spPr>
            <a:xfrm>
              <a:off x="9819922" y="4660650"/>
              <a:ext cx="109537" cy="64769"/>
            </a:xfrm>
            <a:custGeom>
              <a:avLst/>
              <a:gdLst>
                <a:gd name="connsiteX0" fmla="*/ 0 w 109537"/>
                <a:gd name="connsiteY0" fmla="*/ 8572 h 64769"/>
                <a:gd name="connsiteX1" fmla="*/ 12383 w 109537"/>
                <a:gd name="connsiteY1" fmla="*/ 0 h 64769"/>
                <a:gd name="connsiteX2" fmla="*/ 109537 w 109537"/>
                <a:gd name="connsiteY2" fmla="*/ 55245 h 64769"/>
                <a:gd name="connsiteX3" fmla="*/ 96202 w 109537"/>
                <a:gd name="connsiteY3" fmla="*/ 64770 h 64769"/>
                <a:gd name="connsiteX4" fmla="*/ 0 w 109537"/>
                <a:gd name="connsiteY4" fmla="*/ 8572 h 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64769">
                  <a:moveTo>
                    <a:pt x="0" y="8572"/>
                  </a:moveTo>
                  <a:lnTo>
                    <a:pt x="12383" y="0"/>
                  </a:lnTo>
                  <a:lnTo>
                    <a:pt x="109537" y="55245"/>
                  </a:lnTo>
                  <a:lnTo>
                    <a:pt x="96202" y="64770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03C3D902-648F-4665-B220-234C18043F45}"/>
                </a:ext>
              </a:extLst>
            </p:cNvPr>
            <p:cNvSpPr/>
            <p:nvPr/>
          </p:nvSpPr>
          <p:spPr>
            <a:xfrm>
              <a:off x="9818970" y="4669223"/>
              <a:ext cx="342899" cy="268604"/>
            </a:xfrm>
            <a:custGeom>
              <a:avLst/>
              <a:gdLst>
                <a:gd name="connsiteX0" fmla="*/ 97155 w 342899"/>
                <a:gd name="connsiteY0" fmla="*/ 56198 h 268604"/>
                <a:gd name="connsiteX1" fmla="*/ 115252 w 342899"/>
                <a:gd name="connsiteY1" fmla="*/ 88582 h 268604"/>
                <a:gd name="connsiteX2" fmla="*/ 342900 w 342899"/>
                <a:gd name="connsiteY2" fmla="*/ 219075 h 268604"/>
                <a:gd name="connsiteX3" fmla="*/ 342900 w 342899"/>
                <a:gd name="connsiteY3" fmla="*/ 268605 h 268604"/>
                <a:gd name="connsiteX4" fmla="*/ 0 w 342899"/>
                <a:gd name="connsiteY4" fmla="*/ 71437 h 268604"/>
                <a:gd name="connsiteX5" fmla="*/ 952 w 342899"/>
                <a:gd name="connsiteY5" fmla="*/ 0 h 268604"/>
                <a:gd name="connsiteX6" fmla="*/ 97155 w 342899"/>
                <a:gd name="connsiteY6" fmla="*/ 56198 h 26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99" h="268604">
                  <a:moveTo>
                    <a:pt x="97155" y="56198"/>
                  </a:moveTo>
                  <a:lnTo>
                    <a:pt x="115252" y="88582"/>
                  </a:lnTo>
                  <a:lnTo>
                    <a:pt x="342900" y="219075"/>
                  </a:lnTo>
                  <a:lnTo>
                    <a:pt x="342900" y="268605"/>
                  </a:lnTo>
                  <a:lnTo>
                    <a:pt x="0" y="71437"/>
                  </a:lnTo>
                  <a:lnTo>
                    <a:pt x="952" y="0"/>
                  </a:lnTo>
                  <a:lnTo>
                    <a:pt x="97155" y="56198"/>
                  </a:lnTo>
                  <a:close/>
                </a:path>
              </a:pathLst>
            </a:custGeom>
            <a:solidFill>
              <a:srgbClr val="50E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30A689B3-B803-4CE1-8F88-6F9EF7FB958D}"/>
                </a:ext>
              </a:extLst>
            </p:cNvPr>
            <p:cNvSpPr/>
            <p:nvPr/>
          </p:nvSpPr>
          <p:spPr>
            <a:xfrm>
              <a:off x="9934222" y="4748280"/>
              <a:ext cx="240982" cy="140017"/>
            </a:xfrm>
            <a:custGeom>
              <a:avLst/>
              <a:gdLst>
                <a:gd name="connsiteX0" fmla="*/ 0 w 240982"/>
                <a:gd name="connsiteY0" fmla="*/ 9525 h 140017"/>
                <a:gd name="connsiteX1" fmla="*/ 13335 w 240982"/>
                <a:gd name="connsiteY1" fmla="*/ 0 h 140017"/>
                <a:gd name="connsiteX2" fmla="*/ 240983 w 240982"/>
                <a:gd name="connsiteY2" fmla="*/ 131445 h 140017"/>
                <a:gd name="connsiteX3" fmla="*/ 227648 w 240982"/>
                <a:gd name="connsiteY3" fmla="*/ 140018 h 140017"/>
                <a:gd name="connsiteX4" fmla="*/ 0 w 240982"/>
                <a:gd name="connsiteY4" fmla="*/ 9525 h 1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982" h="140017">
                  <a:moveTo>
                    <a:pt x="0" y="9525"/>
                  </a:moveTo>
                  <a:lnTo>
                    <a:pt x="13335" y="0"/>
                  </a:lnTo>
                  <a:lnTo>
                    <a:pt x="240983" y="131445"/>
                  </a:lnTo>
                  <a:lnTo>
                    <a:pt x="227648" y="140018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D7AC4C13-62D3-4177-8CBD-D741BF9B230E}"/>
                </a:ext>
              </a:extLst>
            </p:cNvPr>
            <p:cNvSpPr/>
            <p:nvPr/>
          </p:nvSpPr>
          <p:spPr>
            <a:xfrm>
              <a:off x="10161869" y="4879725"/>
              <a:ext cx="13335" cy="58102"/>
            </a:xfrm>
            <a:custGeom>
              <a:avLst/>
              <a:gdLst>
                <a:gd name="connsiteX0" fmla="*/ 0 w 13335"/>
                <a:gd name="connsiteY0" fmla="*/ 8573 h 58102"/>
                <a:gd name="connsiteX1" fmla="*/ 13335 w 13335"/>
                <a:gd name="connsiteY1" fmla="*/ 0 h 58102"/>
                <a:gd name="connsiteX2" fmla="*/ 13335 w 13335"/>
                <a:gd name="connsiteY2" fmla="*/ 48578 h 58102"/>
                <a:gd name="connsiteX3" fmla="*/ 0 w 13335"/>
                <a:gd name="connsiteY3" fmla="*/ 58103 h 58102"/>
                <a:gd name="connsiteX4" fmla="*/ 0 w 13335"/>
                <a:gd name="connsiteY4" fmla="*/ 8573 h 5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58102">
                  <a:moveTo>
                    <a:pt x="0" y="8573"/>
                  </a:moveTo>
                  <a:lnTo>
                    <a:pt x="13335" y="0"/>
                  </a:lnTo>
                  <a:lnTo>
                    <a:pt x="13335" y="48578"/>
                  </a:lnTo>
                  <a:lnTo>
                    <a:pt x="0" y="5810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45CA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98D98F70-D8FE-4110-AA20-5D7E9F913351}"/>
                </a:ext>
              </a:extLst>
            </p:cNvPr>
            <p:cNvSpPr/>
            <p:nvPr/>
          </p:nvSpPr>
          <p:spPr>
            <a:xfrm>
              <a:off x="9891359" y="4730183"/>
              <a:ext cx="30479" cy="40957"/>
            </a:xfrm>
            <a:custGeom>
              <a:avLst/>
              <a:gdLst>
                <a:gd name="connsiteX0" fmla="*/ 0 w 30479"/>
                <a:gd name="connsiteY0" fmla="*/ 8572 h 40957"/>
                <a:gd name="connsiteX1" fmla="*/ 13335 w 30479"/>
                <a:gd name="connsiteY1" fmla="*/ 0 h 40957"/>
                <a:gd name="connsiteX2" fmla="*/ 30480 w 30479"/>
                <a:gd name="connsiteY2" fmla="*/ 32385 h 40957"/>
                <a:gd name="connsiteX3" fmla="*/ 17145 w 30479"/>
                <a:gd name="connsiteY3" fmla="*/ 40957 h 40957"/>
                <a:gd name="connsiteX4" fmla="*/ 0 w 30479"/>
                <a:gd name="connsiteY4" fmla="*/ 8572 h 4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9" h="40957">
                  <a:moveTo>
                    <a:pt x="0" y="8572"/>
                  </a:moveTo>
                  <a:lnTo>
                    <a:pt x="13335" y="0"/>
                  </a:lnTo>
                  <a:lnTo>
                    <a:pt x="30480" y="32385"/>
                  </a:lnTo>
                  <a:lnTo>
                    <a:pt x="17145" y="40957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A1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5EE0D3F8-D756-4B90-8A21-8B7F7D449168}"/>
                </a:ext>
              </a:extLst>
            </p:cNvPr>
            <p:cNvSpPr/>
            <p:nvPr/>
          </p:nvSpPr>
          <p:spPr>
            <a:xfrm>
              <a:off x="9794205" y="4673985"/>
              <a:ext cx="110489" cy="64769"/>
            </a:xfrm>
            <a:custGeom>
              <a:avLst/>
              <a:gdLst>
                <a:gd name="connsiteX0" fmla="*/ 0 w 110489"/>
                <a:gd name="connsiteY0" fmla="*/ 9525 h 64769"/>
                <a:gd name="connsiteX1" fmla="*/ 13335 w 110489"/>
                <a:gd name="connsiteY1" fmla="*/ 0 h 64769"/>
                <a:gd name="connsiteX2" fmla="*/ 110490 w 110489"/>
                <a:gd name="connsiteY2" fmla="*/ 56198 h 64769"/>
                <a:gd name="connsiteX3" fmla="*/ 97155 w 110489"/>
                <a:gd name="connsiteY3" fmla="*/ 64770 h 64769"/>
                <a:gd name="connsiteX4" fmla="*/ 0 w 110489"/>
                <a:gd name="connsiteY4" fmla="*/ 9525 h 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89" h="64769">
                  <a:moveTo>
                    <a:pt x="0" y="9525"/>
                  </a:moveTo>
                  <a:lnTo>
                    <a:pt x="13335" y="0"/>
                  </a:lnTo>
                  <a:lnTo>
                    <a:pt x="110490" y="56198"/>
                  </a:lnTo>
                  <a:lnTo>
                    <a:pt x="97155" y="6477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C2B8F2EC-352E-4F40-8A83-63A5A4908181}"/>
                </a:ext>
              </a:extLst>
            </p:cNvPr>
            <p:cNvSpPr/>
            <p:nvPr/>
          </p:nvSpPr>
          <p:spPr>
            <a:xfrm>
              <a:off x="9794205" y="4683510"/>
              <a:ext cx="342899" cy="267652"/>
            </a:xfrm>
            <a:custGeom>
              <a:avLst/>
              <a:gdLst>
                <a:gd name="connsiteX0" fmla="*/ 97155 w 342899"/>
                <a:gd name="connsiteY0" fmla="*/ 55245 h 267652"/>
                <a:gd name="connsiteX1" fmla="*/ 114300 w 342899"/>
                <a:gd name="connsiteY1" fmla="*/ 87630 h 267652"/>
                <a:gd name="connsiteX2" fmla="*/ 342900 w 342899"/>
                <a:gd name="connsiteY2" fmla="*/ 218122 h 267652"/>
                <a:gd name="connsiteX3" fmla="*/ 341947 w 342899"/>
                <a:gd name="connsiteY3" fmla="*/ 267652 h 267652"/>
                <a:gd name="connsiteX4" fmla="*/ 0 w 342899"/>
                <a:gd name="connsiteY4" fmla="*/ 70485 h 267652"/>
                <a:gd name="connsiteX5" fmla="*/ 0 w 342899"/>
                <a:gd name="connsiteY5" fmla="*/ 0 h 267652"/>
                <a:gd name="connsiteX6" fmla="*/ 97155 w 342899"/>
                <a:gd name="connsiteY6" fmla="*/ 55245 h 26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99" h="267652">
                  <a:moveTo>
                    <a:pt x="97155" y="55245"/>
                  </a:moveTo>
                  <a:lnTo>
                    <a:pt x="114300" y="87630"/>
                  </a:lnTo>
                  <a:lnTo>
                    <a:pt x="342900" y="218122"/>
                  </a:lnTo>
                  <a:lnTo>
                    <a:pt x="341947" y="267652"/>
                  </a:lnTo>
                  <a:lnTo>
                    <a:pt x="0" y="70485"/>
                  </a:lnTo>
                  <a:lnTo>
                    <a:pt x="0" y="0"/>
                  </a:lnTo>
                  <a:lnTo>
                    <a:pt x="97155" y="55245"/>
                  </a:lnTo>
                  <a:close/>
                </a:path>
              </a:pathLst>
            </a:custGeom>
            <a:solidFill>
              <a:srgbClr val="50E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3043EC9F-FA1B-466E-A134-577BB5D5FBD8}"/>
                </a:ext>
              </a:extLst>
            </p:cNvPr>
            <p:cNvSpPr/>
            <p:nvPr/>
          </p:nvSpPr>
          <p:spPr>
            <a:xfrm>
              <a:off x="9908504" y="4762567"/>
              <a:ext cx="240982" cy="139065"/>
            </a:xfrm>
            <a:custGeom>
              <a:avLst/>
              <a:gdLst>
                <a:gd name="connsiteX0" fmla="*/ 0 w 240982"/>
                <a:gd name="connsiteY0" fmla="*/ 8572 h 139065"/>
                <a:gd name="connsiteX1" fmla="*/ 13335 w 240982"/>
                <a:gd name="connsiteY1" fmla="*/ 0 h 139065"/>
                <a:gd name="connsiteX2" fmla="*/ 240983 w 240982"/>
                <a:gd name="connsiteY2" fmla="*/ 130493 h 139065"/>
                <a:gd name="connsiteX3" fmla="*/ 228600 w 240982"/>
                <a:gd name="connsiteY3" fmla="*/ 139065 h 139065"/>
                <a:gd name="connsiteX4" fmla="*/ 0 w 240982"/>
                <a:gd name="connsiteY4" fmla="*/ 8572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982" h="139065">
                  <a:moveTo>
                    <a:pt x="0" y="8572"/>
                  </a:moveTo>
                  <a:lnTo>
                    <a:pt x="13335" y="0"/>
                  </a:lnTo>
                  <a:lnTo>
                    <a:pt x="240983" y="130493"/>
                  </a:lnTo>
                  <a:lnTo>
                    <a:pt x="228600" y="139065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ACD0BFD3-4778-49E6-A833-B76352369517}"/>
                </a:ext>
              </a:extLst>
            </p:cNvPr>
            <p:cNvSpPr/>
            <p:nvPr/>
          </p:nvSpPr>
          <p:spPr>
            <a:xfrm>
              <a:off x="10136152" y="4893060"/>
              <a:ext cx="13335" cy="58102"/>
            </a:xfrm>
            <a:custGeom>
              <a:avLst/>
              <a:gdLst>
                <a:gd name="connsiteX0" fmla="*/ 953 w 13335"/>
                <a:gd name="connsiteY0" fmla="*/ 8572 h 58102"/>
                <a:gd name="connsiteX1" fmla="*/ 13335 w 13335"/>
                <a:gd name="connsiteY1" fmla="*/ 0 h 58102"/>
                <a:gd name="connsiteX2" fmla="*/ 13335 w 13335"/>
                <a:gd name="connsiteY2" fmla="*/ 48577 h 58102"/>
                <a:gd name="connsiteX3" fmla="*/ 0 w 13335"/>
                <a:gd name="connsiteY3" fmla="*/ 58103 h 58102"/>
                <a:gd name="connsiteX4" fmla="*/ 953 w 13335"/>
                <a:gd name="connsiteY4" fmla="*/ 8572 h 5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58102">
                  <a:moveTo>
                    <a:pt x="953" y="8572"/>
                  </a:moveTo>
                  <a:lnTo>
                    <a:pt x="13335" y="0"/>
                  </a:lnTo>
                  <a:lnTo>
                    <a:pt x="13335" y="48577"/>
                  </a:lnTo>
                  <a:lnTo>
                    <a:pt x="0" y="58103"/>
                  </a:lnTo>
                  <a:lnTo>
                    <a:pt x="953" y="8572"/>
                  </a:lnTo>
                  <a:close/>
                </a:path>
              </a:pathLst>
            </a:custGeom>
            <a:solidFill>
              <a:srgbClr val="45CA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1491" name="Rectangle 1490">
            <a:extLst>
              <a:ext uri="{FF2B5EF4-FFF2-40B4-BE49-F238E27FC236}">
                <a16:creationId xmlns:a16="http://schemas.microsoft.com/office/drawing/2014/main" id="{5E4D8AEA-A23A-4E83-AE30-4A3E35CA9E25}"/>
              </a:ext>
            </a:extLst>
          </p:cNvPr>
          <p:cNvSpPr/>
          <p:nvPr/>
        </p:nvSpPr>
        <p:spPr bwMode="auto">
          <a:xfrm>
            <a:off x="2736290" y="1657857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Snapshot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folder can be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File Share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or SMB mounted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Azure File Share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</p:txBody>
      </p:sp>
      <p:cxnSp>
        <p:nvCxnSpPr>
          <p:cNvPr id="1492" name="Straight Connector 1491">
            <a:extLst>
              <a:ext uri="{FF2B5EF4-FFF2-40B4-BE49-F238E27FC236}">
                <a16:creationId xmlns:a16="http://schemas.microsoft.com/office/drawing/2014/main" id="{7A61B10B-757B-4FC9-9530-B7EDB9AE1C22}"/>
              </a:ext>
            </a:extLst>
          </p:cNvPr>
          <p:cNvCxnSpPr>
            <a:cxnSpLocks/>
          </p:cNvCxnSpPr>
          <p:nvPr/>
        </p:nvCxnSpPr>
        <p:spPr>
          <a:xfrm>
            <a:off x="1177426" y="2309734"/>
            <a:ext cx="5684807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D35BF1DD-5FC8-4803-A324-82560AADBE20}"/>
              </a:ext>
            </a:extLst>
          </p:cNvPr>
          <p:cNvCxnSpPr>
            <a:cxnSpLocks/>
          </p:cNvCxnSpPr>
          <p:nvPr/>
        </p:nvCxnSpPr>
        <p:spPr>
          <a:xfrm>
            <a:off x="973041" y="2741900"/>
            <a:ext cx="5889192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494" name="Rectangle 1493">
            <a:extLst>
              <a:ext uri="{FF2B5EF4-FFF2-40B4-BE49-F238E27FC236}">
                <a16:creationId xmlns:a16="http://schemas.microsoft.com/office/drawing/2014/main" id="{A4FA43E5-3C0B-4FF1-91C5-94729D3489A1}"/>
              </a:ext>
            </a:extLst>
          </p:cNvPr>
          <p:cNvSpPr/>
          <p:nvPr/>
        </p:nvSpPr>
        <p:spPr bwMode="auto">
          <a:xfrm>
            <a:off x="2736290" y="2367071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Configure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SQL Server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as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Publisher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95" name="Graphic 1494">
            <a:extLst>
              <a:ext uri="{FF2B5EF4-FFF2-40B4-BE49-F238E27FC236}">
                <a16:creationId xmlns:a16="http://schemas.microsoft.com/office/drawing/2014/main" id="{C383C97C-81AC-4B5A-8B23-ED3A2C3A8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649350" y="2449372"/>
            <a:ext cx="198082" cy="198082"/>
          </a:xfrm>
          <a:prstGeom prst="rect">
            <a:avLst/>
          </a:prstGeom>
        </p:spPr>
      </p:pic>
      <p:cxnSp>
        <p:nvCxnSpPr>
          <p:cNvPr id="1496" name="Straight Connector 1495">
            <a:extLst>
              <a:ext uri="{FF2B5EF4-FFF2-40B4-BE49-F238E27FC236}">
                <a16:creationId xmlns:a16="http://schemas.microsoft.com/office/drawing/2014/main" id="{B80BE695-A991-4E15-82F1-5DBCEB6AB57D}"/>
              </a:ext>
            </a:extLst>
          </p:cNvPr>
          <p:cNvCxnSpPr>
            <a:cxnSpLocks/>
          </p:cNvCxnSpPr>
          <p:nvPr/>
        </p:nvCxnSpPr>
        <p:spPr>
          <a:xfrm>
            <a:off x="973041" y="3842117"/>
            <a:ext cx="5889192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497" name="Rectangle 1496">
            <a:extLst>
              <a:ext uri="{FF2B5EF4-FFF2-40B4-BE49-F238E27FC236}">
                <a16:creationId xmlns:a16="http://schemas.microsoft.com/office/drawing/2014/main" id="{F0527F4E-947F-445A-AC78-914872A0581A}"/>
              </a:ext>
            </a:extLst>
          </p:cNvPr>
          <p:cNvSpPr/>
          <p:nvPr/>
        </p:nvSpPr>
        <p:spPr bwMode="auto">
          <a:xfrm>
            <a:off x="2736290" y="2750132"/>
            <a:ext cx="4170393" cy="109195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can be a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Distributor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as well, in case of a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Publisher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In our case, since we have an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Publisher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we proceed with an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Distributor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and consider this (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MI + MI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) for future patterns in Cloud.</a:t>
            </a:r>
          </a:p>
        </p:txBody>
      </p:sp>
      <p:pic>
        <p:nvPicPr>
          <p:cNvPr id="1498" name="Graphic 1497">
            <a:extLst>
              <a:ext uri="{FF2B5EF4-FFF2-40B4-BE49-F238E27FC236}">
                <a16:creationId xmlns:a16="http://schemas.microsoft.com/office/drawing/2014/main" id="{32DAE444-D70B-4926-9935-C313ECE99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61718" y="3007579"/>
            <a:ext cx="198082" cy="198082"/>
          </a:xfrm>
          <a:prstGeom prst="rect">
            <a:avLst/>
          </a:prstGeom>
        </p:spPr>
      </p:pic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3E5D0F03-AFA7-444C-971B-288253EA4C31}"/>
              </a:ext>
            </a:extLst>
          </p:cNvPr>
          <p:cNvCxnSpPr>
            <a:cxnSpLocks/>
          </p:cNvCxnSpPr>
          <p:nvPr/>
        </p:nvCxnSpPr>
        <p:spPr>
          <a:xfrm>
            <a:off x="973041" y="4912733"/>
            <a:ext cx="5889192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500" name="Rectangle 1499">
            <a:extLst>
              <a:ext uri="{FF2B5EF4-FFF2-40B4-BE49-F238E27FC236}">
                <a16:creationId xmlns:a16="http://schemas.microsoft.com/office/drawing/2014/main" id="{67277887-3B80-4944-8C7E-D2A4621AB23C}"/>
              </a:ext>
            </a:extLst>
          </p:cNvPr>
          <p:cNvSpPr/>
          <p:nvPr/>
        </p:nvSpPr>
        <p:spPr bwMode="auto">
          <a:xfrm>
            <a:off x="2736290" y="3842106"/>
            <a:ext cx="4183638" cy="1070628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will serve as the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Subscriber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 Pre-requisite will be for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Distributor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to have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Network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(ExpressRoute/VPN) +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DNS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connectivity to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Subscriber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For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Pilot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consider connecting to SQL MI’s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Public Endpoint, to document setup steps. For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Production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leverage DNS resolution via ExpressRoute (SQL MI Private IP).</a:t>
            </a:r>
          </a:p>
        </p:txBody>
      </p:sp>
      <p:pic>
        <p:nvPicPr>
          <p:cNvPr id="1501" name="Graphic 1500">
            <a:extLst>
              <a:ext uri="{FF2B5EF4-FFF2-40B4-BE49-F238E27FC236}">
                <a16:creationId xmlns:a16="http://schemas.microsoft.com/office/drawing/2014/main" id="{6EF78BD3-D501-4EFE-84AE-30A6A0BC1D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19698" y="4007332"/>
            <a:ext cx="198082" cy="198082"/>
          </a:xfrm>
          <a:prstGeom prst="rect">
            <a:avLst/>
          </a:prstGeom>
        </p:spPr>
      </p:pic>
      <p:cxnSp>
        <p:nvCxnSpPr>
          <p:cNvPr id="1502" name="Straight Connector 1501">
            <a:extLst>
              <a:ext uri="{FF2B5EF4-FFF2-40B4-BE49-F238E27FC236}">
                <a16:creationId xmlns:a16="http://schemas.microsoft.com/office/drawing/2014/main" id="{03FFA631-0994-4988-87E0-5523BD8082BE}"/>
              </a:ext>
            </a:extLst>
          </p:cNvPr>
          <p:cNvCxnSpPr>
            <a:cxnSpLocks/>
          </p:cNvCxnSpPr>
          <p:nvPr/>
        </p:nvCxnSpPr>
        <p:spPr>
          <a:xfrm>
            <a:off x="507108" y="1592184"/>
            <a:ext cx="6355125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503" name="Rectangle 1502">
            <a:extLst>
              <a:ext uri="{FF2B5EF4-FFF2-40B4-BE49-F238E27FC236}">
                <a16:creationId xmlns:a16="http://schemas.microsoft.com/office/drawing/2014/main" id="{2AC366E4-A280-4B34-BC64-B52D9F003540}"/>
              </a:ext>
            </a:extLst>
          </p:cNvPr>
          <p:cNvSpPr/>
          <p:nvPr/>
        </p:nvSpPr>
        <p:spPr bwMode="auto">
          <a:xfrm>
            <a:off x="2736290" y="1261688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Sufficient for 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ata Replication and 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Read-Scale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(not for 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Write-Scale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).</a:t>
            </a:r>
          </a:p>
        </p:txBody>
      </p:sp>
      <p:grpSp>
        <p:nvGrpSpPr>
          <p:cNvPr id="1504" name="data transport" descr=" data transport">
            <a:extLst>
              <a:ext uri="{FF2B5EF4-FFF2-40B4-BE49-F238E27FC236}">
                <a16:creationId xmlns:a16="http://schemas.microsoft.com/office/drawing/2014/main" id="{1ECCBFC5-EFE1-4038-9B31-69D29A10C6C1}"/>
              </a:ext>
            </a:extLst>
          </p:cNvPr>
          <p:cNvGrpSpPr/>
          <p:nvPr/>
        </p:nvGrpSpPr>
        <p:grpSpPr>
          <a:xfrm>
            <a:off x="2644563" y="1311933"/>
            <a:ext cx="221850" cy="221849"/>
            <a:chOff x="2668614" y="3943351"/>
            <a:chExt cx="420942" cy="420940"/>
          </a:xfrm>
        </p:grpSpPr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EE420FB7-5F00-40F9-B3CB-16C7960B1FB9}"/>
                </a:ext>
              </a:extLst>
            </p:cNvPr>
            <p:cNvSpPr/>
            <p:nvPr/>
          </p:nvSpPr>
          <p:spPr>
            <a:xfrm>
              <a:off x="2691480" y="4092709"/>
              <a:ext cx="269056" cy="195281"/>
            </a:xfrm>
            <a:custGeom>
              <a:avLst/>
              <a:gdLst>
                <a:gd name="connsiteX0" fmla="*/ 1476 w 269055"/>
                <a:gd name="connsiteY0" fmla="*/ 1476 h 195281"/>
                <a:gd name="connsiteX1" fmla="*/ 269708 w 269055"/>
                <a:gd name="connsiteY1" fmla="*/ 1476 h 195281"/>
                <a:gd name="connsiteX2" fmla="*/ 269708 w 269055"/>
                <a:gd name="connsiteY2" fmla="*/ 196001 h 195281"/>
                <a:gd name="connsiteX3" fmla="*/ 1476 w 269055"/>
                <a:gd name="connsiteY3" fmla="*/ 196001 h 19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055" h="195281">
                  <a:moveTo>
                    <a:pt x="1476" y="1476"/>
                  </a:moveTo>
                  <a:lnTo>
                    <a:pt x="269708" y="1476"/>
                  </a:lnTo>
                  <a:lnTo>
                    <a:pt x="269708" y="196001"/>
                  </a:lnTo>
                  <a:lnTo>
                    <a:pt x="1476" y="196001"/>
                  </a:ln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92F8875F-CD13-4ACC-9C1E-FC2AE4012338}"/>
                </a:ext>
              </a:extLst>
            </p:cNvPr>
            <p:cNvSpPr/>
            <p:nvPr/>
          </p:nvSpPr>
          <p:spPr>
            <a:xfrm>
              <a:off x="2681182" y="4163397"/>
              <a:ext cx="143207" cy="86792"/>
            </a:xfrm>
            <a:custGeom>
              <a:avLst/>
              <a:gdLst>
                <a:gd name="connsiteX0" fmla="*/ 96762 w 143207"/>
                <a:gd name="connsiteY0" fmla="*/ 51964 h 86791"/>
                <a:gd name="connsiteX1" fmla="*/ 96835 w 143207"/>
                <a:gd name="connsiteY1" fmla="*/ 89101 h 86791"/>
                <a:gd name="connsiteX2" fmla="*/ 143092 w 143207"/>
                <a:gd name="connsiteY2" fmla="*/ 44085 h 86791"/>
                <a:gd name="connsiteX3" fmla="*/ 96689 w 143207"/>
                <a:gd name="connsiteY3" fmla="*/ 1476 h 86791"/>
                <a:gd name="connsiteX4" fmla="*/ 96762 w 143207"/>
                <a:gd name="connsiteY4" fmla="*/ 35913 h 86791"/>
                <a:gd name="connsiteX5" fmla="*/ 1476 w 143207"/>
                <a:gd name="connsiteY5" fmla="*/ 35913 h 86791"/>
                <a:gd name="connsiteX6" fmla="*/ 1476 w 143207"/>
                <a:gd name="connsiteY6" fmla="*/ 51964 h 86791"/>
                <a:gd name="connsiteX7" fmla="*/ 96762 w 143207"/>
                <a:gd name="connsiteY7" fmla="*/ 51964 h 8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207" h="86791">
                  <a:moveTo>
                    <a:pt x="96762" y="51964"/>
                  </a:moveTo>
                  <a:lnTo>
                    <a:pt x="96835" y="89101"/>
                  </a:lnTo>
                  <a:lnTo>
                    <a:pt x="143092" y="44085"/>
                  </a:lnTo>
                  <a:lnTo>
                    <a:pt x="96689" y="1476"/>
                  </a:lnTo>
                  <a:lnTo>
                    <a:pt x="96762" y="35913"/>
                  </a:lnTo>
                  <a:lnTo>
                    <a:pt x="1476" y="35913"/>
                  </a:lnTo>
                  <a:lnTo>
                    <a:pt x="1476" y="51964"/>
                  </a:lnTo>
                  <a:lnTo>
                    <a:pt x="96762" y="51964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9665AE49-0776-4C0B-81C4-3E4A22392CFE}"/>
                </a:ext>
              </a:extLst>
            </p:cNvPr>
            <p:cNvSpPr/>
            <p:nvPr/>
          </p:nvSpPr>
          <p:spPr>
            <a:xfrm>
              <a:off x="2777933" y="3980422"/>
              <a:ext cx="308112" cy="182263"/>
            </a:xfrm>
            <a:custGeom>
              <a:avLst/>
              <a:gdLst>
                <a:gd name="connsiteX0" fmla="*/ 246915 w 308112"/>
                <a:gd name="connsiteY0" fmla="*/ 71737 h 182262"/>
                <a:gd name="connsiteX1" fmla="*/ 176654 w 308112"/>
                <a:gd name="connsiteY1" fmla="*/ 1476 h 182262"/>
                <a:gd name="connsiteX2" fmla="*/ 108144 w 308112"/>
                <a:gd name="connsiteY2" fmla="*/ 56269 h 182262"/>
                <a:gd name="connsiteX3" fmla="*/ 80711 w 308112"/>
                <a:gd name="connsiteY3" fmla="*/ 44596 h 182262"/>
                <a:gd name="connsiteX4" fmla="*/ 42480 w 308112"/>
                <a:gd name="connsiteY4" fmla="*/ 82827 h 182262"/>
                <a:gd name="connsiteX5" fmla="*/ 42553 w 308112"/>
                <a:gd name="connsiteY5" fmla="*/ 83775 h 182262"/>
                <a:gd name="connsiteX6" fmla="*/ 1476 w 308112"/>
                <a:gd name="connsiteY6" fmla="*/ 133753 h 182262"/>
                <a:gd name="connsiteX7" fmla="*/ 52403 w 308112"/>
                <a:gd name="connsiteY7" fmla="*/ 184679 h 182262"/>
                <a:gd name="connsiteX8" fmla="*/ 261434 w 308112"/>
                <a:gd name="connsiteY8" fmla="*/ 184679 h 182262"/>
                <a:gd name="connsiteX9" fmla="*/ 307618 w 308112"/>
                <a:gd name="connsiteY9" fmla="*/ 138495 h 182262"/>
                <a:gd name="connsiteX10" fmla="*/ 261434 w 308112"/>
                <a:gd name="connsiteY10" fmla="*/ 92311 h 182262"/>
                <a:gd name="connsiteX11" fmla="*/ 242391 w 308112"/>
                <a:gd name="connsiteY11" fmla="*/ 96470 h 182262"/>
                <a:gd name="connsiteX12" fmla="*/ 246915 w 308112"/>
                <a:gd name="connsiteY12" fmla="*/ 71737 h 18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8112" h="182262">
                  <a:moveTo>
                    <a:pt x="246915" y="71737"/>
                  </a:moveTo>
                  <a:cubicBezTo>
                    <a:pt x="246915" y="32922"/>
                    <a:pt x="215469" y="1476"/>
                    <a:pt x="176654" y="1476"/>
                  </a:cubicBezTo>
                  <a:cubicBezTo>
                    <a:pt x="143165" y="1476"/>
                    <a:pt x="115221" y="24897"/>
                    <a:pt x="108144" y="56269"/>
                  </a:cubicBezTo>
                  <a:cubicBezTo>
                    <a:pt x="101213" y="49119"/>
                    <a:pt x="91436" y="44596"/>
                    <a:pt x="80711" y="44596"/>
                  </a:cubicBezTo>
                  <a:cubicBezTo>
                    <a:pt x="59626" y="44596"/>
                    <a:pt x="42480" y="61741"/>
                    <a:pt x="42480" y="82827"/>
                  </a:cubicBezTo>
                  <a:cubicBezTo>
                    <a:pt x="42480" y="83118"/>
                    <a:pt x="42553" y="83483"/>
                    <a:pt x="42553" y="83775"/>
                  </a:cubicBezTo>
                  <a:cubicBezTo>
                    <a:pt x="19133" y="88371"/>
                    <a:pt x="1476" y="109019"/>
                    <a:pt x="1476" y="133753"/>
                  </a:cubicBezTo>
                  <a:cubicBezTo>
                    <a:pt x="1476" y="161915"/>
                    <a:pt x="24313" y="184679"/>
                    <a:pt x="52403" y="184679"/>
                  </a:cubicBezTo>
                  <a:lnTo>
                    <a:pt x="261434" y="184679"/>
                  </a:lnTo>
                  <a:cubicBezTo>
                    <a:pt x="286970" y="184679"/>
                    <a:pt x="307618" y="164031"/>
                    <a:pt x="307618" y="138495"/>
                  </a:cubicBezTo>
                  <a:cubicBezTo>
                    <a:pt x="307618" y="112959"/>
                    <a:pt x="286970" y="92311"/>
                    <a:pt x="261434" y="92311"/>
                  </a:cubicBezTo>
                  <a:cubicBezTo>
                    <a:pt x="254648" y="92311"/>
                    <a:pt x="248228" y="93844"/>
                    <a:pt x="242391" y="96470"/>
                  </a:cubicBezTo>
                  <a:cubicBezTo>
                    <a:pt x="245309" y="88809"/>
                    <a:pt x="246915" y="80492"/>
                    <a:pt x="246915" y="71737"/>
                  </a:cubicBez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0FBA8300-95BA-49F6-ACCC-7D31B3B09B71}"/>
                </a:ext>
              </a:extLst>
            </p:cNvPr>
            <p:cNvSpPr/>
            <p:nvPr/>
          </p:nvSpPr>
          <p:spPr>
            <a:xfrm>
              <a:off x="2699863" y="4084606"/>
              <a:ext cx="269056" cy="216979"/>
            </a:xfrm>
            <a:custGeom>
              <a:avLst/>
              <a:gdLst>
                <a:gd name="connsiteX0" fmla="*/ 253772 w 269055"/>
                <a:gd name="connsiteY0" fmla="*/ 1476 h 216979"/>
                <a:gd name="connsiteX1" fmla="*/ 227215 w 269055"/>
                <a:gd name="connsiteY1" fmla="*/ 24094 h 216979"/>
                <a:gd name="connsiteX2" fmla="*/ 248446 w 269055"/>
                <a:gd name="connsiteY2" fmla="*/ 24094 h 216979"/>
                <a:gd name="connsiteX3" fmla="*/ 248446 w 269055"/>
                <a:gd name="connsiteY3" fmla="*/ 194017 h 216979"/>
                <a:gd name="connsiteX4" fmla="*/ 28034 w 269055"/>
                <a:gd name="connsiteY4" fmla="*/ 194017 h 216979"/>
                <a:gd name="connsiteX5" fmla="*/ 1476 w 269055"/>
                <a:gd name="connsiteY5" fmla="*/ 216708 h 216979"/>
                <a:gd name="connsiteX6" fmla="*/ 253627 w 269055"/>
                <a:gd name="connsiteY6" fmla="*/ 216708 h 216979"/>
                <a:gd name="connsiteX7" fmla="*/ 271283 w 269055"/>
                <a:gd name="connsiteY7" fmla="*/ 200073 h 216979"/>
                <a:gd name="connsiteX8" fmla="*/ 271283 w 269055"/>
                <a:gd name="connsiteY8" fmla="*/ 18184 h 216979"/>
                <a:gd name="connsiteX9" fmla="*/ 253772 w 269055"/>
                <a:gd name="connsiteY9" fmla="*/ 1476 h 21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055" h="216979">
                  <a:moveTo>
                    <a:pt x="253772" y="1476"/>
                  </a:moveTo>
                  <a:lnTo>
                    <a:pt x="227215" y="24094"/>
                  </a:lnTo>
                  <a:lnTo>
                    <a:pt x="248446" y="24094"/>
                  </a:lnTo>
                  <a:lnTo>
                    <a:pt x="248446" y="194017"/>
                  </a:lnTo>
                  <a:lnTo>
                    <a:pt x="28034" y="194017"/>
                  </a:lnTo>
                  <a:lnTo>
                    <a:pt x="1476" y="216708"/>
                  </a:lnTo>
                  <a:lnTo>
                    <a:pt x="253627" y="216708"/>
                  </a:lnTo>
                  <a:cubicBezTo>
                    <a:pt x="262382" y="216708"/>
                    <a:pt x="271283" y="208901"/>
                    <a:pt x="271283" y="200073"/>
                  </a:cubicBezTo>
                  <a:lnTo>
                    <a:pt x="271283" y="18184"/>
                  </a:lnTo>
                  <a:cubicBezTo>
                    <a:pt x="271210" y="9356"/>
                    <a:pt x="262455" y="1549"/>
                    <a:pt x="253772" y="1476"/>
                  </a:cubicBez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AE47686E-637B-4E4C-B1BF-425A8CBF882E}"/>
                </a:ext>
              </a:extLst>
            </p:cNvPr>
            <p:cNvSpPr/>
            <p:nvPr/>
          </p:nvSpPr>
          <p:spPr>
            <a:xfrm>
              <a:off x="2677826" y="4084606"/>
              <a:ext cx="273395" cy="216979"/>
            </a:xfrm>
            <a:custGeom>
              <a:avLst/>
              <a:gdLst>
                <a:gd name="connsiteX0" fmla="*/ 23583 w 273395"/>
                <a:gd name="connsiteY0" fmla="*/ 194017 h 216979"/>
                <a:gd name="connsiteX1" fmla="*/ 23583 w 273395"/>
                <a:gd name="connsiteY1" fmla="*/ 24094 h 216979"/>
                <a:gd name="connsiteX2" fmla="*/ 249249 w 273395"/>
                <a:gd name="connsiteY2" fmla="*/ 24094 h 216979"/>
                <a:gd name="connsiteX3" fmla="*/ 275806 w 273395"/>
                <a:gd name="connsiteY3" fmla="*/ 1476 h 216979"/>
                <a:gd name="connsiteX4" fmla="*/ 275734 w 273395"/>
                <a:gd name="connsiteY4" fmla="*/ 1476 h 216979"/>
                <a:gd name="connsiteX5" fmla="*/ 275588 w 273395"/>
                <a:gd name="connsiteY5" fmla="*/ 1476 h 216979"/>
                <a:gd name="connsiteX6" fmla="*/ 17309 w 273395"/>
                <a:gd name="connsiteY6" fmla="*/ 1476 h 216979"/>
                <a:gd name="connsiteX7" fmla="*/ 7386 w 273395"/>
                <a:gd name="connsiteY7" fmla="*/ 5343 h 216979"/>
                <a:gd name="connsiteX8" fmla="*/ 1476 w 273395"/>
                <a:gd name="connsiteY8" fmla="*/ 18184 h 216979"/>
                <a:gd name="connsiteX9" fmla="*/ 1476 w 273395"/>
                <a:gd name="connsiteY9" fmla="*/ 200073 h 216979"/>
                <a:gd name="connsiteX10" fmla="*/ 17309 w 273395"/>
                <a:gd name="connsiteY10" fmla="*/ 216708 h 216979"/>
                <a:gd name="connsiteX11" fmla="*/ 23437 w 273395"/>
                <a:gd name="connsiteY11" fmla="*/ 216708 h 216979"/>
                <a:gd name="connsiteX12" fmla="*/ 49995 w 273395"/>
                <a:gd name="connsiteY12" fmla="*/ 194017 h 216979"/>
                <a:gd name="connsiteX13" fmla="*/ 23583 w 273395"/>
                <a:gd name="connsiteY13" fmla="*/ 194017 h 21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395" h="216979">
                  <a:moveTo>
                    <a:pt x="23583" y="194017"/>
                  </a:moveTo>
                  <a:lnTo>
                    <a:pt x="23583" y="24094"/>
                  </a:lnTo>
                  <a:lnTo>
                    <a:pt x="249249" y="24094"/>
                  </a:lnTo>
                  <a:lnTo>
                    <a:pt x="275806" y="1476"/>
                  </a:lnTo>
                  <a:lnTo>
                    <a:pt x="275734" y="1476"/>
                  </a:lnTo>
                  <a:cubicBezTo>
                    <a:pt x="275661" y="1476"/>
                    <a:pt x="275661" y="1476"/>
                    <a:pt x="275588" y="1476"/>
                  </a:cubicBezTo>
                  <a:lnTo>
                    <a:pt x="17309" y="1476"/>
                  </a:lnTo>
                  <a:cubicBezTo>
                    <a:pt x="13515" y="1476"/>
                    <a:pt x="10086" y="3009"/>
                    <a:pt x="7386" y="5343"/>
                  </a:cubicBezTo>
                  <a:cubicBezTo>
                    <a:pt x="3811" y="8480"/>
                    <a:pt x="1476" y="13150"/>
                    <a:pt x="1476" y="18184"/>
                  </a:cubicBezTo>
                  <a:lnTo>
                    <a:pt x="1476" y="200073"/>
                  </a:lnTo>
                  <a:cubicBezTo>
                    <a:pt x="1476" y="208901"/>
                    <a:pt x="8553" y="216708"/>
                    <a:pt x="17309" y="216708"/>
                  </a:cubicBezTo>
                  <a:lnTo>
                    <a:pt x="23437" y="216708"/>
                  </a:lnTo>
                  <a:lnTo>
                    <a:pt x="49995" y="194017"/>
                  </a:lnTo>
                  <a:lnTo>
                    <a:pt x="23583" y="194017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F1D4DFD1-D184-450A-AE97-1ACB48F06E53}"/>
                </a:ext>
              </a:extLst>
            </p:cNvPr>
            <p:cNvSpPr/>
            <p:nvPr/>
          </p:nvSpPr>
          <p:spPr>
            <a:xfrm>
              <a:off x="2667468" y="4299348"/>
              <a:ext cx="308112" cy="26038"/>
            </a:xfrm>
            <a:custGeom>
              <a:avLst/>
              <a:gdLst>
                <a:gd name="connsiteX0" fmla="*/ 1476 w 308112"/>
                <a:gd name="connsiteY0" fmla="*/ 25115 h 26037"/>
                <a:gd name="connsiteX1" fmla="*/ 308128 w 308112"/>
                <a:gd name="connsiteY1" fmla="*/ 25115 h 26037"/>
                <a:gd name="connsiteX2" fmla="*/ 308128 w 308112"/>
                <a:gd name="connsiteY2" fmla="*/ 1476 h 26037"/>
                <a:gd name="connsiteX3" fmla="*/ 1476 w 308112"/>
                <a:gd name="connsiteY3" fmla="*/ 1476 h 26037"/>
                <a:gd name="connsiteX4" fmla="*/ 1476 w 308112"/>
                <a:gd name="connsiteY4" fmla="*/ 25115 h 2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12" h="26037">
                  <a:moveTo>
                    <a:pt x="1476" y="25115"/>
                  </a:moveTo>
                  <a:lnTo>
                    <a:pt x="308128" y="25115"/>
                  </a:lnTo>
                  <a:lnTo>
                    <a:pt x="308128" y="1476"/>
                  </a:lnTo>
                  <a:lnTo>
                    <a:pt x="1476" y="1476"/>
                  </a:lnTo>
                  <a:lnTo>
                    <a:pt x="1476" y="25115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BCC84992-6C74-48EA-9CCD-00B8EC30C63E}"/>
                </a:ext>
              </a:extLst>
            </p:cNvPr>
            <p:cNvSpPr/>
            <p:nvPr/>
          </p:nvSpPr>
          <p:spPr>
            <a:xfrm>
              <a:off x="2818422" y="4092709"/>
              <a:ext cx="8679" cy="8679"/>
            </a:xfrm>
            <a:custGeom>
              <a:avLst/>
              <a:gdLst>
                <a:gd name="connsiteX0" fmla="*/ 9794 w 8679"/>
                <a:gd name="connsiteY0" fmla="*/ 5635 h 8679"/>
                <a:gd name="connsiteX1" fmla="*/ 5635 w 8679"/>
                <a:gd name="connsiteY1" fmla="*/ 9794 h 8679"/>
                <a:gd name="connsiteX2" fmla="*/ 1476 w 8679"/>
                <a:gd name="connsiteY2" fmla="*/ 5635 h 8679"/>
                <a:gd name="connsiteX3" fmla="*/ 5635 w 8679"/>
                <a:gd name="connsiteY3" fmla="*/ 1476 h 8679"/>
                <a:gd name="connsiteX4" fmla="*/ 9794 w 8679"/>
                <a:gd name="connsiteY4" fmla="*/ 5635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9" h="8679">
                  <a:moveTo>
                    <a:pt x="9794" y="5635"/>
                  </a:moveTo>
                  <a:cubicBezTo>
                    <a:pt x="9794" y="7970"/>
                    <a:pt x="7970" y="9794"/>
                    <a:pt x="5635" y="9794"/>
                  </a:cubicBezTo>
                  <a:cubicBezTo>
                    <a:pt x="3374" y="9794"/>
                    <a:pt x="1476" y="7897"/>
                    <a:pt x="1476" y="5635"/>
                  </a:cubicBezTo>
                  <a:cubicBezTo>
                    <a:pt x="1476" y="3300"/>
                    <a:pt x="3300" y="1476"/>
                    <a:pt x="5635" y="1476"/>
                  </a:cubicBezTo>
                  <a:cubicBezTo>
                    <a:pt x="7897" y="1476"/>
                    <a:pt x="9794" y="3373"/>
                    <a:pt x="9794" y="5635"/>
                  </a:cubicBez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pic>
        <p:nvPicPr>
          <p:cNvPr id="1512" name="Picture 1511">
            <a:extLst>
              <a:ext uri="{FF2B5EF4-FFF2-40B4-BE49-F238E27FC236}">
                <a16:creationId xmlns:a16="http://schemas.microsoft.com/office/drawing/2014/main" id="{1994F072-AC77-4516-8B9B-35D82F76B1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5808" y="1933809"/>
            <a:ext cx="124294" cy="102677"/>
          </a:xfrm>
          <a:prstGeom prst="rect">
            <a:avLst/>
          </a:prstGeom>
        </p:spPr>
      </p:pic>
      <p:sp>
        <p:nvSpPr>
          <p:cNvPr id="1513" name="Rectangle 1512">
            <a:extLst>
              <a:ext uri="{FF2B5EF4-FFF2-40B4-BE49-F238E27FC236}">
                <a16:creationId xmlns:a16="http://schemas.microsoft.com/office/drawing/2014/main" id="{EB38A929-4DBF-492B-A450-029352E13603}"/>
              </a:ext>
            </a:extLst>
          </p:cNvPr>
          <p:cNvSpPr/>
          <p:nvPr/>
        </p:nvSpPr>
        <p:spPr bwMode="auto">
          <a:xfrm>
            <a:off x="1890276" y="1814006"/>
            <a:ext cx="867475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~seconds</a:t>
            </a:r>
          </a:p>
        </p:txBody>
      </p:sp>
      <p:pic>
        <p:nvPicPr>
          <p:cNvPr id="1514" name="Graphic 1513">
            <a:extLst>
              <a:ext uri="{FF2B5EF4-FFF2-40B4-BE49-F238E27FC236}">
                <a16:creationId xmlns:a16="http://schemas.microsoft.com/office/drawing/2014/main" id="{A443E91D-9AB8-4500-BF40-2C21C7671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43286" y="1969112"/>
            <a:ext cx="190363" cy="228436"/>
          </a:xfrm>
          <a:prstGeom prst="rect">
            <a:avLst/>
          </a:prstGeom>
        </p:spPr>
      </p:pic>
      <p:sp>
        <p:nvSpPr>
          <p:cNvPr id="1515" name="Rectangle 1514">
            <a:extLst>
              <a:ext uri="{FF2B5EF4-FFF2-40B4-BE49-F238E27FC236}">
                <a16:creationId xmlns:a16="http://schemas.microsoft.com/office/drawing/2014/main" id="{3ABA7FCA-C1B5-4BFA-A57A-B648C39F5D48}"/>
              </a:ext>
            </a:extLst>
          </p:cNvPr>
          <p:cNvSpPr/>
          <p:nvPr/>
        </p:nvSpPr>
        <p:spPr bwMode="auto">
          <a:xfrm>
            <a:off x="2731614" y="1898943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For a larger database, leverage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Backup/Restore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initiation on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197595-FCB2-4D4D-A16B-B3B1D24C09F1}"/>
              </a:ext>
            </a:extLst>
          </p:cNvPr>
          <p:cNvCxnSpPr>
            <a:cxnSpLocks/>
          </p:cNvCxnSpPr>
          <p:nvPr/>
        </p:nvCxnSpPr>
        <p:spPr>
          <a:xfrm>
            <a:off x="1173295" y="2309734"/>
            <a:ext cx="1360275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FC37B6-214E-42D9-B322-3FB98A0B302C}"/>
              </a:ext>
            </a:extLst>
          </p:cNvPr>
          <p:cNvCxnSpPr>
            <a:cxnSpLocks/>
          </p:cNvCxnSpPr>
          <p:nvPr/>
        </p:nvCxnSpPr>
        <p:spPr>
          <a:xfrm>
            <a:off x="968910" y="2741900"/>
            <a:ext cx="156466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5D6291-CEFA-402A-A0C6-CAA4DA4FF337}"/>
              </a:ext>
            </a:extLst>
          </p:cNvPr>
          <p:cNvCxnSpPr>
            <a:cxnSpLocks/>
          </p:cNvCxnSpPr>
          <p:nvPr/>
        </p:nvCxnSpPr>
        <p:spPr>
          <a:xfrm>
            <a:off x="968910" y="3842117"/>
            <a:ext cx="156466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9C710-5A76-4087-9ACD-E809FE3E8DE0}"/>
              </a:ext>
            </a:extLst>
          </p:cNvPr>
          <p:cNvCxnSpPr>
            <a:cxnSpLocks/>
          </p:cNvCxnSpPr>
          <p:nvPr/>
        </p:nvCxnSpPr>
        <p:spPr>
          <a:xfrm>
            <a:off x="968910" y="4912733"/>
            <a:ext cx="156466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65683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1788</TotalTime>
  <Words>919</Words>
  <Application>Microsoft Office PowerPoint</Application>
  <PresentationFormat>Custom</PresentationFormat>
  <Paragraphs>211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Cascadia Code</vt:lpstr>
      <vt:lpstr>Consolas</vt:lpstr>
      <vt:lpstr>Segoe UI</vt:lpstr>
      <vt:lpstr>Segoe UI Semibold</vt:lpstr>
      <vt:lpstr>Segoe UI Semilight</vt:lpstr>
      <vt:lpstr>Wingdings</vt:lpstr>
      <vt:lpstr>1_Black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 Rahman</cp:lastModifiedBy>
  <cp:revision>118</cp:revision>
  <dcterms:created xsi:type="dcterms:W3CDTF">2020-08-03T14:18:30Z</dcterms:created>
  <dcterms:modified xsi:type="dcterms:W3CDTF">2021-01-13T14:56:44Z</dcterms:modified>
</cp:coreProperties>
</file>