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10"/>
  </p:notesMasterIdLst>
  <p:handoutMasterIdLst>
    <p:handoutMasterId r:id="rId11"/>
  </p:handoutMasterIdLst>
  <p:sldIdLst>
    <p:sldId id="386" r:id="rId2"/>
    <p:sldId id="444" r:id="rId3"/>
    <p:sldId id="445" r:id="rId4"/>
    <p:sldId id="448" r:id="rId5"/>
    <p:sldId id="449" r:id="rId6"/>
    <p:sldId id="450" r:id="rId7"/>
    <p:sldId id="447" r:id="rId8"/>
    <p:sldId id="451" r:id="rId9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8ECA"/>
    <a:srgbClr val="003262"/>
    <a:srgbClr val="CC0000"/>
    <a:srgbClr val="0072BD"/>
    <a:srgbClr val="D95319"/>
    <a:srgbClr val="7E2F8E"/>
    <a:srgbClr val="000000"/>
    <a:srgbClr val="FFC000"/>
    <a:srgbClr val="0E76BC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4" autoAdjust="0"/>
    <p:restoredTop sz="96532" autoAdjust="0"/>
  </p:normalViewPr>
  <p:slideViewPr>
    <p:cSldViewPr snapToGrid="0">
      <p:cViewPr varScale="1">
        <p:scale>
          <a:sx n="99" d="100"/>
          <a:sy n="99" d="100"/>
        </p:scale>
        <p:origin x="1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4" d="100"/>
          <a:sy n="64" d="100"/>
        </p:scale>
        <p:origin x="1880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4DC37-A2A0-413E-A15C-DD216C7A1C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0AA52-D7DA-4E09-9564-66FBFFAABE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AA02C-955F-4839-9FFD-65F2C4CC8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2107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B5C33-BE20-4889-919C-7DDE96AE1F6A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96DE48-F295-4FF7-983E-BCE64B4744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97705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25CA1-A9D9-42B5-9542-E43F9674A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835912"/>
            <a:ext cx="10515600" cy="2852737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6BEAF0-D2AF-4B2D-A699-32F94315B50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83101" y="62475"/>
            <a:ext cx="3206596" cy="618563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F37E52F7-02F2-465C-B3DD-0912C9639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5373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rgbClr val="000000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51367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F9FC9-AEC5-4E4B-BB11-FB3E0DE48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6" y="142015"/>
            <a:ext cx="10515600" cy="53902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855BEFA-7995-48F3-97E9-35B2C4CB94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46496" y="6306656"/>
            <a:ext cx="2743200" cy="365125"/>
          </a:xfrm>
          <a:prstGeom prst="rect">
            <a:avLst/>
          </a:prstGeom>
        </p:spPr>
        <p:txBody>
          <a:bodyPr/>
          <a:lstStyle/>
          <a:p>
            <a:fld id="{0C648D63-10BC-4192-BE07-124C1BBD233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4FA607-71A6-45BB-9A9B-613DCEC67A0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83101" y="62475"/>
            <a:ext cx="3206596" cy="61856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5EC162D-2E0D-449D-A285-9667F5D45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463" y="908384"/>
            <a:ext cx="11839075" cy="5949614"/>
          </a:xfrm>
          <a:prstGeom prst="rect">
            <a:avLst/>
          </a:prstGeom>
        </p:spPr>
        <p:txBody>
          <a:bodyPr/>
          <a:lstStyle>
            <a:lvl1pPr marL="285744" indent="-239707">
              <a:lnSpc>
                <a:spcPct val="8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  <a:lvl2pPr marL="628635" indent="-285744">
              <a:lnSpc>
                <a:spcPct val="8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000" baseline="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marL="971526" indent="-228594">
              <a:lnSpc>
                <a:spcPct val="8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1800" baseline="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8878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B584A0-9215-46C1-87CD-239CC5895499}"/>
              </a:ext>
            </a:extLst>
          </p:cNvPr>
          <p:cNvSpPr/>
          <p:nvPr userDrawn="1"/>
        </p:nvSpPr>
        <p:spPr>
          <a:xfrm>
            <a:off x="0" y="-30480"/>
            <a:ext cx="12185141" cy="793126"/>
          </a:xfrm>
          <a:prstGeom prst="rect">
            <a:avLst/>
          </a:prstGeom>
          <a:solidFill>
            <a:srgbClr val="003262"/>
          </a:solidFill>
          <a:ln>
            <a:solidFill>
              <a:srgbClr val="0032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EC8E18-6034-4F24-AE9C-83762657A75B}"/>
              </a:ext>
            </a:extLst>
          </p:cNvPr>
          <p:cNvSpPr/>
          <p:nvPr userDrawn="1"/>
        </p:nvSpPr>
        <p:spPr>
          <a:xfrm>
            <a:off x="-1" y="731980"/>
            <a:ext cx="12192004" cy="61147"/>
          </a:xfrm>
          <a:prstGeom prst="rect">
            <a:avLst/>
          </a:prstGeom>
          <a:solidFill>
            <a:srgbClr val="FFB821"/>
          </a:solidFill>
          <a:ln>
            <a:solidFill>
              <a:srgbClr val="FCB3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badi Extra Light" panose="020B0204020104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739BC5-169C-488D-A7AB-31FF9D8AA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6496" y="63066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48D63-10BC-4192-BE07-124C1BBD2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92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hf hdr="0" ftr="0" dt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6.png"/><Relationship Id="rId3" Type="http://schemas.openxmlformats.org/officeDocument/2006/relationships/image" Target="../media/image3.emf"/><Relationship Id="rId7" Type="http://schemas.openxmlformats.org/officeDocument/2006/relationships/image" Target="../media/image9.png"/><Relationship Id="rId12" Type="http://schemas.openxmlformats.org/officeDocument/2006/relationships/image" Target="../media/image5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4.emf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8.png"/><Relationship Id="rId7" Type="http://schemas.openxmlformats.org/officeDocument/2006/relationships/image" Target="../media/image17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7" Type="http://schemas.openxmlformats.org/officeDocument/2006/relationships/image" Target="../media/image47.em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436EF-2758-4125-A468-92394CDCC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1339" y="1826567"/>
            <a:ext cx="7747956" cy="1689727"/>
          </a:xfrm>
        </p:spPr>
        <p:txBody>
          <a:bodyPr/>
          <a:lstStyle/>
          <a:p>
            <a:r>
              <a:rPr lang="en-US" sz="4000" dirty="0"/>
              <a:t>Resonant FCML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63430-2203-4A1F-AAD8-FB46E6E72F7E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643618" y="4390787"/>
            <a:ext cx="4904765" cy="914400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+mj-lt"/>
              </a:rPr>
              <a:t>Nathan Brooks</a:t>
            </a:r>
          </a:p>
        </p:txBody>
      </p:sp>
    </p:spTree>
    <p:extLst>
      <p:ext uri="{BB962C8B-B14F-4D97-AF65-F5344CB8AC3E}">
        <p14:creationId xmlns:p14="http://schemas.microsoft.com/office/powerpoint/2010/main" val="3374867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7CBF70D-A53D-4C78-95A2-104571F46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279" y="1824262"/>
            <a:ext cx="4015468" cy="312314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B049C6E-29ED-405E-B2C5-730CCBE7D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2269" y="1824262"/>
            <a:ext cx="4015468" cy="31231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A5F304-A4EC-4D34-9B3A-0760B3519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Resonant FCML Examples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9341A4-01DF-4850-B2FD-B879A8A345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48D63-10BC-4192-BE07-124C1BBD2336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2B524C-0F29-44D3-9EBD-709887127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24262"/>
            <a:ext cx="4015468" cy="31231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F95D16A-2BF5-40EC-8869-3CAC9417879A}"/>
                  </a:ext>
                </a:extLst>
              </p:cNvPr>
              <p:cNvSpPr txBox="1"/>
              <p:nvPr/>
            </p:nvSpPr>
            <p:spPr>
              <a:xfrm>
                <a:off x="8585099" y="5107195"/>
                <a:ext cx="2377509" cy="15388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53.7 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ns</m:t>
                      </m:r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18.1 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ns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17.6 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ns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=1.0051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=1.0443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F95D16A-2BF5-40EC-8869-3CAC94178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5099" y="5107195"/>
                <a:ext cx="2377509" cy="1538883"/>
              </a:xfrm>
              <a:prstGeom prst="rect">
                <a:avLst/>
              </a:prstGeom>
              <a:blipFill>
                <a:blip r:embed="rId5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D53C521-8EC4-4A4F-861D-E8015F3AE161}"/>
                  </a:ext>
                </a:extLst>
              </p:cNvPr>
              <p:cNvSpPr txBox="1"/>
              <p:nvPr/>
            </p:nvSpPr>
            <p:spPr>
              <a:xfrm>
                <a:off x="3266066" y="981363"/>
                <a:ext cx="7490381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endParaRPr lang="en-US" sz="20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2000" dirty="0"/>
                  <a:t>,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nH</m:t>
                    </m:r>
                  </m:oMath>
                </a14:m>
                <a:r>
                  <a:rPr lang="en-US" sz="2000" dirty="0"/>
                  <a:t>,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μF</m:t>
                    </m:r>
                  </m:oMath>
                </a14:m>
                <a:r>
                  <a:rPr lang="en-US" sz="2000" dirty="0"/>
                  <a:t>,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D53C521-8EC4-4A4F-861D-E8015F3AE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066" y="981363"/>
                <a:ext cx="7490381" cy="615553"/>
              </a:xfrm>
              <a:prstGeom prst="rect">
                <a:avLst/>
              </a:prstGeom>
              <a:blipFill>
                <a:blip r:embed="rId6"/>
                <a:stretch>
                  <a:fillRect l="-1221" b="-23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2F1FED2-2AC3-4549-82DD-18C6FD387333}"/>
                  </a:ext>
                </a:extLst>
              </p:cNvPr>
              <p:cNvSpPr txBox="1"/>
              <p:nvPr/>
            </p:nvSpPr>
            <p:spPr>
              <a:xfrm>
                <a:off x="942476" y="5132898"/>
                <a:ext cx="2377509" cy="15388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269 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ns</m:t>
                      </m:r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99.3 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ns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70.25 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ns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=1.4174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=2.0046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2F1FED2-2AC3-4549-82DD-18C6FD387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476" y="5132898"/>
                <a:ext cx="2377509" cy="1538883"/>
              </a:xfrm>
              <a:prstGeom prst="rect">
                <a:avLst/>
              </a:prstGeom>
              <a:blipFill>
                <a:blip r:embed="rId7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rrow: Curved Right 17">
            <a:extLst>
              <a:ext uri="{FF2B5EF4-FFF2-40B4-BE49-F238E27FC236}">
                <a16:creationId xmlns:a16="http://schemas.microsoft.com/office/drawing/2014/main" id="{55DA079B-E31A-45A3-984E-2CC6D36670EC}"/>
              </a:ext>
            </a:extLst>
          </p:cNvPr>
          <p:cNvSpPr/>
          <p:nvPr/>
        </p:nvSpPr>
        <p:spPr>
          <a:xfrm flipV="1">
            <a:off x="1044824" y="5551353"/>
            <a:ext cx="263417" cy="40005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Curved Right 18">
            <a:extLst>
              <a:ext uri="{FF2B5EF4-FFF2-40B4-BE49-F238E27FC236}">
                <a16:creationId xmlns:a16="http://schemas.microsoft.com/office/drawing/2014/main" id="{7F47BD61-05C6-4A11-83D0-3E2BF5E78922}"/>
              </a:ext>
            </a:extLst>
          </p:cNvPr>
          <p:cNvSpPr/>
          <p:nvPr/>
        </p:nvSpPr>
        <p:spPr>
          <a:xfrm>
            <a:off x="1001281" y="6169833"/>
            <a:ext cx="263417" cy="40005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F302DD5-1579-46CA-87D7-CA92943F87B4}"/>
                  </a:ext>
                </a:extLst>
              </p:cNvPr>
              <p:cNvSpPr txBox="1"/>
              <p:nvPr/>
            </p:nvSpPr>
            <p:spPr>
              <a:xfrm>
                <a:off x="480128" y="5551353"/>
                <a:ext cx="564696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F302DD5-1579-46CA-87D7-CA92943F8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28" y="5551353"/>
                <a:ext cx="564696" cy="4019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8D8EACC-183A-4D78-A3DD-535169C25E1F}"/>
                  </a:ext>
                </a:extLst>
              </p:cNvPr>
              <p:cNvSpPr txBox="1"/>
              <p:nvPr/>
            </p:nvSpPr>
            <p:spPr>
              <a:xfrm>
                <a:off x="450192" y="6139178"/>
                <a:ext cx="564696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8D8EACC-183A-4D78-A3DD-535169C25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192" y="6139178"/>
                <a:ext cx="564696" cy="4019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B2FABB7-DE72-41A5-84BF-811D7CF920CE}"/>
                  </a:ext>
                </a:extLst>
              </p:cNvPr>
              <p:cNvSpPr txBox="1"/>
              <p:nvPr/>
            </p:nvSpPr>
            <p:spPr>
              <a:xfrm>
                <a:off x="4684225" y="5132898"/>
                <a:ext cx="2377509" cy="15388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135 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ns</m:t>
                      </m:r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46.8 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ns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40.8 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ns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=1.0505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=1.2672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B2FABB7-DE72-41A5-84BF-811D7CF92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4225" y="5132898"/>
                <a:ext cx="2377509" cy="1538883"/>
              </a:xfrm>
              <a:prstGeom prst="rect">
                <a:avLst/>
              </a:prstGeom>
              <a:blipFill>
                <a:blip r:embed="rId10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B7B686A-9C9C-414A-8E78-B11B843ECBA4}"/>
                  </a:ext>
                </a:extLst>
              </p:cNvPr>
              <p:cNvSpPr txBox="1"/>
              <p:nvPr/>
            </p:nvSpPr>
            <p:spPr>
              <a:xfrm>
                <a:off x="2801893" y="5097508"/>
                <a:ext cx="1036184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𝑛𝑜𝑚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B7B686A-9C9C-414A-8E78-B11B843EC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893" y="5097508"/>
                <a:ext cx="1036184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62DF0C4-E3A0-4099-AD59-6C12DE4FA66D}"/>
                  </a:ext>
                </a:extLst>
              </p:cNvPr>
              <p:cNvSpPr txBox="1"/>
              <p:nvPr/>
            </p:nvSpPr>
            <p:spPr>
              <a:xfrm>
                <a:off x="10346268" y="6033889"/>
                <a:ext cx="19909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62DF0C4-E3A0-4099-AD59-6C12DE4FA6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6268" y="6033889"/>
                <a:ext cx="19909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6D55297-275A-4947-B3DA-2182C7E44314}"/>
                  </a:ext>
                </a:extLst>
              </p:cNvPr>
              <p:cNvSpPr txBox="1"/>
              <p:nvPr/>
            </p:nvSpPr>
            <p:spPr>
              <a:xfrm>
                <a:off x="10254045" y="5370774"/>
                <a:ext cx="1990958" cy="6090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sz="1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6D55297-275A-4947-B3DA-2182C7E44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4045" y="5370774"/>
                <a:ext cx="1990958" cy="6090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13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BEAB7-0B26-481D-9FA8-584A6AA9A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Below resonance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0EAD4D-29AD-4FBE-84C9-9A2B7B3F4C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48D63-10BC-4192-BE07-124C1BBD2336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8DF48A-C91E-4C17-969B-087161F5E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45" y="1698257"/>
            <a:ext cx="5143500" cy="4000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04CBE4-5BA5-4BD1-B43B-84045EF01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8257"/>
            <a:ext cx="5143500" cy="40005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E1F172-5D3E-4811-AE65-391A5C292008}"/>
              </a:ext>
            </a:extLst>
          </p:cNvPr>
          <p:cNvCxnSpPr>
            <a:cxnSpLocks/>
          </p:cNvCxnSpPr>
          <p:nvPr/>
        </p:nvCxnSpPr>
        <p:spPr>
          <a:xfrm>
            <a:off x="798896" y="3380875"/>
            <a:ext cx="402336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57155C4-4D20-4B7F-8319-89E7FC238D7A}"/>
                  </a:ext>
                </a:extLst>
              </p:cNvPr>
              <p:cNvSpPr txBox="1"/>
              <p:nvPr/>
            </p:nvSpPr>
            <p:spPr>
              <a:xfrm>
                <a:off x="4911586" y="3226986"/>
                <a:ext cx="9478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57155C4-4D20-4B7F-8319-89E7FC238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586" y="3226986"/>
                <a:ext cx="947824" cy="307777"/>
              </a:xfrm>
              <a:prstGeom prst="rect">
                <a:avLst/>
              </a:prstGeom>
              <a:blipFill>
                <a:blip r:embed="rId4"/>
                <a:stretch>
                  <a:fillRect l="-6452" r="-5806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EB597A-36CC-4DC9-B883-F52C78834B97}"/>
              </a:ext>
            </a:extLst>
          </p:cNvPr>
          <p:cNvCxnSpPr>
            <a:cxnSpLocks/>
          </p:cNvCxnSpPr>
          <p:nvPr/>
        </p:nvCxnSpPr>
        <p:spPr>
          <a:xfrm>
            <a:off x="6759721" y="3535364"/>
            <a:ext cx="402336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82638C-5CE3-47FA-AD50-5C9F93B18C53}"/>
                  </a:ext>
                </a:extLst>
              </p:cNvPr>
              <p:cNvSpPr txBox="1"/>
              <p:nvPr/>
            </p:nvSpPr>
            <p:spPr>
              <a:xfrm>
                <a:off x="10872411" y="3381475"/>
                <a:ext cx="9478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82638C-5CE3-47FA-AD50-5C9F93B18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2411" y="3381475"/>
                <a:ext cx="947824" cy="307777"/>
              </a:xfrm>
              <a:prstGeom prst="rect">
                <a:avLst/>
              </a:prstGeom>
              <a:blipFill>
                <a:blip r:embed="rId5"/>
                <a:stretch>
                  <a:fillRect l="-6452" r="-5806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7099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E79BD-8786-4792-8623-3A53638B0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On-times vs Gamma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73B0A0-0DF7-429F-ADF8-3BBE3DF5FE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48D63-10BC-4192-BE07-124C1BBD2336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AD21F6-6DAA-4ED1-A754-3CA9217C7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06" y="998420"/>
            <a:ext cx="5217615" cy="40581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26CDE8-804C-4907-938A-951B1727DC1A}"/>
                  </a:ext>
                </a:extLst>
              </p:cNvPr>
              <p:cNvSpPr txBox="1"/>
              <p:nvPr/>
            </p:nvSpPr>
            <p:spPr>
              <a:xfrm>
                <a:off x="4075761" y="5586749"/>
                <a:ext cx="1118511" cy="5456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26CDE8-804C-4907-938A-951B1727D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761" y="5586749"/>
                <a:ext cx="1118511" cy="5456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6D15B8-560F-436E-B294-C8E14E493E7B}"/>
                  </a:ext>
                </a:extLst>
              </p:cNvPr>
              <p:cNvSpPr txBox="1"/>
              <p:nvPr/>
            </p:nvSpPr>
            <p:spPr>
              <a:xfrm>
                <a:off x="5560433" y="5586749"/>
                <a:ext cx="1270091" cy="5456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6D15B8-560F-436E-B294-C8E14E493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433" y="5586749"/>
                <a:ext cx="1270091" cy="5456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B56A8A5-6D6E-4981-B1B0-F7B4CC6A827F}"/>
                  </a:ext>
                </a:extLst>
              </p:cNvPr>
              <p:cNvSpPr txBox="1"/>
              <p:nvPr/>
            </p:nvSpPr>
            <p:spPr>
              <a:xfrm>
                <a:off x="7217260" y="5586749"/>
                <a:ext cx="1270091" cy="5456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B56A8A5-6D6E-4981-B1B0-F7B4CC6A8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7260" y="5586749"/>
                <a:ext cx="1270091" cy="5456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D97BBA8B-3663-4993-940F-4CFB4989F2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5479" y="989072"/>
            <a:ext cx="5217615" cy="405814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7D9FEC5-5303-4470-A5AD-8A7A46A2A0D6}"/>
                  </a:ext>
                </a:extLst>
              </p:cNvPr>
              <p:cNvSpPr txBox="1"/>
              <p:nvPr/>
            </p:nvSpPr>
            <p:spPr>
              <a:xfrm>
                <a:off x="294059" y="2148523"/>
                <a:ext cx="656462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7D9FEC5-5303-4470-A5AD-8A7A46A2A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59" y="2148523"/>
                <a:ext cx="656462" cy="5203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D3F9C3-312C-46BF-9164-96E2D376CA8A}"/>
                  </a:ext>
                </a:extLst>
              </p:cNvPr>
              <p:cNvSpPr txBox="1"/>
              <p:nvPr/>
            </p:nvSpPr>
            <p:spPr>
              <a:xfrm>
                <a:off x="5800845" y="3226553"/>
                <a:ext cx="656462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D3F9C3-312C-46BF-9164-96E2D376C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0845" y="3226553"/>
                <a:ext cx="656462" cy="5203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F3B96D-30C4-4B0F-A57B-682311A13CA4}"/>
              </a:ext>
            </a:extLst>
          </p:cNvPr>
          <p:cNvCxnSpPr>
            <a:cxnSpLocks/>
          </p:cNvCxnSpPr>
          <p:nvPr/>
        </p:nvCxnSpPr>
        <p:spPr>
          <a:xfrm>
            <a:off x="1068404" y="2408722"/>
            <a:ext cx="4379495" cy="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3BA4D43-F856-4202-9E98-34E01D64BE6A}"/>
              </a:ext>
            </a:extLst>
          </p:cNvPr>
          <p:cNvCxnSpPr>
            <a:cxnSpLocks/>
          </p:cNvCxnSpPr>
          <p:nvPr/>
        </p:nvCxnSpPr>
        <p:spPr>
          <a:xfrm>
            <a:off x="6556786" y="3486753"/>
            <a:ext cx="4379495" cy="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4F9621-5C67-409E-B675-E52DFB6C9F3F}"/>
              </a:ext>
            </a:extLst>
          </p:cNvPr>
          <p:cNvCxnSpPr>
            <a:cxnSpLocks/>
          </p:cNvCxnSpPr>
          <p:nvPr/>
        </p:nvCxnSpPr>
        <p:spPr>
          <a:xfrm>
            <a:off x="3443935" y="1562435"/>
            <a:ext cx="2087623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4F43C4-2E9C-4DEA-8132-CB2473E12F1A}"/>
              </a:ext>
            </a:extLst>
          </p:cNvPr>
          <p:cNvCxnSpPr>
            <a:cxnSpLocks/>
          </p:cNvCxnSpPr>
          <p:nvPr/>
        </p:nvCxnSpPr>
        <p:spPr>
          <a:xfrm>
            <a:off x="3472810" y="4082650"/>
            <a:ext cx="197508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3917E00-DEEE-46F2-A5E0-4F9F33476720}"/>
              </a:ext>
            </a:extLst>
          </p:cNvPr>
          <p:cNvCxnSpPr>
            <a:cxnSpLocks/>
          </p:cNvCxnSpPr>
          <p:nvPr/>
        </p:nvCxnSpPr>
        <p:spPr>
          <a:xfrm>
            <a:off x="8848658" y="1849589"/>
            <a:ext cx="2087623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9C89C56-857F-4575-90BB-43A8F4A1FBB2}"/>
              </a:ext>
            </a:extLst>
          </p:cNvPr>
          <p:cNvCxnSpPr>
            <a:cxnSpLocks/>
          </p:cNvCxnSpPr>
          <p:nvPr/>
        </p:nvCxnSpPr>
        <p:spPr>
          <a:xfrm>
            <a:off x="8887158" y="4312052"/>
            <a:ext cx="197508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27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83244-4A13-4764-83F7-7FF4DE8FD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Gamma vs Peak Current Ratio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C2FC68-F5E5-4E16-BF83-4C9E174D03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48D63-10BC-4192-BE07-124C1BBD2336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C61DD41-263D-4602-AD7F-41394572CA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6463" y="5467352"/>
                <a:ext cx="11839075" cy="1390645"/>
              </a:xfrm>
            </p:spPr>
            <p:txBody>
              <a:bodyPr/>
              <a:lstStyle/>
              <a:p>
                <a:pPr marL="46037" indent="0" algn="ctr">
                  <a:buNone/>
                </a:pPr>
                <a:r>
                  <a:rPr lang="en-US" dirty="0"/>
                  <a:t>The peak current ratio varies almost imperceptibly for different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but it does vary.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C61DD41-263D-4602-AD7F-41394572CA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6463" y="5467352"/>
                <a:ext cx="11839075" cy="1390645"/>
              </a:xfrm>
              <a:blipFill>
                <a:blip r:embed="rId2"/>
                <a:stretch>
                  <a:fillRect t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13F1A25-5069-42C0-8795-E246C52F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45123"/>
            <a:ext cx="5217615" cy="40581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D17C1E-9BE9-46AE-BC14-AE895FBB75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906" y="998420"/>
            <a:ext cx="5217615" cy="405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330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216B3-C7B2-4B91-A586-DD1701FFC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Gamma vs Peak Current Ratio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D73395-4FDF-4CA0-8ADE-06EB47D1B7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48D63-10BC-4192-BE07-124C1BBD2336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35E60B-8300-413A-8564-DE8025921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474" y="1501928"/>
            <a:ext cx="5719795" cy="44487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7904A9-8632-4677-8005-1564CE1A8A6C}"/>
                  </a:ext>
                </a:extLst>
              </p:cNvPr>
              <p:cNvSpPr txBox="1"/>
              <p:nvPr/>
            </p:nvSpPr>
            <p:spPr>
              <a:xfrm>
                <a:off x="424982" y="3992825"/>
                <a:ext cx="1815049" cy="15630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sinc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7904A9-8632-4677-8005-1564CE1A8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982" y="3992825"/>
                <a:ext cx="1815049" cy="15630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442669B5-4989-4051-B7BC-01A01D0908EB}"/>
              </a:ext>
            </a:extLst>
          </p:cNvPr>
          <p:cNvSpPr txBox="1"/>
          <p:nvPr/>
        </p:nvSpPr>
        <p:spPr>
          <a:xfrm>
            <a:off x="424982" y="1346073"/>
            <a:ext cx="146835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u="sng" dirty="0"/>
              <a:t>2:1 </a:t>
            </a:r>
            <a:r>
              <a:rPr lang="en-US" sz="2400" u="sng" dirty="0" err="1"/>
              <a:t>Doubler</a:t>
            </a:r>
            <a:endParaRPr lang="en-US" sz="2400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7EC505B-521A-461B-9E99-2A861D9FCE29}"/>
                  </a:ext>
                </a:extLst>
              </p:cNvPr>
              <p:cNvSpPr txBox="1"/>
              <p:nvPr/>
            </p:nvSpPr>
            <p:spPr>
              <a:xfrm>
                <a:off x="534078" y="3131707"/>
                <a:ext cx="1545230" cy="575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𝑛𝑜𝑚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7EC505B-521A-461B-9E99-2A861D9FC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8" y="3131707"/>
                <a:ext cx="1545230" cy="5751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461E51-3B8E-4554-9320-174219F58071}"/>
                  </a:ext>
                </a:extLst>
              </p:cNvPr>
              <p:cNvSpPr txBox="1"/>
              <p:nvPr/>
            </p:nvSpPr>
            <p:spPr>
              <a:xfrm>
                <a:off x="545164" y="2273473"/>
                <a:ext cx="1232902" cy="572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𝐿𝐶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461E51-3B8E-4554-9320-174219F58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64" y="2273473"/>
                <a:ext cx="1232902" cy="5722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4730ADA-D0B8-4102-8E97-E85455F87CE5}"/>
                  </a:ext>
                </a:extLst>
              </p:cNvPr>
              <p:cNvSpPr txBox="1"/>
              <p:nvPr/>
            </p:nvSpPr>
            <p:spPr>
              <a:xfrm>
                <a:off x="8486392" y="4720234"/>
                <a:ext cx="1533497" cy="5724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318ECA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318EC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318ECA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318ECA"/>
                                  </a:solidFill>
                                  <a:latin typeface="Cambria Math" panose="02040503050406030204" pitchFamily="18" charset="0"/>
                                </a:rPr>
                                <m:t>𝑝𝑘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318EC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318ECA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318ECA"/>
                                  </a:solidFill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rgbClr val="318ECA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318ECA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318EC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318ECA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318ECA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318EC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318ECA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318ECA"/>
                                  </a:solidFill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rgbClr val="318ECA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solidFill>
                            <a:srgbClr val="318ECA"/>
                          </a:solidFill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dirty="0">
                  <a:solidFill>
                    <a:srgbClr val="318ECA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4730ADA-D0B8-4102-8E97-E85455F87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6392" y="4720234"/>
                <a:ext cx="1533497" cy="5724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B45EA7AF-71F7-43BC-AB63-305BFE655DCE}"/>
              </a:ext>
            </a:extLst>
          </p:cNvPr>
          <p:cNvSpPr txBox="1"/>
          <p:nvPr/>
        </p:nvSpPr>
        <p:spPr>
          <a:xfrm>
            <a:off x="8398084" y="1349136"/>
            <a:ext cx="119955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u="sng" dirty="0"/>
              <a:t>N:1 FCML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5C44732-CCB7-4694-8A07-C712309BF560}"/>
                  </a:ext>
                </a:extLst>
              </p:cNvPr>
              <p:cNvSpPr txBox="1"/>
              <p:nvPr/>
            </p:nvSpPr>
            <p:spPr>
              <a:xfrm>
                <a:off x="8486392" y="3606029"/>
                <a:ext cx="3403304" cy="6582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𝑛𝑜𝑚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den>
                          </m:f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5C44732-CCB7-4694-8A07-C712309BF5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6392" y="3606029"/>
                <a:ext cx="3403304" cy="6582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F093C1B-2379-43C3-80DE-CE4C4D6E650D}"/>
                  </a:ext>
                </a:extLst>
              </p:cNvPr>
              <p:cNvSpPr txBox="1"/>
              <p:nvPr/>
            </p:nvSpPr>
            <p:spPr>
              <a:xfrm>
                <a:off x="8486392" y="1814293"/>
                <a:ext cx="1334404" cy="572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𝐿𝐶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F093C1B-2379-43C3-80DE-CE4C4D6E6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6392" y="1814293"/>
                <a:ext cx="1334404" cy="57227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55FC386-D410-4A2C-8E2B-44148901A4E1}"/>
                  </a:ext>
                </a:extLst>
              </p:cNvPr>
              <p:cNvSpPr txBox="1"/>
              <p:nvPr/>
            </p:nvSpPr>
            <p:spPr>
              <a:xfrm>
                <a:off x="8486392" y="2582179"/>
                <a:ext cx="2319481" cy="8649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55FC386-D410-4A2C-8E2B-44148901A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6392" y="2582179"/>
                <a:ext cx="2319481" cy="86498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9118077-9CA9-46F6-AB44-04EDD8A6A8BA}"/>
              </a:ext>
            </a:extLst>
          </p:cNvPr>
          <p:cNvCxnSpPr>
            <a:cxnSpLocks/>
          </p:cNvCxnSpPr>
          <p:nvPr/>
        </p:nvCxnSpPr>
        <p:spPr>
          <a:xfrm flipH="1" flipV="1">
            <a:off x="6631807" y="4263992"/>
            <a:ext cx="1655546" cy="723192"/>
          </a:xfrm>
          <a:prstGeom prst="straightConnector1">
            <a:avLst/>
          </a:prstGeom>
          <a:ln w="44450">
            <a:solidFill>
              <a:srgbClr val="318EC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EA2AD9D-4E1E-477C-B75C-6F6911F51664}"/>
              </a:ext>
            </a:extLst>
          </p:cNvPr>
          <p:cNvCxnSpPr>
            <a:cxnSpLocks/>
          </p:cNvCxnSpPr>
          <p:nvPr/>
        </p:nvCxnSpPr>
        <p:spPr>
          <a:xfrm>
            <a:off x="2470059" y="4369870"/>
            <a:ext cx="1485924" cy="636564"/>
          </a:xfrm>
          <a:prstGeom prst="straightConnector1">
            <a:avLst/>
          </a:prstGeom>
          <a:ln w="444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8E47C90-DAF2-42C8-B535-BC7722D0780F}"/>
              </a:ext>
            </a:extLst>
          </p:cNvPr>
          <p:cNvSpPr txBox="1"/>
          <p:nvPr/>
        </p:nvSpPr>
        <p:spPr>
          <a:xfrm>
            <a:off x="8681690" y="5396659"/>
            <a:ext cx="27432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rgbClr val="318ECA"/>
                </a:solidFill>
              </a:rPr>
              <a:t>(See later slide for estimated closed-form solution)</a:t>
            </a:r>
          </a:p>
        </p:txBody>
      </p:sp>
    </p:spTree>
    <p:extLst>
      <p:ext uri="{BB962C8B-B14F-4D97-AF65-F5344CB8AC3E}">
        <p14:creationId xmlns:p14="http://schemas.microsoft.com/office/powerpoint/2010/main" val="2285815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8E9AECA-97AF-4301-A839-B4BD34D9C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71" y="993676"/>
            <a:ext cx="7208751" cy="56068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506C24-62F3-4173-966C-9D29CC9CD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Gamma vs Peak Current Ratio over 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2ABA3E-D31A-4C32-802E-01C7FBC982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48D63-10BC-4192-BE07-124C1BBD2336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910DB3-60C1-414C-A316-68404124E0FC}"/>
                  </a:ext>
                </a:extLst>
              </p:cNvPr>
              <p:cNvSpPr txBox="1"/>
              <p:nvPr/>
            </p:nvSpPr>
            <p:spPr>
              <a:xfrm>
                <a:off x="7343949" y="1962052"/>
                <a:ext cx="72904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910DB3-60C1-414C-A316-68404124E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949" y="1962052"/>
                <a:ext cx="729046" cy="307777"/>
              </a:xfrm>
              <a:prstGeom prst="rect">
                <a:avLst/>
              </a:prstGeom>
              <a:blipFill>
                <a:blip r:embed="rId3"/>
                <a:stretch>
                  <a:fillRect l="-8403" r="-7563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19E834-CBFD-496E-B320-8166722CFA94}"/>
                  </a:ext>
                </a:extLst>
              </p:cNvPr>
              <p:cNvSpPr txBox="1"/>
              <p:nvPr/>
            </p:nvSpPr>
            <p:spPr>
              <a:xfrm>
                <a:off x="7343949" y="2391113"/>
                <a:ext cx="72904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19E834-CBFD-496E-B320-8166722CF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949" y="2391113"/>
                <a:ext cx="729046" cy="307777"/>
              </a:xfrm>
              <a:prstGeom prst="rect">
                <a:avLst/>
              </a:prstGeom>
              <a:blipFill>
                <a:blip r:embed="rId4"/>
                <a:stretch>
                  <a:fillRect l="-8403" r="-7563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99BFE2E-C5AF-4039-A323-CE570B6EB763}"/>
                  </a:ext>
                </a:extLst>
              </p:cNvPr>
              <p:cNvSpPr txBox="1"/>
              <p:nvPr/>
            </p:nvSpPr>
            <p:spPr>
              <a:xfrm>
                <a:off x="7343949" y="2961782"/>
                <a:ext cx="8717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0" dirty="0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99BFE2E-C5AF-4039-A323-CE570B6EB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949" y="2961782"/>
                <a:ext cx="871713" cy="307777"/>
              </a:xfrm>
              <a:prstGeom prst="rect">
                <a:avLst/>
              </a:prstGeom>
              <a:blipFill>
                <a:blip r:embed="rId5"/>
                <a:stretch>
                  <a:fillRect l="-6993" r="-5594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DA56AD1-4316-45F4-BCCC-FF76FFB451AC}"/>
                  </a:ext>
                </a:extLst>
              </p:cNvPr>
              <p:cNvSpPr txBox="1"/>
              <p:nvPr/>
            </p:nvSpPr>
            <p:spPr>
              <a:xfrm>
                <a:off x="7343949" y="3516167"/>
                <a:ext cx="19261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DA56AD1-4316-45F4-BCCC-FF76FFB45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949" y="3516167"/>
                <a:ext cx="1926168" cy="307777"/>
              </a:xfrm>
              <a:prstGeom prst="rect">
                <a:avLst/>
              </a:prstGeom>
              <a:blipFill>
                <a:blip r:embed="rId6"/>
                <a:stretch>
                  <a:fillRect l="-4747" t="-26000" r="-348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98F71A-6DA4-45B8-B0C2-3F9685F37C0E}"/>
                  </a:ext>
                </a:extLst>
              </p:cNvPr>
              <p:cNvSpPr txBox="1"/>
              <p:nvPr/>
            </p:nvSpPr>
            <p:spPr>
              <a:xfrm>
                <a:off x="7662160" y="2657380"/>
                <a:ext cx="13785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98F71A-6DA4-45B8-B0C2-3F9685F37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160" y="2657380"/>
                <a:ext cx="137858" cy="307777"/>
              </a:xfrm>
              <a:prstGeom prst="rect">
                <a:avLst/>
              </a:prstGeom>
              <a:blipFill>
                <a:blip r:embed="rId7"/>
                <a:stretch>
                  <a:fillRect l="-39130" r="-39130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1EED92-4D9C-4821-9B61-B3CDE88FD4B9}"/>
                  </a:ext>
                </a:extLst>
              </p:cNvPr>
              <p:cNvSpPr txBox="1"/>
              <p:nvPr/>
            </p:nvSpPr>
            <p:spPr>
              <a:xfrm>
                <a:off x="7657964" y="3211765"/>
                <a:ext cx="13785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1EED92-4D9C-4821-9B61-B3CDE88FD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7964" y="3211765"/>
                <a:ext cx="137858" cy="307777"/>
              </a:xfrm>
              <a:prstGeom prst="rect">
                <a:avLst/>
              </a:prstGeom>
              <a:blipFill>
                <a:blip r:embed="rId8"/>
                <a:stretch>
                  <a:fillRect l="-39130" r="-39130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9A32F06-1C1B-4516-A6E4-D0E913C3ACDB}"/>
                  </a:ext>
                </a:extLst>
              </p:cNvPr>
              <p:cNvSpPr txBox="1"/>
              <p:nvPr/>
            </p:nvSpPr>
            <p:spPr>
              <a:xfrm>
                <a:off x="7436896" y="4698358"/>
                <a:ext cx="3256533" cy="7004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9A32F06-1C1B-4516-A6E4-D0E913C3A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896" y="4698358"/>
                <a:ext cx="3256533" cy="7004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6B81180-9E40-41B0-B342-9BA9EE45423F}"/>
                  </a:ext>
                </a:extLst>
              </p:cNvPr>
              <p:cNvSpPr txBox="1"/>
              <p:nvPr/>
            </p:nvSpPr>
            <p:spPr>
              <a:xfrm>
                <a:off x="7495978" y="5728264"/>
                <a:ext cx="1439368" cy="6360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6B81180-9E40-41B0-B342-9BA9EE454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5978" y="5728264"/>
                <a:ext cx="1439368" cy="63607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642F5FB-AF0C-4FBD-BF6E-CDE655CFA6CD}"/>
                  </a:ext>
                </a:extLst>
              </p:cNvPr>
              <p:cNvSpPr txBox="1"/>
              <p:nvPr/>
            </p:nvSpPr>
            <p:spPr>
              <a:xfrm>
                <a:off x="10834623" y="4894693"/>
                <a:ext cx="102662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0" dirty="0"/>
                  <a:t>for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642F5FB-AF0C-4FBD-BF6E-CDE655CFA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4623" y="4894693"/>
                <a:ext cx="1026628" cy="307777"/>
              </a:xfrm>
              <a:prstGeom prst="rect">
                <a:avLst/>
              </a:prstGeom>
              <a:blipFill>
                <a:blip r:embed="rId11"/>
                <a:stretch>
                  <a:fillRect l="-14793" t="-26000" r="-7692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7606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2ADC628-4724-448E-A081-9A9E4E41DEF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Approximate fit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2ADC628-4724-448E-A081-9A9E4E41DE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449" t="-22472" b="-35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0B57AD-1B56-4186-AA52-ABDA6EE290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48D63-10BC-4192-BE07-124C1BBD2336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F3D9B3-D53B-4883-8212-FE87E9FD9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505" y="2715485"/>
            <a:ext cx="5143500" cy="4000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610517-C0F8-47CC-884F-BBD3CC9AF7FB}"/>
                  </a:ext>
                </a:extLst>
              </p:cNvPr>
              <p:cNvSpPr txBox="1"/>
              <p:nvPr/>
            </p:nvSpPr>
            <p:spPr>
              <a:xfrm>
                <a:off x="407809" y="1066610"/>
                <a:ext cx="5840893" cy="728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𝑒𝑠𝑡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610517-C0F8-47CC-884F-BBD3CC9AF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09" y="1066610"/>
                <a:ext cx="5840893" cy="7285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BCAAE7-1C9F-4A63-A9AD-27065241E348}"/>
                  </a:ext>
                </a:extLst>
              </p:cNvPr>
              <p:cNvSpPr txBox="1"/>
              <p:nvPr/>
            </p:nvSpPr>
            <p:spPr>
              <a:xfrm>
                <a:off x="339520" y="1829635"/>
                <a:ext cx="5977469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𝑒𝑠𝑡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BCAAE7-1C9F-4A63-A9AD-27065241E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20" y="1829635"/>
                <a:ext cx="5977469" cy="6915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1DE6E77-F6AB-41DB-B12D-87147904F432}"/>
                  </a:ext>
                </a:extLst>
              </p:cNvPr>
              <p:cNvSpPr txBox="1"/>
              <p:nvPr/>
            </p:nvSpPr>
            <p:spPr>
              <a:xfrm>
                <a:off x="7268546" y="1356750"/>
                <a:ext cx="3863301" cy="11644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𝑒𝑠𝑡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d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d>
                            <m:dPr>
                              <m:ctrl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d>
                                <m:dPr>
                                  <m:ctrl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1DE6E77-F6AB-41DB-B12D-87147904F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8546" y="1356750"/>
                <a:ext cx="3863301" cy="11644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5C27F794-05ED-491F-A167-0F8551110E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6365" y="2715485"/>
            <a:ext cx="51435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917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ad_chart.potx" id="{3369B91B-537D-40D0-BED4-4441DD719971}" vid="{B3A33EBC-B41F-48CE-8D4C-345E298A492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quad_chart</Template>
  <TotalTime>67872</TotalTime>
  <Words>273</Words>
  <Application>Microsoft Office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Abadi Extra Light</vt:lpstr>
      <vt:lpstr>Arial</vt:lpstr>
      <vt:lpstr>Calibri</vt:lpstr>
      <vt:lpstr>Calibri Light</vt:lpstr>
      <vt:lpstr>Cambria Math</vt:lpstr>
      <vt:lpstr>Wingdings</vt:lpstr>
      <vt:lpstr>Office Theme</vt:lpstr>
      <vt:lpstr>Resonant FCML</vt:lpstr>
      <vt:lpstr>Resonant FCML Examples</vt:lpstr>
      <vt:lpstr>Below resonance</vt:lpstr>
      <vt:lpstr>On-times vs Gamma</vt:lpstr>
      <vt:lpstr>Gamma vs Peak Current Ratio</vt:lpstr>
      <vt:lpstr>Gamma vs Peak Current Ratio</vt:lpstr>
      <vt:lpstr>Gamma vs Peak Current Ratio over N</vt:lpstr>
      <vt:lpstr>Approximate fit to t_1 and t_2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zitao liao</dc:creator>
  <cp:lastModifiedBy>Nathan Brooks</cp:lastModifiedBy>
  <cp:revision>491</cp:revision>
  <dcterms:created xsi:type="dcterms:W3CDTF">2019-03-02T20:48:27Z</dcterms:created>
  <dcterms:modified xsi:type="dcterms:W3CDTF">2022-02-03T05:55:57Z</dcterms:modified>
</cp:coreProperties>
</file>