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9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3336E-2F6D-F142-8E47-BC5F2B159E36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368BC-6A14-6043-8AB1-BD9F3501FE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344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368BC-6A14-6043-8AB1-BD9F3501FE6D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139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DC4E7-D9DF-B220-B7B7-1BBE8F4E7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43AD60-C918-5F6D-DA55-F384DE54E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E300A6-D60C-B051-0E52-13E46178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E37F4A-0B45-D3C9-6019-9A881EAD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E6B926-6EBF-199E-E952-90A3646F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473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41D76-5E4F-788E-1D81-304AF904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2AEF92-3678-2167-450A-CABE806F5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A03417-9D48-3057-8A76-89695116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F6810C-9B75-69E4-BCA5-6D72594E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B87ABC-D121-7BA2-DA23-FCAF1C66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204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72E6D9-F475-956C-44A7-E0C20363C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22C78D-1EDA-3FDE-2E9E-FEF88355F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8B1D5C-3FC9-D58A-F79D-3357A90C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1C91C-E36C-6EAE-BA0A-5A7B2FCA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774B5E-86F5-02DF-11AC-B30353EF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926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0B228-4EA1-1180-2B47-EF93D82B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FE6B58-5FEF-2C27-08A6-2F64F126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7C0CE6-0730-3994-E1BD-C598E638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65410D-1ED2-8661-79E2-834301E4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1D223A-882D-7638-2E15-C80D2A47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578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8A35E-9FE1-13DD-1DDB-49F0A983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6A292B-5A97-A9A6-BB24-FC92B95B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F49F5F-828D-925F-6501-4B2EEB5C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7995A9-5D1E-F832-88BC-F8346530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FEEE61-A035-E7B4-9913-06FF5E20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21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A410B-CEDF-9674-22DD-B1DA4B69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0F5318-D9E9-E525-09C1-DA132068A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2D2A52-C91E-A507-9487-ACE3863DC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8BFC4D-EEEF-E941-6C95-B98CD8A0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4AEAFC-3AB6-E566-0995-99BDF7BA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A3F8F0-3500-FBB9-C9B2-99BAC5BB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266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85517-834E-D9E9-C784-E6794963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395450-2845-6823-5EA4-DB52819EA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131F3C-147C-8853-F546-C4B3F533F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049163-52C0-0D55-B89D-57D95E70E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C7B24B-D157-0007-3F91-65AA302F0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FDA33B-1D1D-C41A-84CC-314887BB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D3F713-B37F-7D08-6982-2D64792D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720071-7317-D40F-2582-0890022E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392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D73948-7F7D-B49D-26F5-CD5C481A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CAFCEF-3884-7A74-BB54-F52D7E1B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34C705-540F-6A8D-677B-193EEFE0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2D1175-433F-1F1F-C81F-572191CC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604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E24A84-50E9-54B9-50DF-AEAFE9EB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0E0A77-00D7-7496-11AE-B47599D4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0F5FFA-F1BC-041D-C18B-4152F2A9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035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3EE79-8F84-D676-5CE5-5753BA26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D7BB1B-BDE0-B5BB-45CD-C5E7DCD1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02CB3F-52A7-D416-E95B-FC2D05F6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44C7E2-FB3D-3E7B-A0C4-3A0A4BA2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520842-81FE-1172-A8E6-7401AA4E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055403-B42F-D43B-D2B2-AC1736FB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284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502DE-B7FE-6918-BB15-A38221EE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3880BAF-EE0D-3791-A4D8-6B8BDD3C3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E9B53B-96AF-CB4F-21D7-AF7276D1A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616F66-4F7E-A667-4D2B-C416183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AD0AA7-C71B-86FA-06A9-8118AA1A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9BD36B-EB91-E79F-2969-6DD37563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281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C838CF-F7A0-42BB-F3B7-48FBAD9E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46D58B-82D5-8266-429D-A60DC628C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FFB9E9-65D1-E213-6551-308C75B0A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553AAD-44C8-1A3D-AB30-88722EBB2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187D4F-6628-9F04-35C0-4E4489D4C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639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anhan.com/2018/07/26/vgg16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csdn.net/weixin_44816589/article/details/11526693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54FDB-8351-BEFC-EA00-6BC80E81E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DLCV Hw1 Report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4BC265-E006-67AA-03B6-1C445C032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R10942198 </a:t>
            </a:r>
            <a:r>
              <a:rPr kumimoji="1" lang="zh-TW" altLang="en-US" dirty="0"/>
              <a:t>林仲偉</a:t>
            </a:r>
          </a:p>
        </p:txBody>
      </p:sp>
    </p:spTree>
    <p:extLst>
      <p:ext uri="{BB962C8B-B14F-4D97-AF65-F5344CB8AC3E}">
        <p14:creationId xmlns:p14="http://schemas.microsoft.com/office/powerpoint/2010/main" val="1129626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A90E1-7C65-7829-DA36-529CF8F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88004-2F6C-1B7B-9A21-4008DE7F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 startAt="4"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Show the predicted segmentation mask of “validation/0013_sat.jpg”, “validation/0062_sat.jpg”, “validation/0104_sat.jpg” during the early, middle, and the final stage during the training process of the improved model.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validation/0062_sat.jpg: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2B584B-DCDB-19F3-13A2-19EC83037DFB}"/>
              </a:ext>
            </a:extLst>
          </p:cNvPr>
          <p:cNvSpPr txBox="1"/>
          <p:nvPr/>
        </p:nvSpPr>
        <p:spPr>
          <a:xfrm>
            <a:off x="1689315" y="6176963"/>
            <a:ext cx="16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Early (epoch=0)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C9FC1A1-28E5-3351-1D41-BEB8DB2F5E7F}"/>
              </a:ext>
            </a:extLst>
          </p:cNvPr>
          <p:cNvSpPr txBox="1"/>
          <p:nvPr/>
        </p:nvSpPr>
        <p:spPr>
          <a:xfrm>
            <a:off x="5085747" y="617696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Middle (epoch=5)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AFBDF8-C5CF-8C7A-D1B6-C1F8E688C6BF}"/>
              </a:ext>
            </a:extLst>
          </p:cNvPr>
          <p:cNvSpPr txBox="1"/>
          <p:nvPr/>
        </p:nvSpPr>
        <p:spPr>
          <a:xfrm>
            <a:off x="9269092" y="615862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final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5F0A14-E7A9-1AD0-D3E5-524D18A8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377" y="3021734"/>
            <a:ext cx="3155229" cy="315522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E50EE6A-DBEC-8A53-3C19-F565C0B31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07" y="3068664"/>
            <a:ext cx="3108299" cy="310829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394386A-DB85-26B7-940A-CEEAF57FD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026" y="3050330"/>
            <a:ext cx="3108299" cy="310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4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A90E1-7C65-7829-DA36-529CF8F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88004-2F6C-1B7B-9A21-4008DE7F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 startAt="4"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Show the predicted segmentation mask of “validation/0013_sat.jpg”, “validation/0062_sat.jpg”, “validation/0104_sat.jpg” during the early, middle, and the final stage during the training process of the improved model.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validation/0104_sat.jpg: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2B584B-DCDB-19F3-13A2-19EC83037DFB}"/>
              </a:ext>
            </a:extLst>
          </p:cNvPr>
          <p:cNvSpPr txBox="1"/>
          <p:nvPr/>
        </p:nvSpPr>
        <p:spPr>
          <a:xfrm>
            <a:off x="1689315" y="6176963"/>
            <a:ext cx="16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Early (epoch=0)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C9FC1A1-28E5-3351-1D41-BEB8DB2F5E7F}"/>
              </a:ext>
            </a:extLst>
          </p:cNvPr>
          <p:cNvSpPr txBox="1"/>
          <p:nvPr/>
        </p:nvSpPr>
        <p:spPr>
          <a:xfrm>
            <a:off x="5175514" y="616779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Middle (epoch=5)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AFBDF8-C5CF-8C7A-D1B6-C1F8E688C6BF}"/>
              </a:ext>
            </a:extLst>
          </p:cNvPr>
          <p:cNvSpPr txBox="1"/>
          <p:nvPr/>
        </p:nvSpPr>
        <p:spPr>
          <a:xfrm>
            <a:off x="9269092" y="615862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final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EBAC25-BFF4-9F7B-AD20-CD868E327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89" y="3084799"/>
            <a:ext cx="3073830" cy="307383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E4008BE-7D16-08E1-5A40-4952AD3F5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81" y="3084799"/>
            <a:ext cx="3073830" cy="307383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1D18BB9-7B49-8B2E-D5F6-17629A1B5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085" y="3084799"/>
            <a:ext cx="3073830" cy="30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9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F42BC-642A-BFA3-A95D-BA7CB4FF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EAA305-15D6-7F91-0DB2-D2AF23341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5396" cy="4351338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Draw the network architecture of method A or B</a:t>
            </a:r>
          </a:p>
          <a:p>
            <a:pPr marL="0" indent="0">
              <a:buNone/>
            </a:pPr>
            <a:r>
              <a:rPr lang="en-US" altLang="zh-TW" sz="1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network architecture of method B [Fig.1] consists of pre-trained Resnet50 and 1 layer MLP with input channel size = 1000.</a:t>
            </a: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   Report accuracy of your model (A and B) on validation set.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 A: 0.6376</a:t>
            </a:r>
          </a:p>
          <a:p>
            <a:pPr marL="0" lv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</a:t>
            </a:r>
            <a:r>
              <a:rPr lang="en-US" altLang="zh-TW" sz="1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B: </a:t>
            </a:r>
            <a:r>
              <a:rPr lang="en-US" altLang="zh-TW" sz="1800" b="1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0.8928</a:t>
            </a:r>
          </a:p>
          <a:p>
            <a:pPr marL="0" lv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CE76E79E-8FCB-77CA-2B87-A61A961B7AF2}"/>
              </a:ext>
            </a:extLst>
          </p:cNvPr>
          <p:cNvSpPr/>
          <p:nvPr/>
        </p:nvSpPr>
        <p:spPr>
          <a:xfrm>
            <a:off x="8817725" y="1733990"/>
            <a:ext cx="2649344" cy="1446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Resnet50</a:t>
            </a:r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BDB265A8-542D-9696-0332-7E0568456238}"/>
              </a:ext>
            </a:extLst>
          </p:cNvPr>
          <p:cNvSpPr/>
          <p:nvPr/>
        </p:nvSpPr>
        <p:spPr>
          <a:xfrm>
            <a:off x="8817725" y="3875828"/>
            <a:ext cx="2649344" cy="14460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1-layer MLP</a:t>
            </a:r>
            <a:endParaRPr kumimoji="1" lang="zh-TW" altLang="en-US" dirty="0"/>
          </a:p>
        </p:txBody>
      </p:sp>
      <p:sp>
        <p:nvSpPr>
          <p:cNvPr id="6" name="向下箭號 5">
            <a:extLst>
              <a:ext uri="{FF2B5EF4-FFF2-40B4-BE49-F238E27FC236}">
                <a16:creationId xmlns:a16="http://schemas.microsoft.com/office/drawing/2014/main" id="{7409A88E-9705-4761-A8CB-4859944A8132}"/>
              </a:ext>
            </a:extLst>
          </p:cNvPr>
          <p:cNvSpPr/>
          <p:nvPr/>
        </p:nvSpPr>
        <p:spPr>
          <a:xfrm flipH="1">
            <a:off x="9780947" y="3174977"/>
            <a:ext cx="722900" cy="705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向下箭號 6">
            <a:extLst>
              <a:ext uri="{FF2B5EF4-FFF2-40B4-BE49-F238E27FC236}">
                <a16:creationId xmlns:a16="http://schemas.microsoft.com/office/drawing/2014/main" id="{B8713370-9DA0-284E-CAD5-45AB0285F2F6}"/>
              </a:ext>
            </a:extLst>
          </p:cNvPr>
          <p:cNvSpPr/>
          <p:nvPr/>
        </p:nvSpPr>
        <p:spPr>
          <a:xfrm>
            <a:off x="9780947" y="1028108"/>
            <a:ext cx="722900" cy="705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向下箭號 7">
            <a:extLst>
              <a:ext uri="{FF2B5EF4-FFF2-40B4-BE49-F238E27FC236}">
                <a16:creationId xmlns:a16="http://schemas.microsoft.com/office/drawing/2014/main" id="{13A43FEB-D86D-EAB5-337B-EC3CDD1500CA}"/>
              </a:ext>
            </a:extLst>
          </p:cNvPr>
          <p:cNvSpPr/>
          <p:nvPr/>
        </p:nvSpPr>
        <p:spPr>
          <a:xfrm>
            <a:off x="9780947" y="5321846"/>
            <a:ext cx="722900" cy="7148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1C86D11-FA07-84DC-3EBB-F5416D8755EA}"/>
              </a:ext>
            </a:extLst>
          </p:cNvPr>
          <p:cNvSpPr txBox="1"/>
          <p:nvPr/>
        </p:nvSpPr>
        <p:spPr>
          <a:xfrm>
            <a:off x="10503847" y="136465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(3, 224, 224)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D355C7C-8403-75B5-EDCB-501D47C5FE0A}"/>
              </a:ext>
            </a:extLst>
          </p:cNvPr>
          <p:cNvSpPr txBox="1"/>
          <p:nvPr/>
        </p:nvSpPr>
        <p:spPr>
          <a:xfrm>
            <a:off x="10877495" y="352791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(1000)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A17A4AD-9B42-1970-09B8-1CA31C364544}"/>
              </a:ext>
            </a:extLst>
          </p:cNvPr>
          <p:cNvSpPr txBox="1"/>
          <p:nvPr/>
        </p:nvSpPr>
        <p:spPr>
          <a:xfrm>
            <a:off x="9412869" y="6036714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</a:t>
            </a:r>
            <a:r>
              <a:rPr kumimoji="1" lang="en-US" altLang="zh-TW" dirty="0" err="1"/>
              <a:t>n_class</a:t>
            </a:r>
            <a:r>
              <a:rPr kumimoji="1" lang="en-US" altLang="zh-TW" dirty="0"/>
              <a:t> = 50)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C526C3-86A4-276A-1FF3-DA80404EDC72}"/>
              </a:ext>
            </a:extLst>
          </p:cNvPr>
          <p:cNvSpPr txBox="1"/>
          <p:nvPr/>
        </p:nvSpPr>
        <p:spPr>
          <a:xfrm>
            <a:off x="8313530" y="579828"/>
            <a:ext cx="3657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(3, 64, 64) up-sample to (3, 224, 224)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D0D74B5-47A0-9071-373E-11E3C3CC6579}"/>
              </a:ext>
            </a:extLst>
          </p:cNvPr>
          <p:cNvSpPr txBox="1"/>
          <p:nvPr/>
        </p:nvSpPr>
        <p:spPr>
          <a:xfrm>
            <a:off x="7861260" y="2133833"/>
            <a:ext cx="1034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Feature </a:t>
            </a:r>
          </a:p>
          <a:p>
            <a:r>
              <a:rPr kumimoji="1" lang="en" altLang="zh-TW" dirty="0"/>
              <a:t>extractor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A3A0D50-AA6F-2703-DE0D-E237D1A0FE00}"/>
              </a:ext>
            </a:extLst>
          </p:cNvPr>
          <p:cNvSpPr txBox="1"/>
          <p:nvPr/>
        </p:nvSpPr>
        <p:spPr>
          <a:xfrm>
            <a:off x="8151626" y="6419855"/>
            <a:ext cx="398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Fig.1. </a:t>
            </a:r>
            <a:r>
              <a:rPr kumimoji="1"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etwork architecture of method B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2A5BA54-BF02-A2B1-344A-BEE223EE7143}"/>
              </a:ext>
            </a:extLst>
          </p:cNvPr>
          <p:cNvSpPr txBox="1"/>
          <p:nvPr/>
        </p:nvSpPr>
        <p:spPr>
          <a:xfrm>
            <a:off x="7861260" y="443060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71578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A90E1-7C65-7829-DA36-529CF8F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88004-2F6C-1B7B-9A21-4008DE7F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AutoNum type="arabicPeriod" startAt="3"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Report your implementation details of model A.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Optimizer: Adam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Loss: CE loss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Cross validation: 5-fold cross validation </a:t>
            </a:r>
            <a:r>
              <a:rPr lang="en-US" altLang="zh-TW" sz="14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ensembling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Learning rate: 5e-5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Learning rate scheduled: </a:t>
            </a:r>
            <a:r>
              <a:rPr lang="en-US" altLang="zh-TW" sz="14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StepLR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Epoch: 50</a:t>
            </a:r>
            <a:endParaRPr kumimoji="1" lang="en-US" altLang="zh-TW" dirty="0"/>
          </a:p>
          <a:p>
            <a:pPr marL="0" lv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4.   Report your alternative model or method in B, and describe its difference from model A.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Optimizer: Adam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Loss: CE loss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Cross validation: 5-fold cross validation </a:t>
            </a:r>
            <a:r>
              <a:rPr lang="en-US" altLang="zh-TW" sz="14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ensembling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Learning rate: 5e-5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Learning rate scheduled: </a:t>
            </a:r>
            <a:r>
              <a:rPr lang="en-US" altLang="zh-TW" sz="14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StepLR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Epoch: 50</a:t>
            </a: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Difference: model architecture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itchFamily="2" charset="2"/>
              <a:buChar char="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Use pre-train Resnet50 instead of regular CNN: adding residual during forwarding.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42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42D2A4-984F-632E-B3A4-0B4F7A5B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41" y="2311872"/>
            <a:ext cx="5153454" cy="38650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78A90E1-7C65-7829-DA36-529CF8F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88004-2F6C-1B7B-9A21-4008DE7F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5.   Visualize the learned visual representations of model A on the validation set by implementing PCA (Principal Component Analysis) on the output of the second last layer. Briefly explain your result of the PCA visualization.</a:t>
            </a:r>
          </a:p>
          <a:p>
            <a:pPr marL="342900" indent="-342900">
              <a:buFont typeface="Arial" panose="020B0604020202020204" pitchFamily="34" charset="0"/>
              <a:buAutoNum type="arabicPeriod" startAt="3"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3"/>
            </a:pP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3"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AutoNum type="arabicPeriod" startAt="3"/>
            </a:pP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5F4987-574E-C64D-66BC-55B2025D44F3}"/>
              </a:ext>
            </a:extLst>
          </p:cNvPr>
          <p:cNvSpPr txBox="1"/>
          <p:nvPr/>
        </p:nvSpPr>
        <p:spPr>
          <a:xfrm>
            <a:off x="1963794" y="5942568"/>
            <a:ext cx="28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Fig.2. PCA(</a:t>
            </a:r>
            <a:r>
              <a:rPr kumimoji="1" lang="en-US" altLang="zh-TW" dirty="0" err="1"/>
              <a:t>n_component</a:t>
            </a:r>
            <a:r>
              <a:rPr kumimoji="1" lang="en-US" altLang="zh-TW" dirty="0"/>
              <a:t>=2)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F1EE2D8-197D-958E-C0F7-41F5DE229599}"/>
              </a:ext>
            </a:extLst>
          </p:cNvPr>
          <p:cNvSpPr txBox="1"/>
          <p:nvPr/>
        </p:nvSpPr>
        <p:spPr>
          <a:xfrm>
            <a:off x="5659395" y="3429000"/>
            <a:ext cx="5153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Explanation:</a:t>
            </a:r>
          </a:p>
          <a:p>
            <a:r>
              <a:rPr kumimoji="1" lang="en-US" altLang="zh-TW" dirty="0"/>
              <a:t>The clustering result is not very good since PCA is a linear dimensionality reducing algorithm. Moreover, the performance of model A also influence the result of PCA.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04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1881859B-3E64-5D61-B682-762541886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616" y="2402873"/>
            <a:ext cx="3766300" cy="28247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09057F9-34CE-A47D-D83A-56F7F6DB4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37" y="2402874"/>
            <a:ext cx="3766298" cy="282472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78A90E1-7C65-7829-DA36-529CF8F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88004-2F6C-1B7B-9A21-4008DE7F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6.   Visualize the learned visual representation of model A, again on the output of the second last layer, but using t-SNE (t-distributed Stochastic Neighbor Embedding) instead. Depict your visualization from three different epochs including the first one and the last one. Briefly explain the above results.</a:t>
            </a:r>
          </a:p>
          <a:p>
            <a:pPr marL="342900" indent="-342900">
              <a:buFont typeface="Arial" panose="020B0604020202020204" pitchFamily="34" charset="0"/>
              <a:buAutoNum type="arabicPeriod" startAt="3"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AutoNum type="arabicPeriod" startAt="3"/>
            </a:pP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760ACA7-E65A-F0DB-9A65-B7BF9DD32ACB}"/>
              </a:ext>
            </a:extLst>
          </p:cNvPr>
          <p:cNvSpPr txBox="1"/>
          <p:nvPr/>
        </p:nvSpPr>
        <p:spPr>
          <a:xfrm>
            <a:off x="8422422" y="5056345"/>
            <a:ext cx="254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Fig.3(c). Last-epoch t-SNE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8EEDBA-B591-E226-1BAC-020E03663890}"/>
              </a:ext>
            </a:extLst>
          </p:cNvPr>
          <p:cNvSpPr txBox="1"/>
          <p:nvPr/>
        </p:nvSpPr>
        <p:spPr>
          <a:xfrm>
            <a:off x="1118459" y="5134416"/>
            <a:ext cx="3019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/>
              <a:t>Fig.3(a). First-epoch t-SNE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D04685F-147B-8D4E-29AC-9A39831AEA94}"/>
              </a:ext>
            </a:extLst>
          </p:cNvPr>
          <p:cNvSpPr txBox="1"/>
          <p:nvPr/>
        </p:nvSpPr>
        <p:spPr>
          <a:xfrm>
            <a:off x="5012875" y="5066995"/>
            <a:ext cx="301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/>
              <a:t>Fig.3(b). 5-epoch t-SNE</a:t>
            </a:r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86B700B-BB21-0F17-CAA9-44A6CA5E2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062" y="2734353"/>
            <a:ext cx="3174349" cy="230041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7B6231-DF18-7E2F-234B-FA769BE4A930}"/>
              </a:ext>
            </a:extLst>
          </p:cNvPr>
          <p:cNvSpPr txBox="1"/>
          <p:nvPr/>
        </p:nvSpPr>
        <p:spPr>
          <a:xfrm>
            <a:off x="1542348" y="5553761"/>
            <a:ext cx="9664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Explanation:</a:t>
            </a:r>
          </a:p>
          <a:p>
            <a:r>
              <a:rPr kumimoji="1"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clustering result is slightly better as the number of epoch increases. </a:t>
            </a:r>
          </a:p>
          <a:p>
            <a:r>
              <a:rPr kumimoji="1"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However, since model A doesn’t have good performance (in comparison to model B), the clustering result is not </a:t>
            </a:r>
            <a:r>
              <a:rPr lang="en" altLang="zh-TW" dirty="0"/>
              <a:t>significantly</a:t>
            </a:r>
            <a:r>
              <a:rPr lang="zh-TW" altLang="en-US" dirty="0"/>
              <a:t> </a:t>
            </a:r>
            <a:r>
              <a:rPr lang="en-US" altLang="zh-TW" dirty="0"/>
              <a:t>greater than PCA.</a:t>
            </a:r>
            <a:endParaRPr kumimoji="1"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1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A90E1-7C65-7829-DA36-529CF8F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88004-2F6C-1B7B-9A21-4008DE7F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1703" cy="4351338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Draw the network architecture of your VGG16-FCN32s model (model A).</a:t>
            </a:r>
          </a:p>
          <a:p>
            <a:pPr marL="0" lv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Ref: 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http://deanhan.com/2018/07/26/vgg16/</a:t>
            </a: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9E03DC-9902-4E35-7962-F5BE723A2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274443" y="2097101"/>
            <a:ext cx="4057362" cy="1022050"/>
          </a:xfrm>
          <a:prstGeom prst="rect">
            <a:avLst/>
          </a:prstGeom>
        </p:spPr>
      </p:pic>
      <p:sp>
        <p:nvSpPr>
          <p:cNvPr id="6" name="圓角矩形 5">
            <a:extLst>
              <a:ext uri="{FF2B5EF4-FFF2-40B4-BE49-F238E27FC236}">
                <a16:creationId xmlns:a16="http://schemas.microsoft.com/office/drawing/2014/main" id="{A991C202-1CB5-9463-A512-9E84D9581671}"/>
              </a:ext>
            </a:extLst>
          </p:cNvPr>
          <p:cNvSpPr/>
          <p:nvPr/>
        </p:nvSpPr>
        <p:spPr>
          <a:xfrm>
            <a:off x="6787489" y="4798513"/>
            <a:ext cx="1026661" cy="2066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/>
              <a:t>2x2 conv, 4096 </a:t>
            </a:r>
            <a:endParaRPr kumimoji="1" lang="zh-TW" altLang="en-US" sz="1050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E0370E56-8FAC-D5BC-0BDE-0D553F1729F2}"/>
              </a:ext>
            </a:extLst>
          </p:cNvPr>
          <p:cNvSpPr/>
          <p:nvPr/>
        </p:nvSpPr>
        <p:spPr>
          <a:xfrm>
            <a:off x="6787488" y="5159240"/>
            <a:ext cx="1026661" cy="2066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/>
              <a:t>1x1 conv, 7 </a:t>
            </a:r>
            <a:endParaRPr kumimoji="1" lang="zh-TW" altLang="en-US" sz="1050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7F20B055-99EB-1864-D299-D28D3776C6C8}"/>
              </a:ext>
            </a:extLst>
          </p:cNvPr>
          <p:cNvSpPr/>
          <p:nvPr/>
        </p:nvSpPr>
        <p:spPr>
          <a:xfrm>
            <a:off x="6250463" y="5550495"/>
            <a:ext cx="2104620" cy="28633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000" dirty="0"/>
              <a:t>64x64 </a:t>
            </a:r>
            <a:r>
              <a:rPr kumimoji="1" lang="en-US" altLang="zh-TW" sz="1000" dirty="0" err="1"/>
              <a:t>TransposeConv</a:t>
            </a:r>
            <a:r>
              <a:rPr kumimoji="1" lang="en-US" altLang="zh-TW" sz="1000" dirty="0"/>
              <a:t>, 7, stride=32  </a:t>
            </a:r>
            <a:endParaRPr kumimoji="1" lang="zh-TW" altLang="en-US" sz="1000" dirty="0"/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1AA85B7B-D30A-061A-3337-A90DBEAAE3B0}"/>
              </a:ext>
            </a:extLst>
          </p:cNvPr>
          <p:cNvSpPr/>
          <p:nvPr/>
        </p:nvSpPr>
        <p:spPr>
          <a:xfrm>
            <a:off x="5860613" y="579445"/>
            <a:ext cx="781655" cy="3956296"/>
          </a:xfrm>
          <a:prstGeom prst="leftBrace">
            <a:avLst>
              <a:gd name="adj1" fmla="val 8333"/>
              <a:gd name="adj2" fmla="val 492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5E1A79-9822-D39A-4AE4-68B1A48CAA65}"/>
              </a:ext>
            </a:extLst>
          </p:cNvPr>
          <p:cNvSpPr txBox="1"/>
          <p:nvPr/>
        </p:nvSpPr>
        <p:spPr>
          <a:xfrm>
            <a:off x="5232771" y="2399815"/>
            <a:ext cx="69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VGG16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401673F-AC10-9625-6BC1-8DC7E20AFCF6}"/>
              </a:ext>
            </a:extLst>
          </p:cNvPr>
          <p:cNvSpPr txBox="1"/>
          <p:nvPr/>
        </p:nvSpPr>
        <p:spPr>
          <a:xfrm>
            <a:off x="5096654" y="6279766"/>
            <a:ext cx="420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/>
              <a:t>Fig.4(a). </a:t>
            </a:r>
            <a:r>
              <a:rPr kumimoji="1"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etwork architecture of model 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F0124E50-9AC6-2F02-4FF7-DCDDD87104C0}"/>
              </a:ext>
            </a:extLst>
          </p:cNvPr>
          <p:cNvSpPr/>
          <p:nvPr/>
        </p:nvSpPr>
        <p:spPr>
          <a:xfrm>
            <a:off x="5858660" y="4811413"/>
            <a:ext cx="783608" cy="567385"/>
          </a:xfrm>
          <a:prstGeom prst="leftBrace">
            <a:avLst>
              <a:gd name="adj1" fmla="val 8333"/>
              <a:gd name="adj2" fmla="val 543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515540E-3674-7F31-8B33-42761C832C3E}"/>
              </a:ext>
            </a:extLst>
          </p:cNvPr>
          <p:cNvSpPr txBox="1"/>
          <p:nvPr/>
        </p:nvSpPr>
        <p:spPr>
          <a:xfrm>
            <a:off x="5232771" y="4855578"/>
            <a:ext cx="1106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400" dirty="0"/>
              <a:t>Score function</a:t>
            </a:r>
            <a:endParaRPr lang="zh-TW" altLang="en-US" sz="1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F00C326-D1F0-E57B-E69B-1582E4C126C3}"/>
              </a:ext>
            </a:extLst>
          </p:cNvPr>
          <p:cNvSpPr txBox="1"/>
          <p:nvPr/>
        </p:nvSpPr>
        <p:spPr>
          <a:xfrm>
            <a:off x="5096654" y="5521121"/>
            <a:ext cx="12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400" dirty="0"/>
              <a:t>Up-sampling</a:t>
            </a:r>
            <a:endParaRPr lang="zh-TW" altLang="en-US" dirty="0"/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314540E2-9AF6-97B4-1237-A9FD41D8689A}"/>
              </a:ext>
            </a:extLst>
          </p:cNvPr>
          <p:cNvCxnSpPr>
            <a:cxnSpLocks/>
          </p:cNvCxnSpPr>
          <p:nvPr/>
        </p:nvCxnSpPr>
        <p:spPr>
          <a:xfrm>
            <a:off x="7300818" y="4630433"/>
            <a:ext cx="0" cy="18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ABAA152C-BD4E-492F-3309-3EE129F06EF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300820" y="5005171"/>
            <a:ext cx="0" cy="15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D0A862E1-5E0E-BCC5-1AC2-586B0F3BE086}"/>
              </a:ext>
            </a:extLst>
          </p:cNvPr>
          <p:cNvCxnSpPr>
            <a:cxnSpLocks/>
          </p:cNvCxnSpPr>
          <p:nvPr/>
        </p:nvCxnSpPr>
        <p:spPr>
          <a:xfrm flipH="1">
            <a:off x="7300818" y="5365898"/>
            <a:ext cx="2" cy="18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98DF5798-5F91-E11E-2862-8220B6688C89}"/>
              </a:ext>
            </a:extLst>
          </p:cNvPr>
          <p:cNvCxnSpPr>
            <a:cxnSpLocks/>
          </p:cNvCxnSpPr>
          <p:nvPr/>
        </p:nvCxnSpPr>
        <p:spPr>
          <a:xfrm>
            <a:off x="7300820" y="5858272"/>
            <a:ext cx="0" cy="18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F5CECC6-214E-4D92-EDE7-5AD5DCA67568}"/>
              </a:ext>
            </a:extLst>
          </p:cNvPr>
          <p:cNvSpPr txBox="1"/>
          <p:nvPr/>
        </p:nvSpPr>
        <p:spPr>
          <a:xfrm>
            <a:off x="6745217" y="5957568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(</a:t>
            </a:r>
            <a:r>
              <a:rPr kumimoji="1" lang="en-US" altLang="zh-TW" sz="1200" dirty="0" err="1"/>
              <a:t>n_class</a:t>
            </a:r>
            <a:r>
              <a:rPr kumimoji="1" lang="en-US" altLang="zh-TW" sz="1200" dirty="0"/>
              <a:t>, H, W)</a:t>
            </a:r>
            <a:endParaRPr kumimoji="1" lang="zh-TW" altLang="en-US" sz="12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FF3AE53-42B0-A088-3A81-BA49BB0FE9D0}"/>
              </a:ext>
            </a:extLst>
          </p:cNvPr>
          <p:cNvSpPr txBox="1"/>
          <p:nvPr/>
        </p:nvSpPr>
        <p:spPr>
          <a:xfrm>
            <a:off x="6932768" y="18171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(3, H, W)</a:t>
            </a:r>
            <a:endParaRPr kumimoji="1" lang="zh-TW" altLang="en-US" sz="1200" dirty="0"/>
          </a:p>
        </p:txBody>
      </p: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93C0F266-4859-3837-AF6D-75A19497ADD1}"/>
              </a:ext>
            </a:extLst>
          </p:cNvPr>
          <p:cNvCxnSpPr>
            <a:cxnSpLocks/>
          </p:cNvCxnSpPr>
          <p:nvPr/>
        </p:nvCxnSpPr>
        <p:spPr>
          <a:xfrm flipH="1">
            <a:off x="7281284" y="432875"/>
            <a:ext cx="2" cy="18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91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E7CE7-582B-6AA2-1295-1415EB89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63B710-3983-5C15-C4A6-22242D02A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95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   Draw the network architecture of the improved model (model B) and explain it differs from your VGG16-FCN32s model.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Ref: 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https://blog.csdn.net/weixin_44816589/article/details/115266935</a:t>
            </a: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808418-10DA-5C8F-E7FB-6480FEF7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90" y="2566275"/>
            <a:ext cx="11769220" cy="337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7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0CC47-4D6D-43C9-87C5-97A508B0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612D0-7D4C-C96B-AD9C-FA9EC4452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 startAt="3"/>
              <a:tabLst/>
              <a:defRPr/>
            </a:pPr>
            <a:r>
              <a:rPr kumimoji="0" lang="en-US" altLang="zh-TW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Report mIoUs of two models on the validation set.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 A (VGG16+FCN32s): mIoU = 0.411476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 B (DeepLabV3_Resnet50): mIoU= </a:t>
            </a:r>
            <a:r>
              <a:rPr kumimoji="0" lang="en-US" altLang="zh-TW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0.747531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7611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A90E1-7C65-7829-DA36-529CF8F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88004-2F6C-1B7B-9A21-4008DE7F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 startAt="4"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Show the predicted segmentation mask of “validation/0013_sat.jpg”, “validation/0062_sat.jpg”, “validation/0104_sat.jpg” during the early, middle, and the final stage during the training process of the improved model.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validation/0013_sat.jpg: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2B584B-DCDB-19F3-13A2-19EC83037DFB}"/>
              </a:ext>
            </a:extLst>
          </p:cNvPr>
          <p:cNvSpPr txBox="1"/>
          <p:nvPr/>
        </p:nvSpPr>
        <p:spPr>
          <a:xfrm>
            <a:off x="1689315" y="6176963"/>
            <a:ext cx="16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Early (epoch=0)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C9FC1A1-28E5-3351-1D41-BEB8DB2F5E7F}"/>
              </a:ext>
            </a:extLst>
          </p:cNvPr>
          <p:cNvSpPr txBox="1"/>
          <p:nvPr/>
        </p:nvSpPr>
        <p:spPr>
          <a:xfrm>
            <a:off x="5170105" y="617696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Middle (epoch=0)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AFBDF8-C5CF-8C7A-D1B6-C1F8E688C6BF}"/>
              </a:ext>
            </a:extLst>
          </p:cNvPr>
          <p:cNvSpPr txBox="1"/>
          <p:nvPr/>
        </p:nvSpPr>
        <p:spPr>
          <a:xfrm>
            <a:off x="9269092" y="615862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final</a:t>
            </a:r>
            <a:endParaRPr kumimoji="1"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73657CE-5FD1-4CE8-6B3A-FA270E63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757" y="3013059"/>
            <a:ext cx="3078102" cy="307810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600D8B6-6ED3-BBCA-F57F-1B5D66D3F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92" y="3013059"/>
            <a:ext cx="3028967" cy="302896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1F637BA-312F-AF1D-153B-7372D80EB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399" y="3013059"/>
            <a:ext cx="3078102" cy="30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1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786</Words>
  <Application>Microsoft Macintosh PowerPoint</Application>
  <PresentationFormat>寬螢幕</PresentationFormat>
  <Paragraphs>104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佈景主題</vt:lpstr>
      <vt:lpstr>DLCV Hw1 Report</vt:lpstr>
      <vt:lpstr>1-1</vt:lpstr>
      <vt:lpstr>1-1</vt:lpstr>
      <vt:lpstr>1-1</vt:lpstr>
      <vt:lpstr>1-1</vt:lpstr>
      <vt:lpstr>1-2</vt:lpstr>
      <vt:lpstr>1-2</vt:lpstr>
      <vt:lpstr>1-2</vt:lpstr>
      <vt:lpstr>1-2</vt:lpstr>
      <vt:lpstr>1-2</vt:lpstr>
      <vt:lpstr>1-2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仲偉 林</dc:creator>
  <cp:lastModifiedBy>仲偉 林</cp:lastModifiedBy>
  <cp:revision>42</cp:revision>
  <dcterms:created xsi:type="dcterms:W3CDTF">2022-10-10T03:20:47Z</dcterms:created>
  <dcterms:modified xsi:type="dcterms:W3CDTF">2022-10-11T06:52:38Z</dcterms:modified>
</cp:coreProperties>
</file>