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1946A-12CB-43F4-B8CF-E91D9E4D5B55}" v="37" dt="2019-12-19T20:19:00.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8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D453A-636E-47A3-9C63-8FA9C44CA870}" type="datetimeFigureOut">
              <a:rPr lang="en-GB" smtClean="0"/>
              <a:t>14/12/2019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85445-F0CB-4251-96EF-E8BFD0A0B830}" type="slidenum">
              <a:rPr lang="en-GB" smtClean="0"/>
              <a:t>‹#›</a:t>
            </a:fld>
            <a:endParaRPr lang="en-GB"/>
          </a:p>
        </p:txBody>
      </p:sp>
    </p:spTree>
    <p:extLst>
      <p:ext uri="{BB962C8B-B14F-4D97-AF65-F5344CB8AC3E}">
        <p14:creationId xmlns:p14="http://schemas.microsoft.com/office/powerpoint/2010/main" val="111017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A80D-92DE-45B8-ABFC-A1C3AFCBE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7350A9-0368-4EAA-8109-36446A819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61FC2A0-F0ED-426F-9A54-7ECCBE194709}"/>
              </a:ext>
            </a:extLst>
          </p:cNvPr>
          <p:cNvSpPr>
            <a:spLocks noGrp="1"/>
          </p:cNvSpPr>
          <p:nvPr>
            <p:ph type="dt" sz="half" idx="10"/>
          </p:nvPr>
        </p:nvSpPr>
        <p:spPr/>
        <p:txBody>
          <a:bodyPr/>
          <a:lstStyle/>
          <a:p>
            <a:fld id="{2ADD785E-8F91-4CF6-9F8E-C4491417F2A2}" type="datetime1">
              <a:rPr lang="en-GB" smtClean="0"/>
              <a:t>14/12/2019</a:t>
            </a:fld>
            <a:endParaRPr lang="en-GB"/>
          </a:p>
        </p:txBody>
      </p:sp>
      <p:sp>
        <p:nvSpPr>
          <p:cNvPr id="5" name="Footer Placeholder 4">
            <a:extLst>
              <a:ext uri="{FF2B5EF4-FFF2-40B4-BE49-F238E27FC236}">
                <a16:creationId xmlns:a16="http://schemas.microsoft.com/office/drawing/2014/main" id="{D70A44DE-0FEA-4F26-8252-A15AE5DFEA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F970F-5D20-425E-9242-D8A055B4BA8E}"/>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250054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5787-075C-41DE-A753-6BCDE81F5E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BCCC1-6659-4288-9E58-FAE86388A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1FEF89-86C4-4C0A-B4C6-846C482BA4AF}"/>
              </a:ext>
            </a:extLst>
          </p:cNvPr>
          <p:cNvSpPr>
            <a:spLocks noGrp="1"/>
          </p:cNvSpPr>
          <p:nvPr>
            <p:ph type="dt" sz="half" idx="10"/>
          </p:nvPr>
        </p:nvSpPr>
        <p:spPr/>
        <p:txBody>
          <a:bodyPr/>
          <a:lstStyle/>
          <a:p>
            <a:fld id="{2688617E-E316-402D-BDBC-3F5DB07E149B}" type="datetime1">
              <a:rPr lang="en-GB" smtClean="0"/>
              <a:t>14/12/2019</a:t>
            </a:fld>
            <a:endParaRPr lang="en-GB"/>
          </a:p>
        </p:txBody>
      </p:sp>
      <p:sp>
        <p:nvSpPr>
          <p:cNvPr id="5" name="Footer Placeholder 4">
            <a:extLst>
              <a:ext uri="{FF2B5EF4-FFF2-40B4-BE49-F238E27FC236}">
                <a16:creationId xmlns:a16="http://schemas.microsoft.com/office/drawing/2014/main" id="{C9F78472-79EB-44E6-840F-9F4F0D1A19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BAAC8E-1A8E-4F7B-AB1C-A430B3BDE510}"/>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199854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B66C1-E902-4C7A-8B39-B60769254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E96D29-F608-4B05-A6DD-AC70D3DDA3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3FAB6F-EF20-480E-98DC-113D38B68E52}"/>
              </a:ext>
            </a:extLst>
          </p:cNvPr>
          <p:cNvSpPr>
            <a:spLocks noGrp="1"/>
          </p:cNvSpPr>
          <p:nvPr>
            <p:ph type="dt" sz="half" idx="10"/>
          </p:nvPr>
        </p:nvSpPr>
        <p:spPr/>
        <p:txBody>
          <a:bodyPr/>
          <a:lstStyle/>
          <a:p>
            <a:fld id="{7E1BA179-FBE8-4731-B54E-883CB1E0E455}" type="datetime1">
              <a:rPr lang="en-GB" smtClean="0"/>
              <a:t>14/12/2019</a:t>
            </a:fld>
            <a:endParaRPr lang="en-GB"/>
          </a:p>
        </p:txBody>
      </p:sp>
      <p:sp>
        <p:nvSpPr>
          <p:cNvPr id="5" name="Footer Placeholder 4">
            <a:extLst>
              <a:ext uri="{FF2B5EF4-FFF2-40B4-BE49-F238E27FC236}">
                <a16:creationId xmlns:a16="http://schemas.microsoft.com/office/drawing/2014/main" id="{98F0363A-F34B-47D7-B436-1FF911FC85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13026-109E-4192-8682-7396212AF62A}"/>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180868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7FDB-A2C5-454E-9D74-3FA26A064C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64E6E2-B1C3-47C7-9310-05DBCFB195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64BF20-3C35-456B-89AB-D8FDF9C25CB5}"/>
              </a:ext>
            </a:extLst>
          </p:cNvPr>
          <p:cNvSpPr>
            <a:spLocks noGrp="1"/>
          </p:cNvSpPr>
          <p:nvPr>
            <p:ph type="dt" sz="half" idx="10"/>
          </p:nvPr>
        </p:nvSpPr>
        <p:spPr/>
        <p:txBody>
          <a:bodyPr/>
          <a:lstStyle/>
          <a:p>
            <a:fld id="{4010D6CC-F303-4E1F-85E9-1FF5CE6C2013}" type="datetime1">
              <a:rPr lang="en-GB" smtClean="0"/>
              <a:t>14/12/2019</a:t>
            </a:fld>
            <a:endParaRPr lang="en-GB"/>
          </a:p>
        </p:txBody>
      </p:sp>
      <p:sp>
        <p:nvSpPr>
          <p:cNvPr id="5" name="Footer Placeholder 4">
            <a:extLst>
              <a:ext uri="{FF2B5EF4-FFF2-40B4-BE49-F238E27FC236}">
                <a16:creationId xmlns:a16="http://schemas.microsoft.com/office/drawing/2014/main" id="{3D475C48-BBC8-4BD9-8EF7-E0CB1840EB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768E1B-455F-4798-8B6E-63ADE43BE676}"/>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383015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DEFB-4753-4514-B3D4-4223143D5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98C27D0-EA6D-49B9-B4B0-77BD643EB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7945B-0849-46D1-8DA7-7564836401ED}"/>
              </a:ext>
            </a:extLst>
          </p:cNvPr>
          <p:cNvSpPr>
            <a:spLocks noGrp="1"/>
          </p:cNvSpPr>
          <p:nvPr>
            <p:ph type="dt" sz="half" idx="10"/>
          </p:nvPr>
        </p:nvSpPr>
        <p:spPr/>
        <p:txBody>
          <a:bodyPr/>
          <a:lstStyle/>
          <a:p>
            <a:fld id="{F119FE23-5C16-41C9-87F4-5338317952C1}" type="datetime1">
              <a:rPr lang="en-GB" smtClean="0"/>
              <a:t>14/12/2019</a:t>
            </a:fld>
            <a:endParaRPr lang="en-GB"/>
          </a:p>
        </p:txBody>
      </p:sp>
      <p:sp>
        <p:nvSpPr>
          <p:cNvPr id="5" name="Footer Placeholder 4">
            <a:extLst>
              <a:ext uri="{FF2B5EF4-FFF2-40B4-BE49-F238E27FC236}">
                <a16:creationId xmlns:a16="http://schemas.microsoft.com/office/drawing/2014/main" id="{15D3630C-7CB2-4419-BF20-62D01CF359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A90C75-EA27-4B4F-B94F-D654B59723C0}"/>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299775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FA1C-D54F-4704-8C2C-8C892D74CF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0DAC81-BE20-4FD7-91B4-42DEB99AE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23FEB3-34C8-47FD-8926-242D119A0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1DBD3C4-D0BA-4E5D-B8A7-93583584B704}"/>
              </a:ext>
            </a:extLst>
          </p:cNvPr>
          <p:cNvSpPr>
            <a:spLocks noGrp="1"/>
          </p:cNvSpPr>
          <p:nvPr>
            <p:ph type="dt" sz="half" idx="10"/>
          </p:nvPr>
        </p:nvSpPr>
        <p:spPr/>
        <p:txBody>
          <a:bodyPr/>
          <a:lstStyle/>
          <a:p>
            <a:fld id="{792CD818-D4FE-4475-83A1-66BFCB247F02}" type="datetime1">
              <a:rPr lang="en-GB" smtClean="0"/>
              <a:t>14/12/2019</a:t>
            </a:fld>
            <a:endParaRPr lang="en-GB"/>
          </a:p>
        </p:txBody>
      </p:sp>
      <p:sp>
        <p:nvSpPr>
          <p:cNvPr id="6" name="Footer Placeholder 5">
            <a:extLst>
              <a:ext uri="{FF2B5EF4-FFF2-40B4-BE49-F238E27FC236}">
                <a16:creationId xmlns:a16="http://schemas.microsoft.com/office/drawing/2014/main" id="{1ED83589-457D-4B5F-80F4-587CF4B220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FA26EC-12C7-43CA-A8B2-2CA0FD3880B2}"/>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311598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A849-0BA2-4E86-A805-73324A7AD8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8A3ED0-89CA-4D7F-BC8C-07127B4E3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BAA9D2-444B-4D50-B1ED-3849304F4E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F74214-61E8-44FE-911F-FCF0B00E1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9F31A-DFFE-44F3-AE94-FF12E0E8F1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428E492-DC0D-472D-9BC5-23E8191A9A1F}"/>
              </a:ext>
            </a:extLst>
          </p:cNvPr>
          <p:cNvSpPr>
            <a:spLocks noGrp="1"/>
          </p:cNvSpPr>
          <p:nvPr>
            <p:ph type="dt" sz="half" idx="10"/>
          </p:nvPr>
        </p:nvSpPr>
        <p:spPr/>
        <p:txBody>
          <a:bodyPr/>
          <a:lstStyle/>
          <a:p>
            <a:fld id="{0FCEF67A-1AB9-4ECF-9C82-C27910600F8E}" type="datetime1">
              <a:rPr lang="en-GB" smtClean="0"/>
              <a:t>14/12/2019</a:t>
            </a:fld>
            <a:endParaRPr lang="en-GB"/>
          </a:p>
        </p:txBody>
      </p:sp>
      <p:sp>
        <p:nvSpPr>
          <p:cNvPr id="8" name="Footer Placeholder 7">
            <a:extLst>
              <a:ext uri="{FF2B5EF4-FFF2-40B4-BE49-F238E27FC236}">
                <a16:creationId xmlns:a16="http://schemas.microsoft.com/office/drawing/2014/main" id="{3E827605-D33D-4709-BF85-B191CD0D8C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A0C615-EA7D-4898-9397-4EFE8842DA69}"/>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92147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7AD8-D4F3-4FFF-8F8F-7083A54E6F4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85374A-3FF4-4642-ACE3-1D0B620B6663}"/>
              </a:ext>
            </a:extLst>
          </p:cNvPr>
          <p:cNvSpPr>
            <a:spLocks noGrp="1"/>
          </p:cNvSpPr>
          <p:nvPr>
            <p:ph type="dt" sz="half" idx="10"/>
          </p:nvPr>
        </p:nvSpPr>
        <p:spPr/>
        <p:txBody>
          <a:bodyPr/>
          <a:lstStyle/>
          <a:p>
            <a:fld id="{6C128C7D-2FE9-48B1-95FB-06D0C811A873}" type="datetime1">
              <a:rPr lang="en-GB" smtClean="0"/>
              <a:t>14/12/2019</a:t>
            </a:fld>
            <a:endParaRPr lang="en-GB"/>
          </a:p>
        </p:txBody>
      </p:sp>
      <p:sp>
        <p:nvSpPr>
          <p:cNvPr id="4" name="Footer Placeholder 3">
            <a:extLst>
              <a:ext uri="{FF2B5EF4-FFF2-40B4-BE49-F238E27FC236}">
                <a16:creationId xmlns:a16="http://schemas.microsoft.com/office/drawing/2014/main" id="{1AFF58E3-6B32-431A-94C7-D4CBE9B7CF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230FAE-9798-4A2A-9150-699121FDE100}"/>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382662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04C86-4EF4-4EFF-A04B-7834E20DE6BC}"/>
              </a:ext>
            </a:extLst>
          </p:cNvPr>
          <p:cNvSpPr>
            <a:spLocks noGrp="1"/>
          </p:cNvSpPr>
          <p:nvPr>
            <p:ph type="dt" sz="half" idx="10"/>
          </p:nvPr>
        </p:nvSpPr>
        <p:spPr/>
        <p:txBody>
          <a:bodyPr/>
          <a:lstStyle/>
          <a:p>
            <a:fld id="{A8BDBC51-7D8F-439F-BB82-E76BD86A6728}" type="datetime1">
              <a:rPr lang="en-GB" smtClean="0"/>
              <a:t>14/12/2019</a:t>
            </a:fld>
            <a:endParaRPr lang="en-GB"/>
          </a:p>
        </p:txBody>
      </p:sp>
      <p:sp>
        <p:nvSpPr>
          <p:cNvPr id="3" name="Footer Placeholder 2">
            <a:extLst>
              <a:ext uri="{FF2B5EF4-FFF2-40B4-BE49-F238E27FC236}">
                <a16:creationId xmlns:a16="http://schemas.microsoft.com/office/drawing/2014/main" id="{E3FBD101-E222-4084-A1C7-8DF7E3B9E5F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41B50C-4D5B-428E-9A58-23965FB561C3}"/>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80749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B098-107F-43ED-BE5E-C042D66DA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C7B0242-AE62-4060-87C0-991EC7ADD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744CF8-6A40-42D1-9928-D97E00760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DBA3D-9610-4187-801D-C2F6A00C0293}"/>
              </a:ext>
            </a:extLst>
          </p:cNvPr>
          <p:cNvSpPr>
            <a:spLocks noGrp="1"/>
          </p:cNvSpPr>
          <p:nvPr>
            <p:ph type="dt" sz="half" idx="10"/>
          </p:nvPr>
        </p:nvSpPr>
        <p:spPr/>
        <p:txBody>
          <a:bodyPr/>
          <a:lstStyle/>
          <a:p>
            <a:fld id="{58894790-3B55-468C-9734-2DD9510C49A0}" type="datetime1">
              <a:rPr lang="en-GB" smtClean="0"/>
              <a:t>14/12/2019</a:t>
            </a:fld>
            <a:endParaRPr lang="en-GB"/>
          </a:p>
        </p:txBody>
      </p:sp>
      <p:sp>
        <p:nvSpPr>
          <p:cNvPr id="6" name="Footer Placeholder 5">
            <a:extLst>
              <a:ext uri="{FF2B5EF4-FFF2-40B4-BE49-F238E27FC236}">
                <a16:creationId xmlns:a16="http://schemas.microsoft.com/office/drawing/2014/main" id="{81741B7E-3873-4157-AAA8-E7153BBF59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12E764-770A-4EC9-A2CB-0B35708B0410}"/>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210329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0013-58D0-4786-A688-8D23DB710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DC2B92-9E43-42A6-A275-BCB48D25A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D289EC-B042-4669-AE03-0E0BCA651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3AD95-10F6-4369-ACFC-23E83C0E8743}"/>
              </a:ext>
            </a:extLst>
          </p:cNvPr>
          <p:cNvSpPr>
            <a:spLocks noGrp="1"/>
          </p:cNvSpPr>
          <p:nvPr>
            <p:ph type="dt" sz="half" idx="10"/>
          </p:nvPr>
        </p:nvSpPr>
        <p:spPr/>
        <p:txBody>
          <a:bodyPr/>
          <a:lstStyle/>
          <a:p>
            <a:fld id="{2A8974B2-A72E-4140-9D47-D3B9FBF6A722}" type="datetime1">
              <a:rPr lang="en-GB" smtClean="0"/>
              <a:t>14/12/2019</a:t>
            </a:fld>
            <a:endParaRPr lang="en-GB"/>
          </a:p>
        </p:txBody>
      </p:sp>
      <p:sp>
        <p:nvSpPr>
          <p:cNvPr id="6" name="Footer Placeholder 5">
            <a:extLst>
              <a:ext uri="{FF2B5EF4-FFF2-40B4-BE49-F238E27FC236}">
                <a16:creationId xmlns:a16="http://schemas.microsoft.com/office/drawing/2014/main" id="{B68D4395-229A-42BC-9440-829DB24869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75AFB-A3FC-4B81-BE4C-DB8F62954092}"/>
              </a:ext>
            </a:extLst>
          </p:cNvPr>
          <p:cNvSpPr>
            <a:spLocks noGrp="1"/>
          </p:cNvSpPr>
          <p:nvPr>
            <p:ph type="sldNum" sz="quarter" idx="12"/>
          </p:nvPr>
        </p:nvSpPr>
        <p:spPr/>
        <p:txBody>
          <a:bodyPr/>
          <a:lstStyle/>
          <a:p>
            <a:fld id="{CF1E836D-6BB5-4AF6-AA09-5A188E3BC245}" type="slidenum">
              <a:rPr lang="en-GB" smtClean="0"/>
              <a:t>‹#›</a:t>
            </a:fld>
            <a:endParaRPr lang="en-GB"/>
          </a:p>
        </p:txBody>
      </p:sp>
    </p:spTree>
    <p:extLst>
      <p:ext uri="{BB962C8B-B14F-4D97-AF65-F5344CB8AC3E}">
        <p14:creationId xmlns:p14="http://schemas.microsoft.com/office/powerpoint/2010/main" val="143428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588C2-5C8F-4DA4-894E-D4844C5DA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E74CF2-1F7B-4854-835A-43CF71F00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168DAE-A39A-44D8-83DC-3D900F0B0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9D718-27C7-4F39-AD32-C8324CC90D8E}" type="datetime1">
              <a:rPr lang="en-GB" smtClean="0"/>
              <a:t>14/12/2019</a:t>
            </a:fld>
            <a:endParaRPr lang="en-GB"/>
          </a:p>
        </p:txBody>
      </p:sp>
      <p:sp>
        <p:nvSpPr>
          <p:cNvPr id="5" name="Footer Placeholder 4">
            <a:extLst>
              <a:ext uri="{FF2B5EF4-FFF2-40B4-BE49-F238E27FC236}">
                <a16:creationId xmlns:a16="http://schemas.microsoft.com/office/drawing/2014/main" id="{B97020E6-BD68-4CF8-8A46-5C4F0E4FE9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34B558C-3A98-4EA7-AE05-ECB923B55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E836D-6BB5-4AF6-AA09-5A188E3BC245}" type="slidenum">
              <a:rPr lang="en-GB" smtClean="0"/>
              <a:t>‹#›</a:t>
            </a:fld>
            <a:endParaRPr lang="en-GB"/>
          </a:p>
        </p:txBody>
      </p:sp>
    </p:spTree>
    <p:extLst>
      <p:ext uri="{BB962C8B-B14F-4D97-AF65-F5344CB8AC3E}">
        <p14:creationId xmlns:p14="http://schemas.microsoft.com/office/powerpoint/2010/main" val="3248720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joshuaboyd1.carto.com/tables/london_boroughs_proper" TargetMode="External"/><Relationship Id="rId7" Type="http://schemas.openxmlformats.org/officeDocument/2006/relationships/image" Target="../media/image7.svg"/><Relationship Id="rId2" Type="http://schemas.openxmlformats.org/officeDocument/2006/relationships/hyperlink" Target="https://data.london.gov.uk/dataset/london-borough-profile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F076673-2450-47A0-8561-8A207DE17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5" y="465674"/>
            <a:ext cx="7775429" cy="6051730"/>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5DFFC5-3692-4CA3-85AE-61C837704B62}"/>
              </a:ext>
            </a:extLst>
          </p:cNvPr>
          <p:cNvSpPr>
            <a:spLocks noGrp="1"/>
          </p:cNvSpPr>
          <p:nvPr>
            <p:ph type="ctrTitle"/>
          </p:nvPr>
        </p:nvSpPr>
        <p:spPr>
          <a:xfrm>
            <a:off x="1144988" y="561713"/>
            <a:ext cx="4951012" cy="2270144"/>
          </a:xfrm>
        </p:spPr>
        <p:txBody>
          <a:bodyPr anchor="b">
            <a:normAutofit/>
          </a:bodyPr>
          <a:lstStyle/>
          <a:p>
            <a:pPr algn="l"/>
            <a:br>
              <a:rPr lang="en-GB" sz="3700" b="1" dirty="0">
                <a:latin typeface="+mn-lt"/>
              </a:rPr>
            </a:br>
            <a:r>
              <a:rPr lang="en-GB" sz="3700" b="1" i="1" dirty="0">
                <a:solidFill>
                  <a:srgbClr val="002060"/>
                </a:solidFill>
              </a:rPr>
              <a:t>Building a new police station in London</a:t>
            </a:r>
            <a:br>
              <a:rPr lang="en-GB" sz="3700" b="1" i="1" dirty="0">
                <a:solidFill>
                  <a:srgbClr val="002060"/>
                </a:solidFill>
              </a:rPr>
            </a:br>
            <a:r>
              <a:rPr lang="en-GB" sz="2200" b="1" dirty="0">
                <a:latin typeface="+mn-lt"/>
              </a:rPr>
              <a:t>IBM Capstone Project Presentation</a:t>
            </a:r>
            <a:endParaRPr lang="en-GB" sz="3700" b="1" i="1" dirty="0">
              <a:solidFill>
                <a:srgbClr val="002060"/>
              </a:solidFill>
              <a:latin typeface="+mn-lt"/>
            </a:endParaRPr>
          </a:p>
        </p:txBody>
      </p:sp>
      <p:pic>
        <p:nvPicPr>
          <p:cNvPr id="1026" name="Picture 2" descr="Image result for london icon">
            <a:extLst>
              <a:ext uri="{FF2B5EF4-FFF2-40B4-BE49-F238E27FC236}">
                <a16:creationId xmlns:a16="http://schemas.microsoft.com/office/drawing/2014/main" id="{D40D6744-919F-4EF7-B23B-4B9C041A9077}"/>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7950949" y="1894595"/>
            <a:ext cx="2730569" cy="2730569"/>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Police">
            <a:extLst>
              <a:ext uri="{FF2B5EF4-FFF2-40B4-BE49-F238E27FC236}">
                <a16:creationId xmlns:a16="http://schemas.microsoft.com/office/drawing/2014/main" id="{FC207ED3-07FF-44A9-9C0E-49A8230177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6536" y="4212345"/>
            <a:ext cx="1650238" cy="1650238"/>
          </a:xfrm>
          <a:prstGeom prst="rect">
            <a:avLst/>
          </a:prstGeom>
        </p:spPr>
      </p:pic>
      <p:sp>
        <p:nvSpPr>
          <p:cNvPr id="8" name="Slide Number Placeholder 7">
            <a:extLst>
              <a:ext uri="{FF2B5EF4-FFF2-40B4-BE49-F238E27FC236}">
                <a16:creationId xmlns:a16="http://schemas.microsoft.com/office/drawing/2014/main" id="{653F9DD0-9302-4A98-91AC-7AB68BB6B568}"/>
              </a:ext>
            </a:extLst>
          </p:cNvPr>
          <p:cNvSpPr>
            <a:spLocks noGrp="1"/>
          </p:cNvSpPr>
          <p:nvPr>
            <p:ph type="sldNum" sz="quarter" idx="12"/>
          </p:nvPr>
        </p:nvSpPr>
        <p:spPr/>
        <p:txBody>
          <a:bodyPr/>
          <a:lstStyle/>
          <a:p>
            <a:fld id="{CF1E836D-6BB5-4AF6-AA09-5A188E3BC245}" type="slidenum">
              <a:rPr lang="en-GB" smtClean="0"/>
              <a:t>1</a:t>
            </a:fld>
            <a:endParaRPr lang="en-GB"/>
          </a:p>
        </p:txBody>
      </p:sp>
    </p:spTree>
    <p:extLst>
      <p:ext uri="{BB962C8B-B14F-4D97-AF65-F5344CB8AC3E}">
        <p14:creationId xmlns:p14="http://schemas.microsoft.com/office/powerpoint/2010/main" val="299582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CAC33F-9309-4292-BF5B-3D2C0A6693D2}"/>
              </a:ext>
            </a:extLst>
          </p:cNvPr>
          <p:cNvGrpSpPr/>
          <p:nvPr/>
        </p:nvGrpSpPr>
        <p:grpSpPr>
          <a:xfrm>
            <a:off x="620232" y="565297"/>
            <a:ext cx="10951535" cy="3145466"/>
            <a:chOff x="620232" y="831111"/>
            <a:chExt cx="10951535" cy="3145466"/>
          </a:xfrm>
        </p:grpSpPr>
        <p:sp>
          <p:nvSpPr>
            <p:cNvPr id="4" name="Rectangle: Rounded Corners 3">
              <a:extLst>
                <a:ext uri="{FF2B5EF4-FFF2-40B4-BE49-F238E27FC236}">
                  <a16:creationId xmlns:a16="http://schemas.microsoft.com/office/drawing/2014/main" id="{3FC7A0B8-476A-4D74-9B51-9C9467766F1F}"/>
                </a:ext>
              </a:extLst>
            </p:cNvPr>
            <p:cNvSpPr/>
            <p:nvPr/>
          </p:nvSpPr>
          <p:spPr>
            <a:xfrm>
              <a:off x="620232" y="1095152"/>
              <a:ext cx="10951535" cy="288142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dirty="0"/>
            </a:p>
            <a:p>
              <a:r>
                <a:rPr lang="en-GB" dirty="0">
                  <a:solidFill>
                    <a:schemeClr val="tx1"/>
                  </a:solidFill>
                </a:rPr>
                <a:t>Problem: </a:t>
              </a:r>
              <a:r>
                <a:rPr lang="en-GB" b="1" i="1" dirty="0">
                  <a:solidFill>
                    <a:schemeClr val="tx1"/>
                  </a:solidFill>
                </a:rPr>
                <a:t>Deciding where to build a new police station in London</a:t>
              </a:r>
            </a:p>
            <a:p>
              <a:endParaRPr lang="en-GB" dirty="0">
                <a:solidFill>
                  <a:schemeClr val="tx1"/>
                </a:solidFill>
              </a:endParaRPr>
            </a:p>
            <a:p>
              <a:r>
                <a:rPr lang="en-GB" dirty="0">
                  <a:solidFill>
                    <a:schemeClr val="tx1"/>
                  </a:solidFill>
                </a:rPr>
                <a:t>My project will use the python skills which I have learnt so far to help decide where to build a new police station in London. I have chosen to address this problem because I have a genuine interest in what the data may reveal. Areas with a high crime rates may benefit from police station of close proximity to improve response time to crimes. In addition to crime data, the report will also use demographic data of each London Borough and statistical analysis to help drive decision making. This analysis may be of use to the govt/police to assist them in a decision to construct a new police station based on crime hotspots.</a:t>
              </a:r>
            </a:p>
            <a:p>
              <a:endParaRPr lang="en-GB" dirty="0"/>
            </a:p>
          </p:txBody>
        </p:sp>
        <p:sp>
          <p:nvSpPr>
            <p:cNvPr id="5" name="Rectangle: Rounded Corners 4">
              <a:extLst>
                <a:ext uri="{FF2B5EF4-FFF2-40B4-BE49-F238E27FC236}">
                  <a16:creationId xmlns:a16="http://schemas.microsoft.com/office/drawing/2014/main" id="{0EE1C93F-5261-4B76-9E3A-74E137D40300}"/>
                </a:ext>
              </a:extLst>
            </p:cNvPr>
            <p:cNvSpPr/>
            <p:nvPr/>
          </p:nvSpPr>
          <p:spPr>
            <a:xfrm>
              <a:off x="1130594" y="831111"/>
              <a:ext cx="2208029" cy="52808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accent1">
                      <a:lumMod val="50000"/>
                    </a:schemeClr>
                  </a:solidFill>
                </a:rPr>
                <a:t>Intro</a:t>
              </a:r>
            </a:p>
          </p:txBody>
        </p:sp>
      </p:grpSp>
      <p:sp>
        <p:nvSpPr>
          <p:cNvPr id="7" name="Slide Number Placeholder 6">
            <a:extLst>
              <a:ext uri="{FF2B5EF4-FFF2-40B4-BE49-F238E27FC236}">
                <a16:creationId xmlns:a16="http://schemas.microsoft.com/office/drawing/2014/main" id="{0FF8239F-7205-4F16-8E25-CEB38A2C79E3}"/>
              </a:ext>
            </a:extLst>
          </p:cNvPr>
          <p:cNvSpPr>
            <a:spLocks noGrp="1"/>
          </p:cNvSpPr>
          <p:nvPr>
            <p:ph type="sldNum" sz="quarter" idx="12"/>
          </p:nvPr>
        </p:nvSpPr>
        <p:spPr/>
        <p:txBody>
          <a:bodyPr/>
          <a:lstStyle/>
          <a:p>
            <a:fld id="{CF1E836D-6BB5-4AF6-AA09-5A188E3BC245}" type="slidenum">
              <a:rPr lang="en-GB" smtClean="0"/>
              <a:t>2</a:t>
            </a:fld>
            <a:endParaRPr lang="en-GB"/>
          </a:p>
        </p:txBody>
      </p:sp>
      <p:grpSp>
        <p:nvGrpSpPr>
          <p:cNvPr id="8" name="Group 7">
            <a:extLst>
              <a:ext uri="{FF2B5EF4-FFF2-40B4-BE49-F238E27FC236}">
                <a16:creationId xmlns:a16="http://schemas.microsoft.com/office/drawing/2014/main" id="{47D13436-0592-42A2-9EC1-EF1AE7F4FAE3}"/>
              </a:ext>
            </a:extLst>
          </p:cNvPr>
          <p:cNvGrpSpPr/>
          <p:nvPr/>
        </p:nvGrpSpPr>
        <p:grpSpPr>
          <a:xfrm>
            <a:off x="1511594" y="4026230"/>
            <a:ext cx="9842206" cy="2330120"/>
            <a:chOff x="620233" y="831111"/>
            <a:chExt cx="9842206" cy="2330120"/>
          </a:xfrm>
        </p:grpSpPr>
        <p:sp>
          <p:nvSpPr>
            <p:cNvPr id="9" name="Rectangle: Rounded Corners 8">
              <a:extLst>
                <a:ext uri="{FF2B5EF4-FFF2-40B4-BE49-F238E27FC236}">
                  <a16:creationId xmlns:a16="http://schemas.microsoft.com/office/drawing/2014/main" id="{CB91317C-E0BB-4B6F-A4C2-6AEE81E73E43}"/>
                </a:ext>
              </a:extLst>
            </p:cNvPr>
            <p:cNvSpPr/>
            <p:nvPr/>
          </p:nvSpPr>
          <p:spPr>
            <a:xfrm>
              <a:off x="620233" y="1095153"/>
              <a:ext cx="9842206" cy="206607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dirty="0">
                <a:solidFill>
                  <a:schemeClr val="tx1"/>
                </a:solidFill>
              </a:endParaRPr>
            </a:p>
            <a:p>
              <a:r>
                <a:rPr lang="en-GB" b="1" dirty="0">
                  <a:solidFill>
                    <a:schemeClr val="tx1"/>
                  </a:solidFill>
                </a:rPr>
                <a:t>Crime Data: 	</a:t>
              </a:r>
              <a:r>
                <a:rPr lang="en-GB" dirty="0">
                  <a:solidFill>
                    <a:schemeClr val="tx1"/>
                  </a:solidFill>
                </a:rPr>
                <a:t>The crime data is sourced from the London Datastore </a:t>
              </a:r>
            </a:p>
            <a:p>
              <a:r>
                <a:rPr lang="en-GB" dirty="0">
                  <a:solidFill>
                    <a:schemeClr val="tx1"/>
                  </a:solidFill>
                </a:rPr>
                <a:t>		(</a:t>
              </a:r>
              <a:r>
                <a:rPr lang="en-GB" u="sng" dirty="0">
                  <a:solidFill>
                    <a:schemeClr val="tx1"/>
                  </a:solidFill>
                  <a:hlinkClick r:id="rId2">
                    <a:extLst>
                      <a:ext uri="{A12FA001-AC4F-418D-AE19-62706E023703}">
                        <ahyp:hlinkClr xmlns:ahyp="http://schemas.microsoft.com/office/drawing/2018/hyperlinkcolor" val="tx"/>
                      </a:ext>
                    </a:extLst>
                  </a:hlinkClick>
                </a:rPr>
                <a:t>https://data.london.gov.uk/dataset/london-borough-profiles</a:t>
              </a:r>
              <a:r>
                <a:rPr lang="en-GB" dirty="0">
                  <a:solidFill>
                    <a:schemeClr val="tx1"/>
                  </a:solidFill>
                </a:rPr>
                <a:t>)</a:t>
              </a:r>
            </a:p>
            <a:p>
              <a:r>
                <a:rPr lang="en-GB" b="1" dirty="0">
                  <a:solidFill>
                    <a:schemeClr val="tx1"/>
                  </a:solidFill>
                </a:rPr>
                <a:t>Location Data: 	</a:t>
              </a:r>
              <a:r>
                <a:rPr lang="en-GB" dirty="0">
                  <a:solidFill>
                    <a:schemeClr val="tx1"/>
                  </a:solidFill>
                </a:rPr>
                <a:t>The location data is sourced from CARTO 						(</a:t>
              </a:r>
              <a:r>
                <a:rPr lang="en-GB" u="sng" dirty="0">
                  <a:solidFill>
                    <a:schemeClr val="tx1"/>
                  </a:solidFill>
                  <a:hlinkClick r:id="rId3">
                    <a:extLst>
                      <a:ext uri="{A12FA001-AC4F-418D-AE19-62706E023703}">
                        <ahyp:hlinkClr xmlns:ahyp="http://schemas.microsoft.com/office/drawing/2018/hyperlinkcolor" val="tx"/>
                      </a:ext>
                    </a:extLst>
                  </a:hlinkClick>
                </a:rPr>
                <a:t>https://joshuaboyd1.carto.com/tables/london_boroughs_proper</a:t>
              </a:r>
              <a:r>
                <a:rPr lang="en-GB" dirty="0">
                  <a:solidFill>
                    <a:schemeClr val="tx1"/>
                  </a:solidFill>
                </a:rPr>
                <a:t>)</a:t>
              </a:r>
            </a:p>
            <a:p>
              <a:r>
                <a:rPr lang="en-GB" b="1" dirty="0">
                  <a:solidFill>
                    <a:schemeClr val="tx1"/>
                  </a:solidFill>
                </a:rPr>
                <a:t>Venue Data:	</a:t>
              </a:r>
              <a:r>
                <a:rPr lang="en-GB" dirty="0">
                  <a:solidFill>
                    <a:schemeClr val="tx1"/>
                  </a:solidFill>
                </a:rPr>
                <a:t>The venue data about police stations is from </a:t>
              </a:r>
              <a:r>
                <a:rPr lang="en-GB" dirty="0" err="1">
                  <a:solidFill>
                    <a:schemeClr val="tx1"/>
                  </a:solidFill>
                </a:rPr>
                <a:t>Foursqaure</a:t>
              </a:r>
              <a:r>
                <a:rPr lang="en-GB" dirty="0">
                  <a:solidFill>
                    <a:schemeClr val="tx1"/>
                  </a:solidFill>
                </a:rPr>
                <a:t> API call. </a:t>
              </a:r>
            </a:p>
            <a:p>
              <a:endParaRPr lang="en-GB" dirty="0">
                <a:solidFill>
                  <a:schemeClr val="tx1"/>
                </a:solidFill>
              </a:endParaRPr>
            </a:p>
            <a:p>
              <a:endParaRPr lang="en-GB" dirty="0"/>
            </a:p>
          </p:txBody>
        </p:sp>
        <p:sp>
          <p:nvSpPr>
            <p:cNvPr id="10" name="Rectangle: Rounded Corners 9">
              <a:extLst>
                <a:ext uri="{FF2B5EF4-FFF2-40B4-BE49-F238E27FC236}">
                  <a16:creationId xmlns:a16="http://schemas.microsoft.com/office/drawing/2014/main" id="{EDC6F57F-E64B-45B4-B923-04E4226BE852}"/>
                </a:ext>
              </a:extLst>
            </p:cNvPr>
            <p:cNvSpPr/>
            <p:nvPr/>
          </p:nvSpPr>
          <p:spPr>
            <a:xfrm>
              <a:off x="1130594" y="831111"/>
              <a:ext cx="2208029" cy="52808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accent1">
                      <a:lumMod val="50000"/>
                    </a:schemeClr>
                  </a:solidFill>
                </a:rPr>
                <a:t>Data </a:t>
              </a:r>
            </a:p>
          </p:txBody>
        </p:sp>
      </p:grpSp>
      <p:pic>
        <p:nvPicPr>
          <p:cNvPr id="14" name="Graphic 13" descr="World">
            <a:extLst>
              <a:ext uri="{FF2B5EF4-FFF2-40B4-BE49-F238E27FC236}">
                <a16:creationId xmlns:a16="http://schemas.microsoft.com/office/drawing/2014/main" id="{E4717A0B-CDA2-4A08-AB3A-23F358924F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883" y="5128117"/>
            <a:ext cx="540000" cy="540000"/>
          </a:xfrm>
          <a:prstGeom prst="rect">
            <a:avLst/>
          </a:prstGeom>
        </p:spPr>
      </p:pic>
      <p:pic>
        <p:nvPicPr>
          <p:cNvPr id="16" name="Graphic 15" descr="Marker">
            <a:extLst>
              <a:ext uri="{FF2B5EF4-FFF2-40B4-BE49-F238E27FC236}">
                <a16:creationId xmlns:a16="http://schemas.microsoft.com/office/drawing/2014/main" id="{C16EBA1A-BCAD-45CA-97B3-C8D12F0434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2883" y="5705986"/>
            <a:ext cx="540000" cy="540000"/>
          </a:xfrm>
          <a:prstGeom prst="rect">
            <a:avLst/>
          </a:prstGeom>
        </p:spPr>
      </p:pic>
      <p:pic>
        <p:nvPicPr>
          <p:cNvPr id="18" name="Graphic 17" descr="Police">
            <a:extLst>
              <a:ext uri="{FF2B5EF4-FFF2-40B4-BE49-F238E27FC236}">
                <a16:creationId xmlns:a16="http://schemas.microsoft.com/office/drawing/2014/main" id="{E1882347-C56E-4D59-85F3-406C7EB9EA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2883" y="4550248"/>
            <a:ext cx="540000" cy="540000"/>
          </a:xfrm>
          <a:prstGeom prst="rect">
            <a:avLst/>
          </a:prstGeom>
        </p:spPr>
      </p:pic>
    </p:spTree>
    <p:extLst>
      <p:ext uri="{BB962C8B-B14F-4D97-AF65-F5344CB8AC3E}">
        <p14:creationId xmlns:p14="http://schemas.microsoft.com/office/powerpoint/2010/main" val="296518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FC7A0B8-476A-4D74-9B51-9C9467766F1F}"/>
              </a:ext>
            </a:extLst>
          </p:cNvPr>
          <p:cNvSpPr/>
          <p:nvPr/>
        </p:nvSpPr>
        <p:spPr>
          <a:xfrm>
            <a:off x="886046" y="563526"/>
            <a:ext cx="10419907" cy="5943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0EE1C93F-5261-4B76-9E3A-74E137D40300}"/>
              </a:ext>
            </a:extLst>
          </p:cNvPr>
          <p:cNvSpPr/>
          <p:nvPr/>
        </p:nvSpPr>
        <p:spPr>
          <a:xfrm>
            <a:off x="1577161" y="373911"/>
            <a:ext cx="2208029" cy="52808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Results</a:t>
            </a:r>
          </a:p>
        </p:txBody>
      </p:sp>
      <p:sp>
        <p:nvSpPr>
          <p:cNvPr id="2" name="Slide Number Placeholder 1">
            <a:extLst>
              <a:ext uri="{FF2B5EF4-FFF2-40B4-BE49-F238E27FC236}">
                <a16:creationId xmlns:a16="http://schemas.microsoft.com/office/drawing/2014/main" id="{643E227C-88BF-40B2-B309-858B3F55941F}"/>
              </a:ext>
            </a:extLst>
          </p:cNvPr>
          <p:cNvSpPr>
            <a:spLocks noGrp="1"/>
          </p:cNvSpPr>
          <p:nvPr>
            <p:ph type="sldNum" sz="quarter" idx="12"/>
          </p:nvPr>
        </p:nvSpPr>
        <p:spPr/>
        <p:txBody>
          <a:bodyPr/>
          <a:lstStyle/>
          <a:p>
            <a:fld id="{CF1E836D-6BB5-4AF6-AA09-5A188E3BC245}" type="slidenum">
              <a:rPr lang="en-GB" smtClean="0"/>
              <a:t>3</a:t>
            </a:fld>
            <a:endParaRPr lang="en-GB"/>
          </a:p>
        </p:txBody>
      </p:sp>
      <p:pic>
        <p:nvPicPr>
          <p:cNvPr id="7" name="Picture 6">
            <a:extLst>
              <a:ext uri="{FF2B5EF4-FFF2-40B4-BE49-F238E27FC236}">
                <a16:creationId xmlns:a16="http://schemas.microsoft.com/office/drawing/2014/main" id="{46A5B538-D7C4-45CD-B11A-BBB0BF57A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06" y="1109327"/>
            <a:ext cx="9269985" cy="4511749"/>
          </a:xfrm>
          <a:prstGeom prst="rect">
            <a:avLst/>
          </a:prstGeom>
        </p:spPr>
      </p:pic>
      <p:sp>
        <p:nvSpPr>
          <p:cNvPr id="3" name="TextBox 2">
            <a:extLst>
              <a:ext uri="{FF2B5EF4-FFF2-40B4-BE49-F238E27FC236}">
                <a16:creationId xmlns:a16="http://schemas.microsoft.com/office/drawing/2014/main" id="{2B1B17AA-8413-4837-A2B6-6CF26C0F2F16}"/>
              </a:ext>
            </a:extLst>
          </p:cNvPr>
          <p:cNvSpPr txBox="1"/>
          <p:nvPr/>
        </p:nvSpPr>
        <p:spPr>
          <a:xfrm>
            <a:off x="1461006" y="5662319"/>
            <a:ext cx="9269985" cy="646331"/>
          </a:xfrm>
          <a:prstGeom prst="rect">
            <a:avLst/>
          </a:prstGeom>
          <a:noFill/>
        </p:spPr>
        <p:txBody>
          <a:bodyPr wrap="square" rtlCol="0">
            <a:spAutoFit/>
          </a:bodyPr>
          <a:lstStyle/>
          <a:p>
            <a:r>
              <a:rPr lang="en-GB" i="1" dirty="0"/>
              <a:t>Figure 1: Choropleth map of crime rate for each London Borough with blue circles representing every police station</a:t>
            </a:r>
          </a:p>
        </p:txBody>
      </p:sp>
    </p:spTree>
    <p:extLst>
      <p:ext uri="{BB962C8B-B14F-4D97-AF65-F5344CB8AC3E}">
        <p14:creationId xmlns:p14="http://schemas.microsoft.com/office/powerpoint/2010/main" val="5829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FC7A0B8-476A-4D74-9B51-9C9467766F1F}"/>
              </a:ext>
            </a:extLst>
          </p:cNvPr>
          <p:cNvSpPr/>
          <p:nvPr/>
        </p:nvSpPr>
        <p:spPr>
          <a:xfrm>
            <a:off x="886046" y="563526"/>
            <a:ext cx="10419907" cy="5943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0EE1C93F-5261-4B76-9E3A-74E137D40300}"/>
              </a:ext>
            </a:extLst>
          </p:cNvPr>
          <p:cNvSpPr/>
          <p:nvPr/>
        </p:nvSpPr>
        <p:spPr>
          <a:xfrm>
            <a:off x="1577161" y="373911"/>
            <a:ext cx="2208029" cy="52808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Results</a:t>
            </a:r>
          </a:p>
        </p:txBody>
      </p:sp>
      <p:sp>
        <p:nvSpPr>
          <p:cNvPr id="2" name="Slide Number Placeholder 1">
            <a:extLst>
              <a:ext uri="{FF2B5EF4-FFF2-40B4-BE49-F238E27FC236}">
                <a16:creationId xmlns:a16="http://schemas.microsoft.com/office/drawing/2014/main" id="{643E227C-88BF-40B2-B309-858B3F55941F}"/>
              </a:ext>
            </a:extLst>
          </p:cNvPr>
          <p:cNvSpPr>
            <a:spLocks noGrp="1"/>
          </p:cNvSpPr>
          <p:nvPr>
            <p:ph type="sldNum" sz="quarter" idx="12"/>
          </p:nvPr>
        </p:nvSpPr>
        <p:spPr/>
        <p:txBody>
          <a:bodyPr/>
          <a:lstStyle/>
          <a:p>
            <a:fld id="{CF1E836D-6BB5-4AF6-AA09-5A188E3BC245}" type="slidenum">
              <a:rPr lang="en-GB" smtClean="0"/>
              <a:t>4</a:t>
            </a:fld>
            <a:endParaRPr lang="en-GB"/>
          </a:p>
        </p:txBody>
      </p:sp>
      <p:sp>
        <p:nvSpPr>
          <p:cNvPr id="3" name="TextBox 2">
            <a:extLst>
              <a:ext uri="{FF2B5EF4-FFF2-40B4-BE49-F238E27FC236}">
                <a16:creationId xmlns:a16="http://schemas.microsoft.com/office/drawing/2014/main" id="{2B1B17AA-8413-4837-A2B6-6CF26C0F2F16}"/>
              </a:ext>
            </a:extLst>
          </p:cNvPr>
          <p:cNvSpPr txBox="1"/>
          <p:nvPr/>
        </p:nvSpPr>
        <p:spPr>
          <a:xfrm>
            <a:off x="1461004" y="5518968"/>
            <a:ext cx="9269985" cy="646331"/>
          </a:xfrm>
          <a:prstGeom prst="rect">
            <a:avLst/>
          </a:prstGeom>
          <a:noFill/>
        </p:spPr>
        <p:txBody>
          <a:bodyPr wrap="square" rtlCol="0">
            <a:spAutoFit/>
          </a:bodyPr>
          <a:lstStyle/>
          <a:p>
            <a:r>
              <a:rPr lang="en-GB" i="1" dirty="0"/>
              <a:t>Figure 2: Scatter plot of relationship between number of police station and total crime for each borough with a linear regression</a:t>
            </a:r>
          </a:p>
        </p:txBody>
      </p:sp>
      <p:pic>
        <p:nvPicPr>
          <p:cNvPr id="8" name="Picture 7">
            <a:extLst>
              <a:ext uri="{FF2B5EF4-FFF2-40B4-BE49-F238E27FC236}">
                <a16:creationId xmlns:a16="http://schemas.microsoft.com/office/drawing/2014/main" id="{C10D9A23-1F06-450B-95F1-ED16F3BB9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726" y="1339032"/>
            <a:ext cx="5684543" cy="3886248"/>
          </a:xfrm>
          <a:prstGeom prst="rect">
            <a:avLst/>
          </a:prstGeom>
        </p:spPr>
      </p:pic>
    </p:spTree>
    <p:extLst>
      <p:ext uri="{BB962C8B-B14F-4D97-AF65-F5344CB8AC3E}">
        <p14:creationId xmlns:p14="http://schemas.microsoft.com/office/powerpoint/2010/main" val="227804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FC7A0B8-476A-4D74-9B51-9C9467766F1F}"/>
              </a:ext>
            </a:extLst>
          </p:cNvPr>
          <p:cNvSpPr/>
          <p:nvPr/>
        </p:nvSpPr>
        <p:spPr>
          <a:xfrm>
            <a:off x="886046" y="563526"/>
            <a:ext cx="10419907" cy="59436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0EE1C93F-5261-4B76-9E3A-74E137D40300}"/>
              </a:ext>
            </a:extLst>
          </p:cNvPr>
          <p:cNvSpPr/>
          <p:nvPr/>
        </p:nvSpPr>
        <p:spPr>
          <a:xfrm>
            <a:off x="1577161" y="373911"/>
            <a:ext cx="2208029" cy="52808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Results</a:t>
            </a:r>
          </a:p>
        </p:txBody>
      </p:sp>
      <p:sp>
        <p:nvSpPr>
          <p:cNvPr id="2" name="Slide Number Placeholder 1">
            <a:extLst>
              <a:ext uri="{FF2B5EF4-FFF2-40B4-BE49-F238E27FC236}">
                <a16:creationId xmlns:a16="http://schemas.microsoft.com/office/drawing/2014/main" id="{643E227C-88BF-40B2-B309-858B3F55941F}"/>
              </a:ext>
            </a:extLst>
          </p:cNvPr>
          <p:cNvSpPr>
            <a:spLocks noGrp="1"/>
          </p:cNvSpPr>
          <p:nvPr>
            <p:ph type="sldNum" sz="quarter" idx="12"/>
          </p:nvPr>
        </p:nvSpPr>
        <p:spPr/>
        <p:txBody>
          <a:bodyPr/>
          <a:lstStyle/>
          <a:p>
            <a:fld id="{CF1E836D-6BB5-4AF6-AA09-5A188E3BC245}" type="slidenum">
              <a:rPr lang="en-GB" smtClean="0"/>
              <a:t>5</a:t>
            </a:fld>
            <a:endParaRPr lang="en-GB"/>
          </a:p>
        </p:txBody>
      </p:sp>
      <p:sp>
        <p:nvSpPr>
          <p:cNvPr id="3" name="TextBox 2">
            <a:extLst>
              <a:ext uri="{FF2B5EF4-FFF2-40B4-BE49-F238E27FC236}">
                <a16:creationId xmlns:a16="http://schemas.microsoft.com/office/drawing/2014/main" id="{2B1B17AA-8413-4837-A2B6-6CF26C0F2F16}"/>
              </a:ext>
            </a:extLst>
          </p:cNvPr>
          <p:cNvSpPr txBox="1"/>
          <p:nvPr/>
        </p:nvSpPr>
        <p:spPr>
          <a:xfrm>
            <a:off x="1577161" y="4118313"/>
            <a:ext cx="9269985" cy="646331"/>
          </a:xfrm>
          <a:prstGeom prst="rect">
            <a:avLst/>
          </a:prstGeom>
          <a:noFill/>
        </p:spPr>
        <p:txBody>
          <a:bodyPr wrap="square" rtlCol="0">
            <a:spAutoFit/>
          </a:bodyPr>
          <a:lstStyle/>
          <a:p>
            <a:r>
              <a:rPr lang="en-GB" i="1" dirty="0"/>
              <a:t>Figure 3: Table show the top 5 boroughs ranked by the total crime rate per police station and the image next to it is the name of every London Borough.</a:t>
            </a:r>
          </a:p>
        </p:txBody>
      </p:sp>
      <p:sp>
        <p:nvSpPr>
          <p:cNvPr id="9" name="TextBox 8">
            <a:extLst>
              <a:ext uri="{FF2B5EF4-FFF2-40B4-BE49-F238E27FC236}">
                <a16:creationId xmlns:a16="http://schemas.microsoft.com/office/drawing/2014/main" id="{3F086F73-3DA1-447A-B2DB-C194C70C732E}"/>
              </a:ext>
            </a:extLst>
          </p:cNvPr>
          <p:cNvSpPr txBox="1"/>
          <p:nvPr/>
        </p:nvSpPr>
        <p:spPr>
          <a:xfrm>
            <a:off x="1577160" y="4954259"/>
            <a:ext cx="9269985"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t>I suggest that the new police station be built in Waltham Forest </a:t>
            </a:r>
            <a:r>
              <a:rPr lang="en-GB" dirty="0"/>
              <a:t>in the south of the borough so that it can serve both boroughs. </a:t>
            </a:r>
          </a:p>
          <a:p>
            <a:pPr marL="285750" indent="-285750">
              <a:buFont typeface="Arial" panose="020B0604020202020204" pitchFamily="34" charset="0"/>
              <a:buChar char="•"/>
            </a:pPr>
            <a:r>
              <a:rPr lang="en-GB" dirty="0"/>
              <a:t>It would definitely make sense to try and construct a new police station in the south of the borough if possible as it could serve both Waltham Forest and Hackney which is very near. </a:t>
            </a:r>
          </a:p>
        </p:txBody>
      </p:sp>
      <p:grpSp>
        <p:nvGrpSpPr>
          <p:cNvPr id="10" name="Group 9">
            <a:extLst>
              <a:ext uri="{FF2B5EF4-FFF2-40B4-BE49-F238E27FC236}">
                <a16:creationId xmlns:a16="http://schemas.microsoft.com/office/drawing/2014/main" id="{2A836C64-CB63-498B-B604-448F09829523}"/>
              </a:ext>
            </a:extLst>
          </p:cNvPr>
          <p:cNvGrpSpPr/>
          <p:nvPr/>
        </p:nvGrpSpPr>
        <p:grpSpPr>
          <a:xfrm>
            <a:off x="2559805" y="1016368"/>
            <a:ext cx="7072387" cy="2980638"/>
            <a:chOff x="0" y="0"/>
            <a:chExt cx="5731482" cy="2463165"/>
          </a:xfrm>
        </p:grpSpPr>
        <p:pic>
          <p:nvPicPr>
            <p:cNvPr id="11" name="Picture 10" descr="Image result for london boroughs">
              <a:extLst>
                <a:ext uri="{FF2B5EF4-FFF2-40B4-BE49-F238E27FC236}">
                  <a16:creationId xmlns:a16="http://schemas.microsoft.com/office/drawing/2014/main" id="{2801FAB0-1631-4E28-B591-9BA6A5FDE1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4417" y="0"/>
              <a:ext cx="3187065" cy="2463165"/>
            </a:xfrm>
            <a:prstGeom prst="rect">
              <a:avLst/>
            </a:prstGeom>
            <a:noFill/>
            <a:ln>
              <a:noFill/>
            </a:ln>
          </p:spPr>
        </p:pic>
        <p:pic>
          <p:nvPicPr>
            <p:cNvPr id="12" name="Picture 11">
              <a:extLst>
                <a:ext uri="{FF2B5EF4-FFF2-40B4-BE49-F238E27FC236}">
                  <a16:creationId xmlns:a16="http://schemas.microsoft.com/office/drawing/2014/main" id="{CFDC6AD5-DB9F-47E2-9E84-5581D7410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3224"/>
              <a:ext cx="2453005" cy="1430655"/>
            </a:xfrm>
            <a:prstGeom prst="rect">
              <a:avLst/>
            </a:prstGeom>
          </p:spPr>
        </p:pic>
      </p:grpSp>
    </p:spTree>
    <p:extLst>
      <p:ext uri="{BB962C8B-B14F-4D97-AF65-F5344CB8AC3E}">
        <p14:creationId xmlns:p14="http://schemas.microsoft.com/office/powerpoint/2010/main" val="2995717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7394</TotalTime>
  <Words>280</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Building a new police station in London IBM Capstone Project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new police station in London IBM Capstone Project Presentation</dc:title>
  <dc:creator>Ben Lonergan</dc:creator>
  <cp:lastModifiedBy>Ben Lonergan</cp:lastModifiedBy>
  <cp:revision>2</cp:revision>
  <dcterms:created xsi:type="dcterms:W3CDTF">2019-12-14T18:28:34Z</dcterms:created>
  <dcterms:modified xsi:type="dcterms:W3CDTF">2019-12-19T21:43:05Z</dcterms:modified>
</cp:coreProperties>
</file>