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256" r:id="rId2"/>
    <p:sldId id="263" r:id="rId3"/>
    <p:sldId id="269" r:id="rId4"/>
    <p:sldId id="274" r:id="rId5"/>
    <p:sldId id="294" r:id="rId6"/>
    <p:sldId id="295" r:id="rId7"/>
    <p:sldId id="296" r:id="rId8"/>
    <p:sldId id="273" r:id="rId9"/>
    <p:sldId id="283" r:id="rId10"/>
    <p:sldId id="284" r:id="rId11"/>
    <p:sldId id="301" r:id="rId12"/>
    <p:sldId id="260" r:id="rId13"/>
    <p:sldId id="257" r:id="rId14"/>
    <p:sldId id="279" r:id="rId15"/>
    <p:sldId id="303" r:id="rId16"/>
    <p:sldId id="287" r:id="rId17"/>
    <p:sldId id="280" r:id="rId18"/>
    <p:sldId id="288" r:id="rId19"/>
    <p:sldId id="304" r:id="rId20"/>
    <p:sldId id="299" r:id="rId21"/>
    <p:sldId id="300" r:id="rId22"/>
    <p:sldId id="290" r:id="rId23"/>
    <p:sldId id="278" r:id="rId24"/>
    <p:sldId id="277" r:id="rId25"/>
    <p:sldId id="292" r:id="rId26"/>
    <p:sldId id="293" r:id="rId27"/>
    <p:sldId id="267" r:id="rId28"/>
    <p:sldId id="268" r:id="rId29"/>
    <p:sldId id="282" r:id="rId30"/>
    <p:sldId id="291" r:id="rId31"/>
    <p:sldId id="302" r:id="rId32"/>
    <p:sldId id="281" r:id="rId33"/>
  </p:sldIdLst>
  <p:sldSz cx="12192000" cy="6858000"/>
  <p:notesSz cx="6858000" cy="923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84708" autoAdjust="0"/>
  </p:normalViewPr>
  <p:slideViewPr>
    <p:cSldViewPr snapToGrid="0">
      <p:cViewPr varScale="1">
        <p:scale>
          <a:sx n="73" d="100"/>
          <a:sy n="73" d="100"/>
        </p:scale>
        <p:origin x="72" y="4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730D-3464-4CA4-88B4-F79600187D84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155700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6390"/>
            <a:ext cx="5486400" cy="36379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49193-43BC-429E-A9DB-7E5947F3B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5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9193-43BC-429E-A9DB-7E5947F3B7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0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Symptomatic patients significantly greater amount of calcification compared to asymptomatic</a:t>
            </a:r>
          </a:p>
          <a:p>
            <a:r>
              <a:rPr lang="en-US" dirty="0" smtClean="0"/>
              <a:t>Dementia</a:t>
            </a:r>
          </a:p>
          <a:p>
            <a:r>
              <a:rPr lang="en-US" dirty="0" smtClean="0"/>
              <a:t>Chorea </a:t>
            </a:r>
            <a:r>
              <a:rPr lang="en-US" dirty="0" smtClean="0">
                <a:sym typeface="Wingdings" panose="05000000000000000000" pitchFamily="2" charset="2"/>
              </a:rPr>
              <a:t> involuntary</a:t>
            </a:r>
            <a:r>
              <a:rPr lang="en-US" baseline="0" dirty="0" smtClean="0">
                <a:sym typeface="Wingdings" panose="05000000000000000000" pitchFamily="2" charset="2"/>
              </a:rPr>
              <a:t>, irregular movements of limbs</a:t>
            </a:r>
            <a:endParaRPr lang="en-US" dirty="0" smtClean="0"/>
          </a:p>
          <a:p>
            <a:r>
              <a:rPr lang="en-US" dirty="0" smtClean="0"/>
              <a:t>Dystonia </a:t>
            </a:r>
            <a:r>
              <a:rPr lang="en-US" dirty="0" smtClean="0">
                <a:sym typeface="Wingdings" panose="05000000000000000000" pitchFamily="2" charset="2"/>
              </a:rPr>
              <a:t> torsion spasms of limbs, trunk &amp; neck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Athetosis</a:t>
            </a:r>
            <a:r>
              <a:rPr lang="en-US" dirty="0" smtClean="0">
                <a:sym typeface="Wingdings" panose="05000000000000000000" pitchFamily="2" charset="2"/>
              </a:rPr>
              <a:t>  involuntary, slow, twisting movements of trunk &amp; limbs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Orofacial</a:t>
            </a:r>
            <a:r>
              <a:rPr lang="en-US" dirty="0" smtClean="0">
                <a:sym typeface="Wingdings" panose="05000000000000000000" pitchFamily="2" charset="2"/>
              </a:rPr>
              <a:t> dyskinesia  involuntary repetitive</a:t>
            </a:r>
            <a:r>
              <a:rPr lang="en-US" baseline="0" dirty="0" smtClean="0">
                <a:sym typeface="Wingdings" panose="05000000000000000000" pitchFamily="2" charset="2"/>
              </a:rPr>
              <a:t> movements of mouth &amp; 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9193-43BC-429E-A9DB-7E5947F3B7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Caudate, putamen, </a:t>
            </a:r>
            <a:r>
              <a:rPr lang="en-US" dirty="0" err="1" smtClean="0"/>
              <a:t>globus</a:t>
            </a:r>
            <a:r>
              <a:rPr lang="en-US" dirty="0" smtClean="0"/>
              <a:t> </a:t>
            </a:r>
            <a:r>
              <a:rPr lang="en-US" dirty="0" err="1" smtClean="0"/>
              <a:t>pallidus</a:t>
            </a:r>
            <a:r>
              <a:rPr lang="en-US" dirty="0" smtClean="0"/>
              <a:t> &amp; amygdala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9193-43BC-429E-A9DB-7E5947F3B7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4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Striatal</a:t>
            </a:r>
            <a:r>
              <a:rPr lang="en-US" baseline="0" dirty="0" smtClean="0"/>
              <a:t> cells </a:t>
            </a:r>
            <a:r>
              <a:rPr lang="en-US" baseline="0" dirty="0" smtClean="0">
                <a:sym typeface="Wingdings" panose="05000000000000000000" pitchFamily="2" charset="2"/>
              </a:rPr>
              <a:t> GP </a:t>
            </a:r>
            <a:r>
              <a:rPr lang="en-US" baseline="0" dirty="0" err="1" smtClean="0">
                <a:sym typeface="Wingdings" panose="05000000000000000000" pitchFamily="2" charset="2"/>
              </a:rPr>
              <a:t>int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inc</a:t>
            </a:r>
            <a:r>
              <a:rPr lang="en-US" baseline="0" dirty="0" smtClean="0">
                <a:sym typeface="Wingdings" panose="05000000000000000000" pitchFamily="2" charset="2"/>
              </a:rPr>
              <a:t> excitatory drive from thalamus to cortex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Cortical projections  striatum  excitatory transmitter glutamate  activate  cortical projections excite striatal neurons  turn on striatal cell  uses inhibitor transmitter GABA  inhibits cell in GP </a:t>
            </a:r>
            <a:r>
              <a:rPr lang="en-US" baseline="0" dirty="0" err="1" smtClean="0">
                <a:sym typeface="Wingdings" panose="05000000000000000000" pitchFamily="2" charset="2"/>
              </a:rPr>
              <a:t>int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Inc</a:t>
            </a:r>
            <a:r>
              <a:rPr lang="en-US" baseline="0" dirty="0" smtClean="0">
                <a:sym typeface="Wingdings" panose="05000000000000000000" pitchFamily="2" charset="2"/>
              </a:rPr>
              <a:t> cortical signal  </a:t>
            </a:r>
            <a:r>
              <a:rPr lang="en-US" baseline="0" dirty="0" err="1" smtClean="0">
                <a:sym typeface="Wingdings" panose="05000000000000000000" pitchFamily="2" charset="2"/>
              </a:rPr>
              <a:t>inc</a:t>
            </a:r>
            <a:r>
              <a:rPr lang="en-US" baseline="0" dirty="0" smtClean="0">
                <a:sym typeface="Wingdings" panose="05000000000000000000" pitchFamily="2" charset="2"/>
              </a:rPr>
              <a:t> inhibition of GP </a:t>
            </a:r>
            <a:r>
              <a:rPr lang="en-US" baseline="0" dirty="0" err="1" smtClean="0">
                <a:sym typeface="Wingdings" panose="05000000000000000000" pitchFamily="2" charset="2"/>
              </a:rPr>
              <a:t>int</a:t>
            </a:r>
            <a:r>
              <a:rPr lang="en-US" baseline="0" dirty="0" smtClean="0">
                <a:sym typeface="Wingdings" panose="05000000000000000000" pitchFamily="2" charset="2"/>
              </a:rPr>
              <a:t>  less inhibition of motor thalamus (VA/VL)  VA/VL cells </a:t>
            </a:r>
            <a:r>
              <a:rPr lang="en-US" baseline="0" dirty="0" err="1" smtClean="0">
                <a:sym typeface="Wingdings" panose="05000000000000000000" pitchFamily="2" charset="2"/>
              </a:rPr>
              <a:t>inc</a:t>
            </a:r>
            <a:r>
              <a:rPr lang="en-US" baseline="0" dirty="0" smtClean="0">
                <a:sym typeface="Wingdings" panose="05000000000000000000" pitchFamily="2" charset="2"/>
              </a:rPr>
              <a:t> firing (disinhibition)  </a:t>
            </a:r>
            <a:r>
              <a:rPr lang="en-US" baseline="0" dirty="0" err="1" smtClean="0">
                <a:sym typeface="Wingdings" panose="05000000000000000000" pitchFamily="2" charset="2"/>
              </a:rPr>
              <a:t>inc</a:t>
            </a:r>
            <a:r>
              <a:rPr lang="en-US" baseline="0" dirty="0" smtClean="0">
                <a:sym typeface="Wingdings" panose="05000000000000000000" pitchFamily="2" charset="2"/>
              </a:rPr>
              <a:t> firing of motor cortex  </a:t>
            </a:r>
            <a:r>
              <a:rPr lang="en-US" baseline="0" dirty="0" err="1" smtClean="0">
                <a:sym typeface="Wingdings" panose="05000000000000000000" pitchFamily="2" charset="2"/>
              </a:rPr>
              <a:t>inc</a:t>
            </a:r>
            <a:r>
              <a:rPr lang="en-US" baseline="0" dirty="0" smtClean="0">
                <a:sym typeface="Wingdings" panose="05000000000000000000" pitchFamily="2" charset="2"/>
              </a:rPr>
              <a:t> activity in </a:t>
            </a:r>
            <a:r>
              <a:rPr lang="en-US" baseline="0" dirty="0" err="1" smtClean="0">
                <a:sym typeface="Wingdings" panose="05000000000000000000" pitchFamily="2" charset="2"/>
              </a:rPr>
              <a:t>corticospinal</a:t>
            </a:r>
            <a:r>
              <a:rPr lang="en-US" baseline="0" dirty="0" smtClean="0">
                <a:sym typeface="Wingdings" panose="05000000000000000000" pitchFamily="2" charset="2"/>
              </a:rPr>
              <a:t> tract and muscles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Gamma </a:t>
            </a:r>
            <a:r>
              <a:rPr lang="en-US" baseline="0" dirty="0" err="1" smtClean="0">
                <a:sym typeface="Wingdings" panose="05000000000000000000" pitchFamily="2" charset="2"/>
              </a:rPr>
              <a:t>aminobutyric</a:t>
            </a:r>
            <a:r>
              <a:rPr lang="en-US" baseline="0" dirty="0" smtClean="0">
                <a:sym typeface="Wingdings" panose="05000000000000000000" pitchFamily="2" charset="2"/>
              </a:rPr>
              <a:t> acid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9193-43BC-429E-A9DB-7E5947F3B7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12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much </a:t>
            </a:r>
            <a:r>
              <a:rPr lang="en-US" dirty="0" err="1" smtClean="0"/>
              <a:t>Ca</a:t>
            </a:r>
            <a:r>
              <a:rPr lang="en-US" baseline="0" dirty="0" smtClean="0"/>
              <a:t> inhibits vitamin D</a:t>
            </a:r>
          </a:p>
          <a:p>
            <a:r>
              <a:rPr lang="en-US" baseline="0" dirty="0" err="1" smtClean="0"/>
              <a:t>Hypercalcemia</a:t>
            </a:r>
            <a:r>
              <a:rPr lang="en-US" baseline="0" dirty="0" smtClean="0"/>
              <a:t> from PTH disease but also probably from Mg deficiency</a:t>
            </a:r>
          </a:p>
          <a:p>
            <a:r>
              <a:rPr lang="en-US" baseline="0" dirty="0" smtClean="0"/>
              <a:t>Calcium homeostasis and other ion levels are normal so they can’t be the ones causing calcification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Chloride passively follows Ca, K &amp;</a:t>
            </a:r>
            <a:r>
              <a:rPr lang="en-US" baseline="0" dirty="0" smtClean="0"/>
              <a:t> Na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9193-43BC-429E-A9DB-7E5947F3B7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39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9193-43BC-429E-A9DB-7E5947F3B7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18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9193-43BC-429E-A9DB-7E5947F3B7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05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Poor response to levodopa (Parkinson’s)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9193-43BC-429E-A9DB-7E5947F3B7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Rare in that less</a:t>
            </a:r>
            <a:r>
              <a:rPr lang="en-US" baseline="0" dirty="0" smtClean="0"/>
              <a:t> than 20 cases have been recorded in the 20</a:t>
            </a:r>
            <a:r>
              <a:rPr lang="en-US" baseline="30000" dirty="0" smtClean="0"/>
              <a:t>th</a:t>
            </a:r>
            <a:r>
              <a:rPr lang="en-US" baseline="0" dirty="0" smtClean="0"/>
              <a:t> century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9193-43BC-429E-A9DB-7E5947F3B7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1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dirty="0" smtClean="0"/>
              <a:t>Dentate nucleus</a:t>
            </a:r>
          </a:p>
          <a:p>
            <a:pPr marL="228600" indent="-228600">
              <a:buAutoNum type="alphaUcPeriod"/>
            </a:pPr>
            <a:r>
              <a:rPr lang="en-US" dirty="0" smtClean="0"/>
              <a:t>Globus </a:t>
            </a:r>
            <a:r>
              <a:rPr lang="en-US" dirty="0" err="1" smtClean="0"/>
              <a:t>pallidus</a:t>
            </a:r>
            <a:endParaRPr lang="en-US" dirty="0" smtClean="0"/>
          </a:p>
          <a:p>
            <a:pPr marL="228600" indent="-228600">
              <a:buAutoNum type="alphaUcPeriod"/>
            </a:pPr>
            <a:r>
              <a:rPr lang="en-US" dirty="0" smtClean="0"/>
              <a:t>L</a:t>
            </a:r>
            <a:r>
              <a:rPr lang="en-US" baseline="0" dirty="0" smtClean="0"/>
              <a:t> Putamen</a:t>
            </a:r>
          </a:p>
          <a:p>
            <a:pPr marL="228600" indent="-228600">
              <a:buAutoNum type="alphaUcPeriod"/>
            </a:pPr>
            <a:r>
              <a:rPr lang="en-US" baseline="0" dirty="0" smtClean="0"/>
              <a:t>Basal Ganglia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9193-43BC-429E-A9DB-7E5947F3B7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9193-43BC-429E-A9DB-7E5947F3B7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7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Caudate nuclei</a:t>
            </a:r>
            <a:r>
              <a:rPr lang="en-US" baseline="0" dirty="0" smtClean="0"/>
              <a:t>, lenticular nuclei, thalamus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9193-43BC-429E-A9DB-7E5947F3B7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08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baseline="0" dirty="0" smtClean="0"/>
              <a:t>Cerebrum</a:t>
            </a:r>
          </a:p>
          <a:p>
            <a:pPr marL="228600" indent="-228600">
              <a:buAutoNum type="alphaUcPeriod"/>
            </a:pPr>
            <a:r>
              <a:rPr lang="en-US" baseline="0" dirty="0" smtClean="0"/>
              <a:t>Cerebellum</a:t>
            </a:r>
          </a:p>
          <a:p>
            <a:pPr marL="228600" indent="-228600">
              <a:buAutoNum type="alphaUcPeriod"/>
            </a:pPr>
            <a:r>
              <a:rPr lang="en-US" baseline="0" dirty="0" smtClean="0"/>
              <a:t>Basal Ganglia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9193-43BC-429E-A9DB-7E5947F3B7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7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IBGC1 link</a:t>
            </a:r>
            <a:r>
              <a:rPr lang="en-US" baseline="0" dirty="0" smtClean="0"/>
              <a:t> in 1 family but not found in others</a:t>
            </a:r>
          </a:p>
          <a:p>
            <a:r>
              <a:rPr lang="en-US" baseline="0" dirty="0" smtClean="0"/>
              <a:t>Also Chromosome 2 but lack of data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have symptoms and linkage to 14q region gene; point mutations within the region affect enzymes that cause symptoms like dystonia</a:t>
            </a:r>
          </a:p>
          <a:p>
            <a:r>
              <a:rPr lang="en-US" baseline="0" dirty="0" smtClean="0"/>
              <a:t>Otherwise, more research has to be done within the genomic region to see what pathways this gene affects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9193-43BC-429E-A9DB-7E5947F3B7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56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Asterisks</a:t>
            </a:r>
            <a:r>
              <a:rPr lang="en-US" baseline="0" dirty="0" smtClean="0"/>
              <a:t> = DNA tested individuals</a:t>
            </a:r>
          </a:p>
          <a:p>
            <a:r>
              <a:rPr lang="en-US" baseline="0" dirty="0" smtClean="0"/>
              <a:t>Shows autosomal dominant inheritance of </a:t>
            </a:r>
            <a:r>
              <a:rPr lang="en-US" baseline="0" dirty="0" err="1" smtClean="0"/>
              <a:t>Fahr’s</a:t>
            </a:r>
            <a:r>
              <a:rPr lang="en-US" baseline="0" dirty="0" smtClean="0"/>
              <a:t> disease</a:t>
            </a:r>
          </a:p>
          <a:p>
            <a:r>
              <a:rPr lang="en-US" baseline="0" dirty="0" smtClean="0"/>
              <a:t>Not all family members shown</a:t>
            </a:r>
          </a:p>
          <a:p>
            <a:r>
              <a:rPr lang="en-US" baseline="0" dirty="0" smtClean="0"/>
              <a:t>3 generations affected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9193-43BC-429E-A9DB-7E5947F3B7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7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Chinese family with 3 generations of affected individuals</a:t>
            </a:r>
          </a:p>
          <a:p>
            <a:r>
              <a:rPr lang="en-US" dirty="0" smtClean="0"/>
              <a:t>SLC34 =</a:t>
            </a:r>
            <a:r>
              <a:rPr lang="en-US" baseline="0" dirty="0" smtClean="0"/>
              <a:t> type 2 sodium/phosphate co-transporters in kidneys and intestines (reabsorption)</a:t>
            </a:r>
          </a:p>
          <a:p>
            <a:r>
              <a:rPr lang="en-US" baseline="0" dirty="0" smtClean="0"/>
              <a:t>Used by viruses for cell invasion</a:t>
            </a:r>
          </a:p>
          <a:p>
            <a:r>
              <a:rPr lang="en-US" baseline="0" dirty="0" smtClean="0"/>
              <a:t>Familial only = limitation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49193-43BC-429E-A9DB-7E5947F3B7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9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68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6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08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8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7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0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2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7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7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9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6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0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3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0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A80D3F-B449-40E1-8545-CE0DE3B6966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93F14A-4885-442C-A9C0-7890E063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90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uroanatomy.wisc.edu/coursebook/motor2.pdf" TargetMode="External"/><Relationship Id="rId2" Type="http://schemas.openxmlformats.org/officeDocument/2006/relationships/hyperlink" Target="https://www.dartmouth.edu/~dons/part_3/chapter_26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nds.nih.gov/disorders/fahrs/fahrs.htm" TargetMode="External"/><Relationship Id="rId2" Type="http://schemas.openxmlformats.org/officeDocument/2006/relationships/hyperlink" Target="http://drsircus.com/medicine/magnesium/calcification-and-its-treatment-with-magnesium-and-sodium-thiosulf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adiopaedia.org/articles/fahr-disease" TargetMode="External"/><Relationship Id="rId4" Type="http://schemas.openxmlformats.org/officeDocument/2006/relationships/hyperlink" Target="http://en.wikipedia.org/wiki/Fahr's_syndrom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Fahr’s</a:t>
            </a:r>
            <a:r>
              <a:rPr lang="en-US" sz="5400" dirty="0" smtClean="0"/>
              <a:t> Disease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Benson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SLC20A2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Sodium-dependent phosphate transporter</a:t>
            </a:r>
          </a:p>
          <a:p>
            <a:r>
              <a:rPr lang="en-US" sz="2800" dirty="0" smtClean="0"/>
              <a:t>Not </a:t>
            </a:r>
            <a:r>
              <a:rPr lang="en-US" sz="2800" dirty="0"/>
              <a:t>regulated in the brain</a:t>
            </a:r>
          </a:p>
          <a:p>
            <a:r>
              <a:rPr lang="en-US" sz="2800" dirty="0" smtClean="0"/>
              <a:t>Mutation </a:t>
            </a:r>
            <a:r>
              <a:rPr lang="en-US" sz="2800" dirty="0"/>
              <a:t>in SLC20A2 </a:t>
            </a:r>
            <a:r>
              <a:rPr lang="en-US" sz="2800" dirty="0">
                <a:sym typeface="Wingdings" panose="05000000000000000000" pitchFamily="2" charset="2"/>
              </a:rPr>
              <a:t> decrease in SLC20A2 mRNA expression  abnormal local Pi homeostasis  calcification of basal ganglia</a:t>
            </a:r>
            <a:endParaRPr lang="en-US" sz="2800" dirty="0"/>
          </a:p>
          <a:p>
            <a:r>
              <a:rPr lang="en-US" sz="2800" dirty="0"/>
              <a:t>SLC20A1 (co-expressed) </a:t>
            </a:r>
            <a:r>
              <a:rPr lang="en-US" sz="2800" dirty="0">
                <a:sym typeface="Wingdings" panose="05000000000000000000" pitchFamily="2" charset="2"/>
              </a:rPr>
              <a:t> resistance to SLC20A2 mutations  calcifications in brain but not elsewhere</a:t>
            </a:r>
            <a:endParaRPr lang="en-US" sz="2800" dirty="0"/>
          </a:p>
        </p:txBody>
      </p:sp>
      <p:pic>
        <p:nvPicPr>
          <p:cNvPr id="7170" name="Picture 2" descr="http://puu.sh/8rS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992" y="799041"/>
            <a:ext cx="17907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4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Abnormal movements/EPS (55%)</a:t>
            </a:r>
          </a:p>
          <a:p>
            <a:r>
              <a:rPr lang="en-US" sz="2800" dirty="0"/>
              <a:t>Parkinsonism (57%)</a:t>
            </a:r>
          </a:p>
          <a:p>
            <a:r>
              <a:rPr lang="en-US" sz="2800" dirty="0"/>
              <a:t>Chorea (19%)</a:t>
            </a:r>
          </a:p>
          <a:p>
            <a:r>
              <a:rPr lang="en-US" sz="2800" dirty="0"/>
              <a:t>Tremor (8%)</a:t>
            </a:r>
          </a:p>
          <a:p>
            <a:r>
              <a:rPr lang="en-US" sz="2800" dirty="0"/>
              <a:t>Dystonia (8%)</a:t>
            </a:r>
          </a:p>
          <a:p>
            <a:r>
              <a:rPr lang="en-US" sz="2800" dirty="0" err="1"/>
              <a:t>Athetosis</a:t>
            </a:r>
            <a:r>
              <a:rPr lang="en-US" sz="2800" dirty="0"/>
              <a:t> (5%)</a:t>
            </a:r>
          </a:p>
          <a:p>
            <a:r>
              <a:rPr lang="en-US" sz="2800" dirty="0" err="1"/>
              <a:t>Orofacial</a:t>
            </a:r>
            <a:r>
              <a:rPr lang="en-US" sz="2800" dirty="0"/>
              <a:t> dyskinesia (3%)</a:t>
            </a:r>
          </a:p>
          <a:p>
            <a:r>
              <a:rPr lang="en-US" sz="2800" dirty="0"/>
              <a:t>Asymptomatic</a:t>
            </a:r>
          </a:p>
        </p:txBody>
      </p:sp>
    </p:spTree>
    <p:extLst>
      <p:ext uri="{BB962C8B-B14F-4D97-AF65-F5344CB8AC3E}">
        <p14:creationId xmlns:p14="http://schemas.microsoft.com/office/powerpoint/2010/main" val="12277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cnsforum.com/upload/imagebank/download/5HT4_di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55" y="1647222"/>
            <a:ext cx="9559371" cy="4969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41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Basal Ganglia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kin450-neurophysiology.wikispaces.com/file/view/BW_JanFeb07_basal_ganglia_spot.jpg/394063532/349x334/BW_JanFeb07_basal_ganglia_sp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77" y="2017157"/>
            <a:ext cx="4079331" cy="38989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radiopaedia.org/images/437095/010084509d4293e756085abc361bc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54" y="2017157"/>
            <a:ext cx="3893911" cy="3893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9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Basal Ganglia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http://puu.sh/8oUC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97" y="2515388"/>
            <a:ext cx="5991225" cy="2971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uu.sh/8rGI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6" y="1931031"/>
            <a:ext cx="5487603" cy="41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8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://31.media.tumblr.com/tumblr_m3vq3cpJmc1rn6pqko1_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06" y="904604"/>
            <a:ext cx="6013461" cy="55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1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Pathway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Glutamate (excitatory)</a:t>
            </a:r>
          </a:p>
          <a:p>
            <a:r>
              <a:rPr lang="en-US" sz="2800" dirty="0" smtClean="0"/>
              <a:t>GABA (inhibitory)</a:t>
            </a:r>
            <a:endParaRPr lang="en-US" sz="2800" dirty="0"/>
          </a:p>
        </p:txBody>
      </p:sp>
      <p:pic>
        <p:nvPicPr>
          <p:cNvPr id="3074" name="Picture 2" descr="http://puu.sh/8oUV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90" y="365125"/>
            <a:ext cx="4703808" cy="63717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5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Pathway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://puu.sh/8oVv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2" y="365125"/>
            <a:ext cx="5066483" cy="66113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Dopamine &amp; Acetylcholine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://puu.sh/8qq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25" y="1649434"/>
            <a:ext cx="3914775" cy="4991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puu.sh/8qqf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60" y="1649434"/>
            <a:ext cx="3600450" cy="4876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Dopamine &amp; acetylcholine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ACh</a:t>
            </a:r>
            <a:r>
              <a:rPr lang="en-US" sz="2800" b="1" dirty="0"/>
              <a:t> TURNS DOWN MOTOR ACTIVITY</a:t>
            </a:r>
          </a:p>
          <a:p>
            <a:r>
              <a:rPr lang="en-US" sz="2800" b="1" dirty="0" err="1"/>
              <a:t>ACh</a:t>
            </a:r>
            <a:r>
              <a:rPr lang="en-US" sz="2800" b="1" dirty="0"/>
              <a:t> inhibits striatal cells in the direct loop</a:t>
            </a:r>
          </a:p>
          <a:p>
            <a:r>
              <a:rPr lang="en-US" sz="2800" b="1" dirty="0" err="1"/>
              <a:t>ACh</a:t>
            </a:r>
            <a:r>
              <a:rPr lang="en-US" sz="2800" b="1" dirty="0"/>
              <a:t> excites striatal cells in the indirect </a:t>
            </a:r>
            <a:r>
              <a:rPr lang="en-US" sz="2800" b="1" dirty="0" smtClean="0"/>
              <a:t>loop</a:t>
            </a:r>
          </a:p>
          <a:p>
            <a:r>
              <a:rPr lang="en-US" sz="2800" b="1" dirty="0"/>
              <a:t>DA TURNS UP MOTOR ACTIVITY</a:t>
            </a:r>
          </a:p>
          <a:p>
            <a:r>
              <a:rPr lang="en-US" sz="2800" b="1" dirty="0"/>
              <a:t>DA excites striatal cells in the direct loop via D1 receptors</a:t>
            </a:r>
          </a:p>
          <a:p>
            <a:r>
              <a:rPr lang="en-US" sz="2800" b="1" dirty="0"/>
              <a:t>DA inhibits striatal cells in the indirect loop via D2 receptors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16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Fahr’s</a:t>
            </a:r>
            <a:r>
              <a:rPr lang="en-US" dirty="0" smtClean="0"/>
              <a:t> Disease?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495903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Neurological disorder</a:t>
            </a:r>
          </a:p>
          <a:p>
            <a:r>
              <a:rPr lang="en-US" sz="2800" dirty="0" smtClean="0"/>
              <a:t>Abnormal calcium deposits in the brain (basal ganglia)</a:t>
            </a:r>
          </a:p>
          <a:p>
            <a:r>
              <a:rPr lang="en-US" sz="2800" dirty="0" smtClean="0"/>
              <a:t>Idiopathic Basal Ganglia Calcification (IBGC)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82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Hyperkinesia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Huntington’s chorea</a:t>
            </a:r>
          </a:p>
          <a:p>
            <a:r>
              <a:rPr lang="en-US" sz="2800" dirty="0" smtClean="0"/>
              <a:t>Damaged </a:t>
            </a:r>
            <a:r>
              <a:rPr lang="en-US" sz="2800" dirty="0" err="1" smtClean="0"/>
              <a:t>subthalamic</a:t>
            </a:r>
            <a:r>
              <a:rPr lang="en-US" sz="2800" dirty="0" smtClean="0"/>
              <a:t> nucleus</a:t>
            </a:r>
          </a:p>
          <a:p>
            <a:r>
              <a:rPr lang="en-US" sz="2800" dirty="0" smtClean="0"/>
              <a:t>Loss of Striatal-GP(</a:t>
            </a:r>
            <a:r>
              <a:rPr lang="en-US" sz="2800" dirty="0" err="1" smtClean="0"/>
              <a:t>ext</a:t>
            </a:r>
            <a:r>
              <a:rPr lang="en-US" sz="2800" dirty="0" smtClean="0"/>
              <a:t>) &amp; </a:t>
            </a:r>
            <a:r>
              <a:rPr lang="en-US" sz="2800" dirty="0" err="1" smtClean="0"/>
              <a:t>ACh</a:t>
            </a:r>
            <a:r>
              <a:rPr lang="en-US" sz="2800" dirty="0" smtClean="0"/>
              <a:t> cells</a:t>
            </a:r>
            <a:endParaRPr lang="en-US" sz="2800" dirty="0"/>
          </a:p>
        </p:txBody>
      </p:sp>
      <p:pic>
        <p:nvPicPr>
          <p:cNvPr id="4" name="Picture 2" descr="http://brainmind.com/images/Chorea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142067"/>
            <a:ext cx="4249352" cy="3224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4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Hypokinesia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Parkinson’s </a:t>
            </a:r>
            <a:r>
              <a:rPr lang="en-US" sz="2800" dirty="0" smtClean="0"/>
              <a:t>disease</a:t>
            </a:r>
          </a:p>
          <a:p>
            <a:r>
              <a:rPr lang="en-US" sz="2800" dirty="0" smtClean="0"/>
              <a:t>Loss of dopamine cells in </a:t>
            </a:r>
            <a:r>
              <a:rPr lang="en-US" sz="2800" dirty="0" err="1" smtClean="0"/>
              <a:t>substantia</a:t>
            </a:r>
            <a:r>
              <a:rPr lang="en-US" sz="2800" dirty="0" smtClean="0"/>
              <a:t> </a:t>
            </a:r>
            <a:r>
              <a:rPr lang="en-US" sz="2800" dirty="0" err="1" smtClean="0"/>
              <a:t>nigra</a:t>
            </a:r>
            <a:endParaRPr lang="en-US" sz="2800" dirty="0" smtClean="0"/>
          </a:p>
          <a:p>
            <a:r>
              <a:rPr lang="en-US" sz="2800" dirty="0" smtClean="0"/>
              <a:t>Ach interneurons still functional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http://puu.sh/8rPv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746" y="2065867"/>
            <a:ext cx="4427005" cy="32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Calcium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Skeleton structure</a:t>
            </a:r>
          </a:p>
          <a:p>
            <a:r>
              <a:rPr lang="en-US" sz="2800" dirty="0" smtClean="0"/>
              <a:t>Muscle contraction (sliding filament)</a:t>
            </a:r>
          </a:p>
          <a:p>
            <a:r>
              <a:rPr lang="en-US" sz="2800" dirty="0" smtClean="0"/>
              <a:t>Secondary messenger</a:t>
            </a:r>
          </a:p>
          <a:p>
            <a:r>
              <a:rPr lang="en-US" sz="2800" dirty="0" smtClean="0"/>
              <a:t>Exocytosis of neurotransmitters</a:t>
            </a:r>
          </a:p>
          <a:p>
            <a:r>
              <a:rPr lang="en-US" sz="2800" dirty="0" smtClean="0"/>
              <a:t>Blood clotting</a:t>
            </a:r>
            <a:endParaRPr lang="en-US" sz="2800" dirty="0"/>
          </a:p>
        </p:txBody>
      </p:sp>
      <p:pic>
        <p:nvPicPr>
          <p:cNvPr id="1026" name="Picture 2" descr="http://www.bbc.co.uk/schools/gcsebitesize/science/images/diag_calcium_chlor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64" y="821452"/>
            <a:ext cx="2835819" cy="314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6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50829" cy="4351338"/>
          </a:xfrm>
        </p:spPr>
        <p:txBody>
          <a:bodyPr>
            <a:normAutofit/>
          </a:bodyPr>
          <a:lstStyle/>
          <a:p>
            <a:r>
              <a:rPr lang="en-US" sz="2800" dirty="0"/>
              <a:t>Excess calcium </a:t>
            </a:r>
            <a:endParaRPr lang="en-US" sz="2800" dirty="0" smtClean="0"/>
          </a:p>
          <a:p>
            <a:r>
              <a:rPr lang="en-US" sz="2800" dirty="0" smtClean="0">
                <a:sym typeface="Wingdings" panose="05000000000000000000" pitchFamily="2" charset="2"/>
              </a:rPr>
              <a:t>Problem </a:t>
            </a:r>
            <a:r>
              <a:rPr lang="en-US" sz="2800" dirty="0">
                <a:sym typeface="Wingdings" panose="05000000000000000000" pitchFamily="2" charset="2"/>
              </a:rPr>
              <a:t>with calcium transporters</a:t>
            </a:r>
            <a:endParaRPr lang="en-US" sz="2800" dirty="0"/>
          </a:p>
          <a:p>
            <a:r>
              <a:rPr lang="en-US" sz="2800" dirty="0" smtClean="0"/>
              <a:t>Calcium carbonate &amp; calcium phosphate</a:t>
            </a:r>
            <a:endParaRPr lang="en-US" sz="2800" dirty="0"/>
          </a:p>
          <a:p>
            <a:r>
              <a:rPr lang="en-US" sz="2800" dirty="0" smtClean="0">
                <a:sym typeface="Wingdings" panose="05000000000000000000" pitchFamily="2" charset="2"/>
              </a:rPr>
              <a:t>Sign of tissue damage, cellular aging and impending cell death</a:t>
            </a:r>
          </a:p>
        </p:txBody>
      </p:sp>
    </p:spTree>
    <p:extLst>
      <p:ext uri="{BB962C8B-B14F-4D97-AF65-F5344CB8AC3E}">
        <p14:creationId xmlns:p14="http://schemas.microsoft.com/office/powerpoint/2010/main" val="12936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Magnesium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Affects ATP (mitochondria)</a:t>
            </a:r>
          </a:p>
          <a:p>
            <a:r>
              <a:rPr lang="en-US" sz="2800" dirty="0"/>
              <a:t>Calcium pump inhibition</a:t>
            </a:r>
          </a:p>
          <a:p>
            <a:r>
              <a:rPr lang="en-US" sz="2800" dirty="0"/>
              <a:t>Magnesium makes </a:t>
            </a:r>
            <a:r>
              <a:rPr lang="en-US" sz="2800" dirty="0" smtClean="0"/>
              <a:t>calcium </a:t>
            </a:r>
            <a:r>
              <a:rPr lang="en-US" sz="2800" dirty="0"/>
              <a:t>more 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O </a:t>
            </a:r>
            <a:r>
              <a:rPr lang="en-US" sz="2800" dirty="0"/>
              <a:t>soluble (more soluble in urine)</a:t>
            </a:r>
          </a:p>
          <a:p>
            <a:r>
              <a:rPr lang="en-US" sz="2800" dirty="0"/>
              <a:t>Relaxes muscles</a:t>
            </a:r>
          </a:p>
          <a:p>
            <a:r>
              <a:rPr lang="en-US" sz="2800" dirty="0"/>
              <a:t>Activates </a:t>
            </a:r>
            <a:r>
              <a:rPr lang="en-US" sz="2800" dirty="0" err="1" smtClean="0"/>
              <a:t>thyrocalcitonin</a:t>
            </a:r>
            <a:endParaRPr lang="en-US" sz="2800" dirty="0"/>
          </a:p>
        </p:txBody>
      </p:sp>
      <p:pic>
        <p:nvPicPr>
          <p:cNvPr id="12290" name="Picture 2" descr="http://www.nutridesk.com.au/picture/upload/magnesium-calcium-channel-block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370" y="478971"/>
            <a:ext cx="3068559" cy="290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Magnesium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Recommended 2:1 </a:t>
            </a:r>
            <a:r>
              <a:rPr lang="en-US" sz="2800" dirty="0" smtClean="0"/>
              <a:t>Ca</a:t>
            </a:r>
            <a:r>
              <a:rPr lang="en-US" sz="2800" baseline="30000" dirty="0" smtClean="0"/>
              <a:t>2+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dirty="0" smtClean="0"/>
              <a:t>Mg</a:t>
            </a:r>
            <a:r>
              <a:rPr lang="en-US" sz="2800" baseline="30000" dirty="0" smtClean="0"/>
              <a:t>2+</a:t>
            </a:r>
            <a:endParaRPr lang="en-US" sz="2800" dirty="0"/>
          </a:p>
          <a:p>
            <a:r>
              <a:rPr lang="en-US" sz="2800" dirty="0"/>
              <a:t>Absorption of Mg greater than Ca</a:t>
            </a:r>
            <a:r>
              <a:rPr lang="en-US" sz="2800" baseline="30000" dirty="0"/>
              <a:t>2+</a:t>
            </a:r>
            <a:r>
              <a:rPr lang="en-US" sz="2800" dirty="0" smtClean="0"/>
              <a:t> </a:t>
            </a:r>
            <a:r>
              <a:rPr lang="en-US" sz="2800" dirty="0"/>
              <a:t>but similar</a:t>
            </a:r>
          </a:p>
          <a:p>
            <a:r>
              <a:rPr lang="en-US" sz="2800" dirty="0"/>
              <a:t>Caveman </a:t>
            </a:r>
            <a:r>
              <a:rPr lang="en-US" sz="2800" dirty="0" smtClean="0"/>
              <a:t>diet</a:t>
            </a:r>
          </a:p>
          <a:p>
            <a:r>
              <a:rPr lang="en-US" sz="2800" dirty="0"/>
              <a:t>Mg</a:t>
            </a:r>
            <a:r>
              <a:rPr lang="en-US" sz="2800" baseline="30000" dirty="0"/>
              <a:t>2</a:t>
            </a:r>
            <a:r>
              <a:rPr lang="en-US" sz="2800" baseline="30000" dirty="0" smtClean="0"/>
              <a:t>+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is excreted with excess </a:t>
            </a:r>
            <a:r>
              <a:rPr lang="en-US" sz="2800" dirty="0"/>
              <a:t>Ca</a:t>
            </a:r>
            <a:r>
              <a:rPr lang="en-US" sz="2800" baseline="30000" dirty="0"/>
              <a:t>2+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so excess </a:t>
            </a:r>
            <a:r>
              <a:rPr lang="en-US" sz="2800" dirty="0"/>
              <a:t>Ca</a:t>
            </a:r>
            <a:r>
              <a:rPr lang="en-US" sz="2800" baseline="30000" dirty="0"/>
              <a:t>2+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excretion = lower </a:t>
            </a:r>
            <a:r>
              <a:rPr lang="en-US" sz="2800" dirty="0"/>
              <a:t>Mg</a:t>
            </a:r>
            <a:r>
              <a:rPr lang="en-US" sz="2800" baseline="30000" dirty="0"/>
              <a:t>2</a:t>
            </a:r>
            <a:r>
              <a:rPr lang="en-US" sz="2800" baseline="30000" dirty="0" smtClean="0"/>
              <a:t>+</a:t>
            </a:r>
            <a:r>
              <a:rPr lang="en-US" sz="2800" dirty="0" smtClean="0">
                <a:sym typeface="Wingdings"/>
              </a:rPr>
              <a:t> levels</a:t>
            </a:r>
            <a:endParaRPr lang="en-US" sz="2800" dirty="0">
              <a:sym typeface="Wingdings"/>
            </a:endParaRPr>
          </a:p>
          <a:p>
            <a:r>
              <a:rPr lang="en-US" sz="2800" dirty="0"/>
              <a:t>Mg</a:t>
            </a:r>
            <a:r>
              <a:rPr lang="en-US" sz="2800" baseline="30000" dirty="0"/>
              <a:t>2</a:t>
            </a:r>
            <a:r>
              <a:rPr lang="en-US" sz="2800" baseline="30000" dirty="0" smtClean="0"/>
              <a:t>+</a:t>
            </a:r>
            <a:r>
              <a:rPr lang="en-US" sz="2800" dirty="0" smtClean="0">
                <a:sym typeface="Wingdings"/>
              </a:rPr>
              <a:t> regulate </a:t>
            </a:r>
            <a:r>
              <a:rPr lang="en-US" sz="2800" dirty="0">
                <a:sym typeface="Wingdings"/>
              </a:rPr>
              <a:t>influx </a:t>
            </a:r>
            <a:r>
              <a:rPr lang="en-US" sz="2800" dirty="0" smtClean="0">
                <a:sym typeface="Wingdings"/>
              </a:rPr>
              <a:t>of </a:t>
            </a:r>
            <a:r>
              <a:rPr lang="en-US" sz="2800" dirty="0"/>
              <a:t>Ca</a:t>
            </a:r>
            <a:r>
              <a:rPr lang="en-US" sz="2800" baseline="30000" dirty="0"/>
              <a:t>2+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in postsynaptic </a:t>
            </a:r>
            <a:r>
              <a:rPr lang="en-US" sz="2800" dirty="0"/>
              <a:t>Ca</a:t>
            </a:r>
            <a:r>
              <a:rPr lang="en-US" sz="2800" baseline="30000" dirty="0"/>
              <a:t>2+</a:t>
            </a:r>
            <a:r>
              <a:rPr lang="en-US" sz="2800" dirty="0" smtClean="0">
                <a:sym typeface="Wingdings"/>
              </a:rPr>
              <a:t> channels </a:t>
            </a:r>
            <a:r>
              <a:rPr lang="en-US" sz="2800" dirty="0">
                <a:sym typeface="Wingdings"/>
              </a:rPr>
              <a:t>from presynaptic neurons in brain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50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Sodium thiosulfate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Reacts with Ca</a:t>
            </a:r>
            <a:r>
              <a:rPr lang="en-US" sz="2800" baseline="30000" dirty="0"/>
              <a:t>2+</a:t>
            </a:r>
            <a:r>
              <a:rPr lang="en-US" sz="2800" dirty="0" smtClean="0"/>
              <a:t> </a:t>
            </a:r>
            <a:r>
              <a:rPr lang="en-US" sz="2800" dirty="0"/>
              <a:t>to form </a:t>
            </a:r>
            <a:r>
              <a:rPr lang="en-US" sz="2800" dirty="0" smtClean="0"/>
              <a:t>calcium </a:t>
            </a:r>
            <a:r>
              <a:rPr lang="en-US" sz="2800" dirty="0"/>
              <a:t>thiosulfate  = more soluble in urine </a:t>
            </a:r>
            <a:r>
              <a:rPr lang="en-US" sz="2800" dirty="0">
                <a:sym typeface="Wingdings"/>
              </a:rPr>
              <a:t> decalcification</a:t>
            </a:r>
          </a:p>
          <a:p>
            <a:r>
              <a:rPr lang="en-US" sz="2800" dirty="0">
                <a:sym typeface="Wingdings"/>
              </a:rPr>
              <a:t>Calcified deposits  pH decreased  </a:t>
            </a:r>
            <a:r>
              <a:rPr lang="en-US" sz="2800" dirty="0" err="1">
                <a:sym typeface="Wingdings"/>
              </a:rPr>
              <a:t>Ca</a:t>
            </a:r>
            <a:r>
              <a:rPr lang="en-US" sz="2800" dirty="0">
                <a:sym typeface="Wingdings"/>
              </a:rPr>
              <a:t> buffer system form blood, bones &amp; tissues  Oxygen </a:t>
            </a:r>
            <a:r>
              <a:rPr lang="en-US" sz="2800" dirty="0" err="1">
                <a:sym typeface="Wingdings"/>
              </a:rPr>
              <a:t>lvls</a:t>
            </a:r>
            <a:r>
              <a:rPr lang="en-US" sz="2800" dirty="0">
                <a:sym typeface="Wingdings"/>
              </a:rPr>
              <a:t> fall in acidic conditions</a:t>
            </a:r>
            <a:endParaRPr lang="en-US" sz="2800" dirty="0"/>
          </a:p>
        </p:txBody>
      </p:sp>
      <p:pic>
        <p:nvPicPr>
          <p:cNvPr id="13314" name="Picture 2" descr="http://www.thomassci.com/_resources/_global/media/resized/00012/ihwx.5c81a5d6-1179-4ae9-af13-0dc9015f4078.218.2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609600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8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Early diagnosis</a:t>
            </a:r>
          </a:p>
          <a:p>
            <a:r>
              <a:rPr lang="en-US" sz="2800" dirty="0"/>
              <a:t>Measure electrolyte levels (</a:t>
            </a:r>
            <a:r>
              <a:rPr lang="en-US" sz="2800" dirty="0" smtClean="0"/>
              <a:t>Ca</a:t>
            </a:r>
            <a:r>
              <a:rPr lang="en-US" sz="2800" baseline="30000" dirty="0" smtClean="0"/>
              <a:t>2+</a:t>
            </a:r>
            <a:r>
              <a:rPr lang="en-US" sz="2800" dirty="0" smtClean="0"/>
              <a:t>, Pi &amp; Mg</a:t>
            </a:r>
            <a:r>
              <a:rPr lang="en-US" sz="2800" baseline="30000" dirty="0" smtClean="0"/>
              <a:t>2+</a:t>
            </a:r>
            <a:r>
              <a:rPr lang="en-US" sz="2800" dirty="0" smtClean="0"/>
              <a:t>) </a:t>
            </a:r>
            <a:r>
              <a:rPr lang="en-US" sz="2800" dirty="0"/>
              <a:t>and PTH </a:t>
            </a:r>
          </a:p>
          <a:p>
            <a:r>
              <a:rPr lang="en-US" sz="2800" dirty="0"/>
              <a:t>Examine CSF for infections and </a:t>
            </a:r>
            <a:r>
              <a:rPr lang="en-US" sz="2800" dirty="0" smtClean="0"/>
              <a:t>viruses</a:t>
            </a:r>
          </a:p>
          <a:p>
            <a:r>
              <a:rPr lang="en-US" sz="2800" dirty="0" smtClean="0"/>
              <a:t>Test SLC20A2 gene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63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Research on the causes of bilateral calcification</a:t>
            </a:r>
          </a:p>
          <a:p>
            <a:r>
              <a:rPr lang="en-US" sz="2800" dirty="0"/>
              <a:t>Development of effective medical treatments</a:t>
            </a:r>
          </a:p>
        </p:txBody>
      </p:sp>
    </p:spTree>
    <p:extLst>
      <p:ext uri="{BB962C8B-B14F-4D97-AF65-F5344CB8AC3E}">
        <p14:creationId xmlns:p14="http://schemas.microsoft.com/office/powerpoint/2010/main" val="39305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 specific etiologic cause</a:t>
            </a:r>
          </a:p>
          <a:p>
            <a:r>
              <a:rPr lang="en-US" sz="2800" dirty="0"/>
              <a:t>Symptoms may be confused with other conditions</a:t>
            </a:r>
          </a:p>
          <a:p>
            <a:r>
              <a:rPr lang="en-US" sz="2800" dirty="0"/>
              <a:t>Lack of effective treatment</a:t>
            </a:r>
          </a:p>
          <a:p>
            <a:r>
              <a:rPr lang="en-US" sz="2800" dirty="0"/>
              <a:t>Future research is being done</a:t>
            </a:r>
          </a:p>
        </p:txBody>
      </p:sp>
    </p:spTree>
    <p:extLst>
      <p:ext uri="{BB962C8B-B14F-4D97-AF65-F5344CB8AC3E}">
        <p14:creationId xmlns:p14="http://schemas.microsoft.com/office/powerpoint/2010/main" val="9871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Computed Tomography</a:t>
            </a:r>
          </a:p>
          <a:p>
            <a:r>
              <a:rPr lang="en-US" sz="2800" dirty="0" smtClean="0"/>
              <a:t>Magnetic Resonance Imaging</a:t>
            </a:r>
          </a:p>
          <a:p>
            <a:r>
              <a:rPr lang="en-US" sz="2800" dirty="0" smtClean="0"/>
              <a:t>Plain skull radiograph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800" y="743363"/>
            <a:ext cx="4758000" cy="54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Amin, O. </a:t>
            </a:r>
            <a:r>
              <a:rPr lang="en-US" dirty="0" smtClean="0"/>
              <a:t>(2012). </a:t>
            </a:r>
            <a:r>
              <a:rPr lang="en-US" dirty="0" err="1"/>
              <a:t>Fahr's</a:t>
            </a:r>
            <a:r>
              <a:rPr lang="en-US" dirty="0"/>
              <a:t> Disease and Frontal Lobe-Like Cognitive Dysfunction. </a:t>
            </a:r>
            <a:r>
              <a:rPr lang="en-US" i="1" dirty="0"/>
              <a:t>Journal of Mood Disorders</a:t>
            </a:r>
            <a:r>
              <a:rPr lang="en-US" dirty="0"/>
              <a:t>, </a:t>
            </a:r>
            <a:r>
              <a:rPr lang="en-US" i="1" dirty="0" smtClean="0"/>
              <a:t>2</a:t>
            </a:r>
            <a:r>
              <a:rPr lang="en-US" dirty="0" smtClean="0"/>
              <a:t>(3): 119-122. </a:t>
            </a:r>
            <a:r>
              <a:rPr lang="en-US" dirty="0" err="1" smtClean="0"/>
              <a:t>doi</a:t>
            </a:r>
            <a:r>
              <a:rPr lang="en-US" dirty="0" smtClean="0"/>
              <a:t>: 10.5455/jmood.20120608073057</a:t>
            </a:r>
          </a:p>
          <a:p>
            <a:r>
              <a:rPr lang="en-US" dirty="0" smtClean="0"/>
              <a:t>Reeves, A. G. &amp; Swenson, R. S. </a:t>
            </a:r>
            <a:r>
              <a:rPr lang="en-US" i="1" dirty="0" smtClean="0"/>
              <a:t>Chapter 26 – Disorders of basal ganglia function</a:t>
            </a:r>
            <a:r>
              <a:rPr lang="en-US" dirty="0" smtClean="0"/>
              <a:t>. </a:t>
            </a:r>
            <a:r>
              <a:rPr lang="en-US" dirty="0"/>
              <a:t>Retrieved from </a:t>
            </a:r>
            <a:r>
              <a:rPr lang="en-US" dirty="0">
                <a:hlinkClick r:id="rId2"/>
              </a:rPr>
              <a:t>https://www.dartmouth.edu/~dons/part_3/chapter_26.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r>
              <a:rPr lang="en-US" i="1" dirty="0" smtClean="0"/>
              <a:t>Basal Ganglia</a:t>
            </a:r>
            <a:r>
              <a:rPr lang="en-US" dirty="0"/>
              <a:t> </a:t>
            </a:r>
            <a:r>
              <a:rPr lang="en-US" dirty="0" smtClean="0"/>
              <a:t>(PDF document). </a:t>
            </a:r>
            <a:r>
              <a:rPr lang="en-US" dirty="0"/>
              <a:t>Retrieved from </a:t>
            </a:r>
            <a:r>
              <a:rPr lang="en-US" dirty="0">
                <a:hlinkClick r:id="rId3"/>
              </a:rPr>
              <a:t>http://www.neuroanatomy.wisc.edu/coursebook/motor2.</a:t>
            </a:r>
            <a:r>
              <a:rPr lang="en-US" dirty="0" smtClean="0">
                <a:hlinkClick r:id="rId3"/>
              </a:rPr>
              <a:t>pdf</a:t>
            </a:r>
            <a:endParaRPr lang="en-US" dirty="0"/>
          </a:p>
          <a:p>
            <a:r>
              <a:rPr lang="en-US" dirty="0" smtClean="0"/>
              <a:t>Sun, M. Yang, S. Juan, C. &amp; Lin, S. (2010). Symmetrical Brain Calcifications. </a:t>
            </a:r>
            <a:r>
              <a:rPr lang="en-US" i="1" dirty="0" smtClean="0"/>
              <a:t>The American Journal of Medicine</a:t>
            </a:r>
            <a:r>
              <a:rPr lang="en-US" dirty="0" smtClean="0"/>
              <a:t>, </a:t>
            </a:r>
            <a:r>
              <a:rPr lang="en-US" i="1" dirty="0" smtClean="0"/>
              <a:t>123</a:t>
            </a:r>
            <a:r>
              <a:rPr lang="en-US" dirty="0" smtClean="0"/>
              <a:t>(2): 131-133. </a:t>
            </a:r>
            <a:r>
              <a:rPr lang="en-US" dirty="0" err="1" smtClean="0"/>
              <a:t>doi</a:t>
            </a:r>
            <a:r>
              <a:rPr lang="en-US" dirty="0" smtClean="0"/>
              <a:t>: 10.1016/j.amjmed.2009.12.002</a:t>
            </a:r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Geschwind</a:t>
            </a:r>
            <a:r>
              <a:rPr lang="en-US" dirty="0" smtClean="0"/>
              <a:t>, D. H., </a:t>
            </a:r>
            <a:r>
              <a:rPr lang="en-US" dirty="0" err="1" smtClean="0"/>
              <a:t>Loginov</a:t>
            </a:r>
            <a:r>
              <a:rPr lang="en-US" dirty="0" smtClean="0"/>
              <a:t>, M. &amp; Stern, J. M. (1999). Identification of a Locus on Chromosome 14q for Idiopathic Basal Ganglia Calcification (</a:t>
            </a:r>
            <a:r>
              <a:rPr lang="en-US" dirty="0" err="1" smtClean="0"/>
              <a:t>Fahr</a:t>
            </a:r>
            <a:r>
              <a:rPr lang="en-US" dirty="0" smtClean="0"/>
              <a:t> Disease). </a:t>
            </a:r>
            <a:r>
              <a:rPr lang="en-US" i="1" dirty="0" smtClean="0"/>
              <a:t>American Journal of Human Genetics</a:t>
            </a:r>
            <a:r>
              <a:rPr lang="en-US" dirty="0" smtClean="0"/>
              <a:t>, </a:t>
            </a:r>
            <a:r>
              <a:rPr lang="en-US" i="1" dirty="0" smtClean="0"/>
              <a:t>65</a:t>
            </a:r>
            <a:r>
              <a:rPr lang="en-US" dirty="0"/>
              <a:t>:</a:t>
            </a:r>
            <a:r>
              <a:rPr lang="en-US" dirty="0" smtClean="0"/>
              <a:t> 764-772.</a:t>
            </a:r>
          </a:p>
          <a:p>
            <a:r>
              <a:rPr lang="en-US" dirty="0" err="1" smtClean="0"/>
              <a:t>Paraskevas</a:t>
            </a:r>
            <a:r>
              <a:rPr lang="en-US" dirty="0" smtClean="0"/>
              <a:t>, G. P., Vlachos, G. S., </a:t>
            </a:r>
            <a:r>
              <a:rPr lang="en-US" dirty="0" err="1" smtClean="0"/>
              <a:t>Vassilopoulou</a:t>
            </a:r>
            <a:r>
              <a:rPr lang="en-US" dirty="0" smtClean="0"/>
              <a:t>, S., </a:t>
            </a:r>
            <a:r>
              <a:rPr lang="en-US" dirty="0" err="1" smtClean="0"/>
              <a:t>Anagnostou</a:t>
            </a:r>
            <a:r>
              <a:rPr lang="en-US" dirty="0" smtClean="0"/>
              <a:t>, E., </a:t>
            </a:r>
            <a:r>
              <a:rPr lang="en-US" dirty="0" err="1" smtClean="0"/>
              <a:t>Spengos</a:t>
            </a:r>
            <a:r>
              <a:rPr lang="en-US" dirty="0" smtClean="0"/>
              <a:t>, K. &amp; </a:t>
            </a:r>
            <a:r>
              <a:rPr lang="en-US" dirty="0" err="1" smtClean="0"/>
              <a:t>Zis</a:t>
            </a:r>
            <a:r>
              <a:rPr lang="en-US" dirty="0" smtClean="0"/>
              <a:t>, V. (2012). Hypoglycemia-induced </a:t>
            </a:r>
            <a:r>
              <a:rPr lang="en-US" dirty="0" err="1" smtClean="0"/>
              <a:t>hemichorea</a:t>
            </a:r>
            <a:r>
              <a:rPr lang="en-US" dirty="0" smtClean="0"/>
              <a:t> in a patient with </a:t>
            </a:r>
            <a:r>
              <a:rPr lang="en-US" dirty="0" err="1" smtClean="0"/>
              <a:t>Fahr’s</a:t>
            </a:r>
            <a:r>
              <a:rPr lang="en-US" dirty="0" smtClean="0"/>
              <a:t> syndrome. </a:t>
            </a:r>
            <a:r>
              <a:rPr lang="en-US" i="1" dirty="0" smtClean="0"/>
              <a:t>Neurological Sciences</a:t>
            </a:r>
            <a:r>
              <a:rPr lang="en-US" dirty="0" smtClean="0"/>
              <a:t>, 33: 1397-1399. </a:t>
            </a:r>
            <a:r>
              <a:rPr lang="en-US" dirty="0" err="1" smtClean="0"/>
              <a:t>doi</a:t>
            </a:r>
            <a:r>
              <a:rPr lang="en-US" dirty="0" smtClean="0"/>
              <a:t>:  10.1007/s10072-012-1096-8</a:t>
            </a:r>
          </a:p>
          <a:p>
            <a:r>
              <a:rPr lang="en-US" dirty="0" smtClean="0"/>
              <a:t>Zhang, Y., </a:t>
            </a:r>
            <a:r>
              <a:rPr lang="en-US" dirty="0" err="1" smtClean="0"/>
              <a:t>Guo</a:t>
            </a:r>
            <a:r>
              <a:rPr lang="en-US" dirty="0" smtClean="0"/>
              <a:t>, X. &amp; Wu, A. (2013). Association between a Novel Mutation in SLC20A2 and Familial Idiopathic Basal Ganglia Calcification. </a:t>
            </a:r>
            <a:r>
              <a:rPr lang="en-US" i="1" dirty="0" err="1" smtClean="0"/>
              <a:t>Plos</a:t>
            </a:r>
            <a:r>
              <a:rPr lang="en-US" i="1" dirty="0" smtClean="0"/>
              <a:t> One</a:t>
            </a:r>
            <a:r>
              <a:rPr lang="en-US" dirty="0" smtClean="0"/>
              <a:t>, </a:t>
            </a:r>
            <a:r>
              <a:rPr lang="en-US" i="1" dirty="0" smtClean="0"/>
              <a:t>8</a:t>
            </a:r>
            <a:r>
              <a:rPr lang="en-US" dirty="0" smtClean="0"/>
              <a:t>(2): e57060. </a:t>
            </a:r>
            <a:r>
              <a:rPr lang="en-US" dirty="0" err="1"/>
              <a:t>d</a:t>
            </a:r>
            <a:r>
              <a:rPr lang="en-US" dirty="0" err="1" smtClean="0"/>
              <a:t>oi</a:t>
            </a:r>
            <a:r>
              <a:rPr lang="en-US" dirty="0" smtClean="0"/>
              <a:t>: 10.1371/journal.pone.0057060</a:t>
            </a:r>
          </a:p>
          <a:p>
            <a:r>
              <a:rPr lang="en-US" dirty="0" err="1" smtClean="0"/>
              <a:t>Saleem</a:t>
            </a:r>
            <a:r>
              <a:rPr lang="en-US" dirty="0" smtClean="0"/>
              <a:t>, S., </a:t>
            </a:r>
            <a:r>
              <a:rPr lang="en-US" dirty="0" err="1" smtClean="0"/>
              <a:t>Aslam</a:t>
            </a:r>
            <a:r>
              <a:rPr lang="en-US" dirty="0" smtClean="0"/>
              <a:t>, H. M., Anwar, M., Anwar, S., </a:t>
            </a:r>
            <a:r>
              <a:rPr lang="en-US" dirty="0" err="1" smtClean="0"/>
              <a:t>Saleem</a:t>
            </a:r>
            <a:r>
              <a:rPr lang="en-US" dirty="0" smtClean="0"/>
              <a:t>, M., </a:t>
            </a:r>
            <a:r>
              <a:rPr lang="en-US" dirty="0" err="1" smtClean="0"/>
              <a:t>Saleem</a:t>
            </a:r>
            <a:r>
              <a:rPr lang="en-US" dirty="0" smtClean="0"/>
              <a:t>, A. &amp; </a:t>
            </a:r>
            <a:r>
              <a:rPr lang="en-US" dirty="0" err="1" smtClean="0"/>
              <a:t>Rehmani</a:t>
            </a:r>
            <a:r>
              <a:rPr lang="en-US" dirty="0" smtClean="0"/>
              <a:t>, M. A. K. (2013). </a:t>
            </a:r>
            <a:r>
              <a:rPr lang="en-US" dirty="0" err="1" smtClean="0"/>
              <a:t>Fahr’s</a:t>
            </a:r>
            <a:r>
              <a:rPr lang="en-US" dirty="0" smtClean="0"/>
              <a:t> syndrome: literature review of current evidence. </a:t>
            </a:r>
            <a:r>
              <a:rPr lang="en-US" i="1" dirty="0" err="1" smtClean="0"/>
              <a:t>Orphanet</a:t>
            </a:r>
            <a:r>
              <a:rPr lang="en-US" i="1" dirty="0" smtClean="0"/>
              <a:t> Journal of Rare Diseases</a:t>
            </a:r>
            <a:r>
              <a:rPr lang="en-US" dirty="0" smtClean="0"/>
              <a:t>, </a:t>
            </a:r>
            <a:r>
              <a:rPr lang="en-US" i="1" dirty="0" smtClean="0"/>
              <a:t>8</a:t>
            </a:r>
            <a:r>
              <a:rPr lang="en-US" dirty="0" smtClean="0"/>
              <a:t>: 156. </a:t>
            </a:r>
            <a:r>
              <a:rPr lang="en-US" dirty="0" err="1" smtClean="0"/>
              <a:t>doi</a:t>
            </a:r>
            <a:r>
              <a:rPr lang="en-US" dirty="0" smtClean="0"/>
              <a:t>: 10.1186/1750-1172-8-156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Asokan</a:t>
            </a:r>
            <a:r>
              <a:rPr lang="en-US" dirty="0"/>
              <a:t>, A</a:t>
            </a:r>
            <a:r>
              <a:rPr lang="en-US" dirty="0" smtClean="0"/>
              <a:t>. G., </a:t>
            </a:r>
            <a:r>
              <a:rPr lang="en-US" dirty="0" err="1"/>
              <a:t>D'souza</a:t>
            </a:r>
            <a:r>
              <a:rPr lang="en-US" dirty="0"/>
              <a:t>, S., </a:t>
            </a:r>
            <a:r>
              <a:rPr lang="en-US" dirty="0" err="1"/>
              <a:t>Jeganathan</a:t>
            </a:r>
            <a:r>
              <a:rPr lang="en-US" dirty="0"/>
              <a:t>, J., &amp; </a:t>
            </a:r>
            <a:r>
              <a:rPr lang="en-US" dirty="0" err="1"/>
              <a:t>Pai</a:t>
            </a:r>
            <a:r>
              <a:rPr lang="en-US" dirty="0"/>
              <a:t>, </a:t>
            </a:r>
            <a:r>
              <a:rPr lang="en-US" dirty="0" smtClean="0"/>
              <a:t>S. (2013). </a:t>
            </a:r>
            <a:r>
              <a:rPr lang="en-US" dirty="0" err="1" smtClean="0"/>
              <a:t>Fahr's</a:t>
            </a:r>
            <a:r>
              <a:rPr lang="en-US" dirty="0" smtClean="0"/>
              <a:t> </a:t>
            </a:r>
            <a:r>
              <a:rPr lang="en-US" dirty="0"/>
              <a:t>Syndrome - An Interesting Case Presentation. </a:t>
            </a:r>
            <a:r>
              <a:rPr lang="en-US" i="1" dirty="0"/>
              <a:t>Journal of Clinical and Diagnostic Research</a:t>
            </a:r>
            <a:r>
              <a:rPr lang="en-US" dirty="0"/>
              <a:t>, </a:t>
            </a:r>
            <a:r>
              <a:rPr lang="en-US" i="1" dirty="0" smtClean="0"/>
              <a:t>7</a:t>
            </a:r>
            <a:r>
              <a:rPr lang="en-US" dirty="0" smtClean="0"/>
              <a:t>(3): </a:t>
            </a:r>
            <a:r>
              <a:rPr lang="en-US" dirty="0"/>
              <a:t>532-533</a:t>
            </a:r>
            <a:r>
              <a:rPr lang="en-US" dirty="0" smtClean="0"/>
              <a:t>. doi:10.7860/JCDR/2013/4946.2814</a:t>
            </a:r>
          </a:p>
          <a:p>
            <a:r>
              <a:rPr lang="en-US" dirty="0" err="1"/>
              <a:t>Arslan</a:t>
            </a:r>
            <a:r>
              <a:rPr lang="en-US" dirty="0"/>
              <a:t>, E</a:t>
            </a:r>
            <a:r>
              <a:rPr lang="en-US" dirty="0" smtClean="0"/>
              <a:t>. D., </a:t>
            </a:r>
            <a:r>
              <a:rPr lang="en-US" dirty="0"/>
              <a:t>Yilmaz, F., </a:t>
            </a:r>
            <a:r>
              <a:rPr lang="en-US" dirty="0" err="1"/>
              <a:t>Koca</a:t>
            </a:r>
            <a:r>
              <a:rPr lang="en-US" dirty="0"/>
              <a:t>, S., </a:t>
            </a:r>
            <a:r>
              <a:rPr lang="en-US" dirty="0" err="1"/>
              <a:t>Uyanik</a:t>
            </a:r>
            <a:r>
              <a:rPr lang="en-US" dirty="0"/>
              <a:t>, B., </a:t>
            </a:r>
            <a:r>
              <a:rPr lang="en-US" dirty="0" err="1"/>
              <a:t>Sonmez</a:t>
            </a:r>
            <a:r>
              <a:rPr lang="en-US" dirty="0"/>
              <a:t>, M., &amp; </a:t>
            </a:r>
            <a:r>
              <a:rPr lang="en-US" dirty="0" err="1"/>
              <a:t>Kavalci</a:t>
            </a:r>
            <a:r>
              <a:rPr lang="en-US" dirty="0"/>
              <a:t>, </a:t>
            </a:r>
            <a:r>
              <a:rPr lang="en-US" dirty="0" smtClean="0"/>
              <a:t>C. (2013). </a:t>
            </a:r>
            <a:r>
              <a:rPr lang="en-US" dirty="0" err="1"/>
              <a:t>Fahr's</a:t>
            </a:r>
            <a:r>
              <a:rPr lang="en-US" dirty="0"/>
              <a:t> Disease and Its Relationship with </a:t>
            </a:r>
            <a:r>
              <a:rPr lang="en-US" dirty="0" err="1"/>
              <a:t>Hypoparathyroidism</a:t>
            </a:r>
            <a:r>
              <a:rPr lang="en-US" dirty="0"/>
              <a:t>: Case Report. </a:t>
            </a:r>
            <a:r>
              <a:rPr lang="en-US" i="1" dirty="0"/>
              <a:t>Journal of Academic Emergency Medicine</a:t>
            </a:r>
            <a:r>
              <a:rPr lang="en-US" dirty="0"/>
              <a:t>, </a:t>
            </a:r>
            <a:r>
              <a:rPr lang="en-US" i="1" dirty="0" smtClean="0"/>
              <a:t>4</a:t>
            </a:r>
            <a:r>
              <a:rPr lang="en-US" dirty="0"/>
              <a:t>:</a:t>
            </a:r>
            <a:r>
              <a:rPr lang="en-US" dirty="0" smtClean="0"/>
              <a:t> 95-97. </a:t>
            </a:r>
            <a:r>
              <a:rPr lang="en-US" dirty="0" err="1" smtClean="0"/>
              <a:t>doi</a:t>
            </a:r>
            <a:r>
              <a:rPr lang="en-US" dirty="0" smtClean="0"/>
              <a:t>: 10.5505/jaemcr.2013.59354</a:t>
            </a:r>
          </a:p>
          <a:p>
            <a:r>
              <a:rPr lang="en-US" dirty="0" err="1" smtClean="0"/>
              <a:t>Sircus</a:t>
            </a:r>
            <a:r>
              <a:rPr lang="en-US" dirty="0"/>
              <a:t>, M. (2009, December 8). Calcification and Its Treatment with Magnesium and Sodium Thiosulfate. </a:t>
            </a:r>
            <a:r>
              <a:rPr lang="en-US" i="1" dirty="0"/>
              <a:t>DrSircus.com</a:t>
            </a:r>
            <a:r>
              <a:rPr lang="en-US" dirty="0"/>
              <a:t>. </a:t>
            </a:r>
            <a:r>
              <a:rPr lang="en-US" dirty="0" smtClean="0"/>
              <a:t>Retrieved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drsircus.com/medicine/magnesium/calcification-and-its-treatment-with-magnesium-and-sodium-thiosulfate</a:t>
            </a:r>
            <a:endParaRPr lang="en-US" dirty="0"/>
          </a:p>
          <a:p>
            <a:r>
              <a:rPr lang="en-US" dirty="0"/>
              <a:t>NINDS </a:t>
            </a:r>
            <a:r>
              <a:rPr lang="en-US" dirty="0" err="1"/>
              <a:t>Fahr's</a:t>
            </a:r>
            <a:r>
              <a:rPr lang="en-US" dirty="0"/>
              <a:t> Syndrome Information Page. (2007, February 13). </a:t>
            </a:r>
            <a:r>
              <a:rPr lang="en-US" i="1" dirty="0"/>
              <a:t>National Institute of Neurological Disorders and Stroke</a:t>
            </a:r>
            <a:r>
              <a:rPr lang="en-US" dirty="0"/>
              <a:t>. Retrieved </a:t>
            </a:r>
            <a:r>
              <a:rPr lang="en-US" dirty="0" smtClean="0"/>
              <a:t>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www.ninds.nih.gov/disorders/fahrs/fahrs.htm</a:t>
            </a:r>
            <a:endParaRPr lang="en-US" dirty="0" smtClean="0"/>
          </a:p>
          <a:p>
            <a:r>
              <a:rPr lang="en-US" dirty="0" err="1" smtClean="0"/>
              <a:t>Fahr’s</a:t>
            </a:r>
            <a:r>
              <a:rPr lang="en-US" dirty="0" smtClean="0"/>
              <a:t> syndrome. </a:t>
            </a:r>
            <a:r>
              <a:rPr lang="en-US" i="1" dirty="0" smtClean="0"/>
              <a:t>Wikipedia: The Free Encyclopedia</a:t>
            </a:r>
            <a:r>
              <a:rPr lang="en-US" dirty="0" smtClean="0"/>
              <a:t>. </a:t>
            </a:r>
            <a:r>
              <a:rPr lang="en-US" dirty="0"/>
              <a:t>Retrieved from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en.wikipedia.org/wiki/Fahr's_syndrome</a:t>
            </a:r>
            <a:endParaRPr lang="en-US" dirty="0" smtClean="0"/>
          </a:p>
          <a:p>
            <a:r>
              <a:rPr lang="en-US" dirty="0" err="1" smtClean="0"/>
              <a:t>Goel</a:t>
            </a:r>
            <a:r>
              <a:rPr lang="en-US" dirty="0" smtClean="0"/>
              <a:t>, A. &amp; Ho, M. et al. </a:t>
            </a:r>
            <a:r>
              <a:rPr lang="en-US" dirty="0" err="1" smtClean="0"/>
              <a:t>Fahr</a:t>
            </a:r>
            <a:r>
              <a:rPr lang="en-US" dirty="0" smtClean="0"/>
              <a:t> disease. </a:t>
            </a:r>
            <a:r>
              <a:rPr lang="en-US" i="1" dirty="0" smtClean="0"/>
              <a:t>Radiopaedia.org</a:t>
            </a:r>
            <a:r>
              <a:rPr lang="en-US" dirty="0" smtClean="0"/>
              <a:t>. Retrieved from </a:t>
            </a:r>
            <a:r>
              <a:rPr lang="en-US" dirty="0" smtClean="0">
                <a:hlinkClick r:id="rId5"/>
              </a:rPr>
              <a:t>http://radiopaedia.org/articles/fahr-disease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Bilateral calcification of basal ganglia</a:t>
            </a:r>
          </a:p>
          <a:p>
            <a:r>
              <a:rPr lang="en-US" sz="2800" dirty="0"/>
              <a:t>Progressive neurologic dysfunction</a:t>
            </a:r>
          </a:p>
          <a:p>
            <a:r>
              <a:rPr lang="en-US" sz="2800" dirty="0"/>
              <a:t>30 to 60 years of age</a:t>
            </a:r>
          </a:p>
          <a:p>
            <a:r>
              <a:rPr lang="en-US" sz="2800" dirty="0"/>
              <a:t>Free from mitochondrial, metabolic or other systemic diseases</a:t>
            </a:r>
          </a:p>
          <a:p>
            <a:r>
              <a:rPr lang="en-US" sz="2800" dirty="0"/>
              <a:t>Absence of infectious, toxic or traumatic cause</a:t>
            </a:r>
          </a:p>
          <a:p>
            <a:r>
              <a:rPr lang="en-US" sz="2800" dirty="0"/>
              <a:t>Autosomal dominant 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34 year old female</a:t>
            </a:r>
          </a:p>
          <a:p>
            <a:r>
              <a:rPr lang="en-US" sz="2800" dirty="0"/>
              <a:t>Numbness on tongue and arms, tremor, sleep loss, loss of consciousness</a:t>
            </a:r>
          </a:p>
          <a:p>
            <a:r>
              <a:rPr lang="en-US" sz="2800" dirty="0"/>
              <a:t>Decreased calcium and PTH levels and increased phosphorus levels</a:t>
            </a:r>
          </a:p>
          <a:p>
            <a:r>
              <a:rPr lang="en-US" sz="2800" dirty="0"/>
              <a:t>Bilateral symmetric calcifications in caudate and </a:t>
            </a:r>
            <a:r>
              <a:rPr lang="en-US" sz="2800" dirty="0" err="1"/>
              <a:t>lentiform</a:t>
            </a:r>
            <a:r>
              <a:rPr lang="en-US" sz="2800" dirty="0"/>
              <a:t> nuclei and thalamus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401" y="412150"/>
            <a:ext cx="2218637" cy="23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25 year old female</a:t>
            </a:r>
          </a:p>
          <a:p>
            <a:r>
              <a:rPr lang="en-US" sz="2800" dirty="0"/>
              <a:t>Loss of memory, irritability, poor night time sleep and social isolation</a:t>
            </a:r>
          </a:p>
          <a:p>
            <a:r>
              <a:rPr lang="en-US" sz="2800" dirty="0"/>
              <a:t>Illiterate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sym typeface="Wingdings" panose="05000000000000000000" pitchFamily="2" charset="2"/>
              </a:rPr>
              <a:t>depression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No </a:t>
            </a:r>
            <a:r>
              <a:rPr lang="en-US" sz="2800" dirty="0">
                <a:sym typeface="Wingdings" panose="05000000000000000000" pitchFamily="2" charset="2"/>
              </a:rPr>
              <a:t>muscular problems</a:t>
            </a:r>
          </a:p>
          <a:p>
            <a:r>
              <a:rPr lang="en-US" sz="2800" dirty="0">
                <a:sym typeface="Wingdings" panose="05000000000000000000" pitchFamily="2" charset="2"/>
              </a:rPr>
              <a:t>Negative lab test results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118" y="335280"/>
            <a:ext cx="4009831" cy="256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63 year old male</a:t>
            </a:r>
          </a:p>
          <a:p>
            <a:r>
              <a:rPr lang="en-US" sz="2800" dirty="0"/>
              <a:t>Difficulty in speech, slowness in movements, </a:t>
            </a:r>
            <a:r>
              <a:rPr lang="en-US" sz="2800" dirty="0" err="1"/>
              <a:t>bradykinesia</a:t>
            </a:r>
            <a:r>
              <a:rPr lang="en-US" sz="2800" dirty="0"/>
              <a:t> </a:t>
            </a:r>
          </a:p>
          <a:p>
            <a:r>
              <a:rPr lang="en-US" sz="2800" dirty="0"/>
              <a:t>No mood changes or seizures</a:t>
            </a:r>
          </a:p>
          <a:p>
            <a:r>
              <a:rPr lang="en-US" sz="2800" dirty="0"/>
              <a:t>No contributory family history</a:t>
            </a:r>
          </a:p>
          <a:p>
            <a:r>
              <a:rPr lang="en-US" sz="2800" dirty="0"/>
              <a:t>Normal lab tests results of calcium, phosphorous &amp; PTH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542" y="899774"/>
            <a:ext cx="6240001" cy="19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3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14q locus (IBGC1)</a:t>
            </a:r>
          </a:p>
          <a:p>
            <a:r>
              <a:rPr lang="en-US" sz="2800" dirty="0"/>
              <a:t>Chromosome 8 (SLC20A2)</a:t>
            </a:r>
          </a:p>
        </p:txBody>
      </p:sp>
      <p:pic>
        <p:nvPicPr>
          <p:cNvPr id="4" name="Picture 2" descr="http://puu.sh/8rGb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34" y="1569233"/>
            <a:ext cx="4944264" cy="449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8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IBGC1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puu.sh/8rFW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97" y="1645284"/>
            <a:ext cx="9896475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9563</TotalTime>
  <Words>1183</Words>
  <Application>Microsoft Office PowerPoint</Application>
  <PresentationFormat>Widescreen</PresentationFormat>
  <Paragraphs>185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Celestial</vt:lpstr>
      <vt:lpstr>Fahr’s Disease</vt:lpstr>
      <vt:lpstr>What is Fahr’s Disease?</vt:lpstr>
      <vt:lpstr>Diagnostic Techniques</vt:lpstr>
      <vt:lpstr>Diagnostic Criteria</vt:lpstr>
      <vt:lpstr>Case Study #1</vt:lpstr>
      <vt:lpstr>Case Study #2</vt:lpstr>
      <vt:lpstr>Case Study #3</vt:lpstr>
      <vt:lpstr>Genetics</vt:lpstr>
      <vt:lpstr>IBGC1</vt:lpstr>
      <vt:lpstr>SLC20A2</vt:lpstr>
      <vt:lpstr>Symptoms</vt:lpstr>
      <vt:lpstr>The Brain</vt:lpstr>
      <vt:lpstr>Basal Ganglia</vt:lpstr>
      <vt:lpstr>Basal Ganglia</vt:lpstr>
      <vt:lpstr>PowerPoint Presentation</vt:lpstr>
      <vt:lpstr>Direct Pathway</vt:lpstr>
      <vt:lpstr>Indirect Pathway</vt:lpstr>
      <vt:lpstr>Dopamine &amp; Acetylcholine</vt:lpstr>
      <vt:lpstr>Dopamine &amp; acetylcholine</vt:lpstr>
      <vt:lpstr>Hyperkinesia</vt:lpstr>
      <vt:lpstr>Hypokinesia</vt:lpstr>
      <vt:lpstr>Calcium Functions</vt:lpstr>
      <vt:lpstr>Calcification</vt:lpstr>
      <vt:lpstr>Magnesium</vt:lpstr>
      <vt:lpstr>Magnesium</vt:lpstr>
      <vt:lpstr>Sodium thiosulfate</vt:lpstr>
      <vt:lpstr>Treatments</vt:lpstr>
      <vt:lpstr>The Future</vt:lpstr>
      <vt:lpstr>Conclusion</vt:lpstr>
      <vt:lpstr>Citations</vt:lpstr>
      <vt:lpstr>Citations</vt:lpstr>
      <vt:lpstr>Citations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Benson</dc:creator>
  <cp:lastModifiedBy>Benson</cp:lastModifiedBy>
  <cp:revision>140</cp:revision>
  <cp:lastPrinted>2014-04-29T04:04:55Z</cp:lastPrinted>
  <dcterms:created xsi:type="dcterms:W3CDTF">2014-04-21T23:52:52Z</dcterms:created>
  <dcterms:modified xsi:type="dcterms:W3CDTF">2014-04-29T06:25:07Z</dcterms:modified>
</cp:coreProperties>
</file>