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146448149" r:id="rId8"/>
    <p:sldId id="265" r:id="rId9"/>
    <p:sldId id="2146448150" r:id="rId10"/>
    <p:sldId id="2146449354" r:id="rId11"/>
    <p:sldId id="2146449374" r:id="rId12"/>
    <p:sldId id="2146449377" r:id="rId13"/>
    <p:sldId id="2146449376" r:id="rId14"/>
    <p:sldId id="2146449382" r:id="rId15"/>
    <p:sldId id="2146449379" r:id="rId16"/>
    <p:sldId id="2146449380" r:id="rId17"/>
    <p:sldId id="25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CBBB70-74D7-4F03-A2CC-71DA00CD3550}">
          <p14:sldIdLst>
            <p14:sldId id="256"/>
            <p14:sldId id="257"/>
          </p14:sldIdLst>
        </p14:section>
        <p14:section name="some slides" id="{4E84447D-40E5-4CA0-BE9A-A1C5C376A4FA}">
          <p14:sldIdLst>
            <p14:sldId id="2146448149"/>
            <p14:sldId id="265"/>
            <p14:sldId id="2146448150"/>
            <p14:sldId id="2146449354"/>
            <p14:sldId id="2146449374"/>
            <p14:sldId id="2146449377"/>
            <p14:sldId id="2146449376"/>
            <p14:sldId id="2146449382"/>
            <p14:sldId id="2146449379"/>
            <p14:sldId id="214644938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D47C0B-B40B-07CA-A9EE-5A02140181B7}" name="Martin Maguss" initials="MM" userId="Martin Maguss" providerId="None"/>
  <p188:author id="{C48A3743-0457-4018-7B42-29295CDA45A3}" name="Jennifer LeBeau" initials="JL" userId="S::jennifer@bluewave.com::f6bd8909-2bd6-4e81-aa58-9be47e081106" providerId="AD"/>
  <p188:author id="{FFF8CBA5-A46E-CD5B-7CFD-0E4FF45D5C3D}" name="Karen Kamberg" initials="KK" userId="S::karen@bluewave.com::c20f3c9c-c40c-4216-88b2-9882d2d88269" providerId="AD"/>
  <p188:author id="{E780CEB7-CE51-77E8-145F-98A7F1996000}" name="Margot Northover" initials="MN" userId="S::margot@bluewave.com::7fefb1b8-7e23-4f57-a6b5-cd042b78b1b8" providerId="AD"/>
  <p188:author id="{251401ED-16E9-EE2A-84B4-B4E3EF4F86DE}" name="Martin Maguss" initials="MM" userId="S::martin@bluewave.com::32051155-8c73-4279-9d79-6ea5d41f6b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C4"/>
    <a:srgbClr val="FFFFFF"/>
    <a:srgbClr val="CCE2FD"/>
    <a:srgbClr val="BBD8FC"/>
    <a:srgbClr val="AACFFB"/>
    <a:srgbClr val="98C5FA"/>
    <a:srgbClr val="87BBFA"/>
    <a:srgbClr val="76B1F9"/>
    <a:srgbClr val="65A8F8"/>
    <a:srgbClr val="549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pos="3816"/>
        <p:guide orient="horz" pos="2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51"/>
    </p:cViewPr>
  </p:sorterViewPr>
  <p:notesViewPr>
    <p:cSldViewPr snapToGrid="0">
      <p:cViewPr>
        <p:scale>
          <a:sx n="1" d="2"/>
          <a:sy n="1" d="2"/>
        </p:scale>
        <p:origin x="3222" y="6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6279-F81E-4072-85F5-47AC89B80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D2959-8DB9-42D9-87B2-1E15AABC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0927A-8063-49EC-B560-0DB27EE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47E1EE-0039-4797-B978-F453418260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/>
              <a:ea typeface="+mn-ea"/>
              <a:cs typeface="+mn-cs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First, I will go through the pain points in RCA in manufacturing.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Calibri"/>
                <a:cs typeface="Calibri"/>
              </a:rPr>
              <a:t>So What </a:t>
            </a:r>
            <a:r>
              <a:rPr lang="en-US" sz="1600" dirty="0">
                <a:latin typeface="Calibri"/>
                <a:cs typeface="Calibri"/>
              </a:rPr>
              <a:t>happens during RCA in manufacturing is that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when something breaks down or an issue occur, the engineers will draw out this diagram here,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It lists down several sources of failure from Machine Material Method and Man.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For each source, it further breaks down into the related factors and parameters that may lead to the issue.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The engineers would then look each source or factor individually to determine if it could be a root cause.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This is extremely time-consuming, and eats away the engineer’s time to do other tasks like equipment maintenance, and hence reduces their productivity.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Even if it does help to narrow down to the cause of the problem, it does not help the engineers to understand the relationships among the factors,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Every time a particular issue happens, perhaps due to different factor each time, the technique used for root cause analysis may be different each time because a different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Engineer may on the job.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Because of this, some knowledge gained from the previous time when it failed does not get transferred to current analysis, and it is almost the same 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Starting afresh each time it fails.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The RCA lacks consistency which is not very ideal and productive for engineers.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-----------------------------------------------</a:t>
            </a:r>
          </a:p>
          <a:p>
            <a:endParaRPr lang="en-US" sz="1600" dirty="0"/>
          </a:p>
          <a:p>
            <a:r>
              <a:rPr lang="en-US" sz="1600" dirty="0"/>
              <a:t>So by having a concrete Root Cause Analysis plan or technique, when something happens or breaks down in the manufacturing line, the engineers can identify a list of potential causes quickly and eliminate the issue without wasting time.</a:t>
            </a:r>
          </a:p>
          <a:p>
            <a:endParaRPr lang="en-US" sz="1600" dirty="0"/>
          </a:p>
          <a:p>
            <a:r>
              <a:rPr lang="en-US" sz="1600" dirty="0"/>
              <a:t>In the long run, it can save costs and improve productivity. </a:t>
            </a:r>
          </a:p>
          <a:p>
            <a:r>
              <a:rPr lang="en-US" sz="1600" dirty="0"/>
              <a:t>there is a faster response time to the issue,  which helps to stop the issue from happening promptly.</a:t>
            </a:r>
          </a:p>
          <a:p>
            <a:endParaRPr lang="en-US" sz="1600" dirty="0"/>
          </a:p>
          <a:p>
            <a:r>
              <a:rPr lang="en-US" sz="1600" dirty="0"/>
              <a:t>Lastly, it helps to optimize and improve processes,  so that the issue will not happen ever again. </a:t>
            </a:r>
          </a:p>
          <a:p>
            <a:endParaRPr lang="en-US" sz="1600" dirty="0"/>
          </a:p>
          <a:p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Lacks consistency and easy repeatability in case of recurring issues. </a:t>
            </a:r>
            <a:r>
              <a:rPr lang="en-US" sz="1600" dirty="0" err="1"/>
              <a:t>Adhoc</a:t>
            </a:r>
            <a:r>
              <a:rPr lang="en-US" sz="1600" dirty="0"/>
              <a:t> basis </a:t>
            </a:r>
          </a:p>
          <a:p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Also, engineers usually conduct RCA after a problem has occurred,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alibri"/>
                <a:cs typeface="Calibri"/>
              </a:rPr>
              <a:t>there are limited insights on how to prevent the problem from happening in the first place.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975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 will be sharing what the retrain pipeline does and how it is applied to engineers. </a:t>
            </a:r>
          </a:p>
          <a:p>
            <a:endParaRPr lang="en-US" dirty="0"/>
          </a:p>
          <a:p>
            <a:r>
              <a:rPr lang="en-US" dirty="0"/>
              <a:t>This pipeline can be triggered to run periodically, maybe once a month, to collect all the measurements data or sensors. </a:t>
            </a:r>
          </a:p>
          <a:p>
            <a:endParaRPr lang="en-US" dirty="0"/>
          </a:p>
          <a:p>
            <a:r>
              <a:rPr lang="en-US" dirty="0"/>
              <a:t>This is pulled and run by the data pipeline or data aggregator which will clean and combine the data from different data sources, into a single CSV file. </a:t>
            </a:r>
          </a:p>
          <a:p>
            <a:endParaRPr lang="en-US" dirty="0"/>
          </a:p>
          <a:p>
            <a:r>
              <a:rPr lang="en-US" dirty="0"/>
              <a:t>This csv file will be used to retrain the network. </a:t>
            </a:r>
          </a:p>
          <a:p>
            <a:r>
              <a:rPr lang="en-US" dirty="0"/>
              <a:t>Engineers and data scientists can also use this aggregated data for their own analysis, saving the time spent on pulling data from different places. </a:t>
            </a:r>
          </a:p>
          <a:p>
            <a:endParaRPr lang="en-US" dirty="0"/>
          </a:p>
          <a:p>
            <a:r>
              <a:rPr lang="en-US" dirty="0"/>
              <a:t>The data file is uploaded onto a cloud storage, we are currently using </a:t>
            </a:r>
            <a:r>
              <a:rPr lang="en-US" dirty="0" err="1"/>
              <a:t>minio</a:t>
            </a:r>
            <a:r>
              <a:rPr lang="en-US" dirty="0"/>
              <a:t> to store the files for this pipeline. </a:t>
            </a:r>
          </a:p>
          <a:p>
            <a:r>
              <a:rPr lang="en-US" dirty="0"/>
              <a:t>The moment it is uploaded, it will call this API located at this address, and this whole workflow is started on our team’s server. </a:t>
            </a:r>
          </a:p>
          <a:p>
            <a:r>
              <a:rPr lang="en-US" dirty="0"/>
              <a:t>It will download the data file from </a:t>
            </a:r>
            <a:r>
              <a:rPr lang="en-US" dirty="0" err="1"/>
              <a:t>minio</a:t>
            </a:r>
            <a:r>
              <a:rPr lang="en-US" dirty="0"/>
              <a:t>, run its preprocessing steps required for Bayesian networks and feed it to the retraining function.</a:t>
            </a:r>
          </a:p>
          <a:p>
            <a:endParaRPr lang="en-US" dirty="0"/>
          </a:p>
          <a:p>
            <a:r>
              <a:rPr lang="en-US" dirty="0"/>
              <a:t>The updated network file is uploaded to </a:t>
            </a:r>
            <a:r>
              <a:rPr lang="en-US" dirty="0" err="1"/>
              <a:t>MinIO</a:t>
            </a:r>
            <a:r>
              <a:rPr lang="en-US" dirty="0"/>
              <a:t>, and the file is accessed via the Bayesian Network Analysis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0927A-8063-49EC-B560-0DB27EE560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An ideal RCA would be one that identify a set of potential root causes quickly.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And something that will help users to understand how all the variables interact and impact each 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This allows engineers to have a better grasp of their processes and how to handle them if anything happens.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To manage the knowledge gained each time we do a RCA, it will great to have something that can be continuous improved and updated,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This will help to make the diagnosis richer each time, and more reliable since we always adding on to that.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And here comes Bayesian networks which can accomplish all of the above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and it even has some predictive element which would help to prevent the problem from happening beforehand.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Engineers can utilize queried data to obtain list of potential root causes within an hour. Setting: Troubleshoot, Problem -&gt; Solution, Analyze using BBN can help us do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When the network is trained and validated well, it could be used to predict events,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such as predicting whether the outputs are going to fail or if the machine is producing at the optimal level.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2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Next, I will giving a brief walk through of Bayesian networks and what actually represents. </a:t>
            </a:r>
          </a:p>
          <a:p>
            <a:endParaRPr lang="en-US" dirty="0"/>
          </a:p>
          <a:p>
            <a:r>
              <a:rPr lang="en-US" dirty="0"/>
              <a:t>The graph on the left shows a mini Bayesian network that shows the interaction among the variable Cloudy, Sprinkler, Rain and </a:t>
            </a:r>
            <a:r>
              <a:rPr lang="en-US" dirty="0" err="1"/>
              <a:t>WetGrass</a:t>
            </a:r>
            <a:r>
              <a:rPr lang="en-US" dirty="0"/>
              <a:t>. </a:t>
            </a:r>
          </a:p>
          <a:p>
            <a:r>
              <a:rPr lang="en-US" dirty="0"/>
              <a:t>Each variable is connected to another via directed edges, which indicates some dependency among the 2 variables.</a:t>
            </a:r>
          </a:p>
          <a:p>
            <a:endParaRPr lang="en-US" dirty="0"/>
          </a:p>
          <a:p>
            <a:r>
              <a:rPr lang="en-US" dirty="0"/>
              <a:t>All the variables here are discrete, which means that they have their own categorical states of T or F.</a:t>
            </a:r>
          </a:p>
          <a:p>
            <a:r>
              <a:rPr lang="en-US" dirty="0"/>
              <a:t>Because of this property, each variable can easily have its own probability distribution defined, as seen from these tables at the side.</a:t>
            </a:r>
          </a:p>
          <a:p>
            <a:r>
              <a:rPr lang="en-US" dirty="0"/>
              <a:t>You can also notice that each variable has its probability distribution defined based on its parent. 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, sprinkler’s prob is based on Cloudy, for each State of Cloudy, there is a set of probabilities that adds up to 1 for Sprinkler.</a:t>
            </a:r>
          </a:p>
          <a:p>
            <a:endParaRPr lang="en-US" dirty="0"/>
          </a:p>
          <a:p>
            <a:r>
              <a:rPr lang="en-US" dirty="0"/>
              <a:t>In short, Bayesian networks are acyclic, probabilistic graphical models. </a:t>
            </a:r>
          </a:p>
          <a:p>
            <a:endParaRPr lang="en-US" dirty="0"/>
          </a:p>
          <a:p>
            <a:r>
              <a:rPr lang="en-US" dirty="0"/>
              <a:t>By Acyclic, it means that there are no full cycles in the network. </a:t>
            </a:r>
          </a:p>
          <a:p>
            <a:endParaRPr lang="en-US" dirty="0"/>
          </a:p>
          <a:p>
            <a:r>
              <a:rPr lang="en-US" dirty="0"/>
              <a:t>The relationships among variables are represented using conditional probabilities and this is the main building block of the network. </a:t>
            </a:r>
          </a:p>
          <a:p>
            <a:r>
              <a:rPr lang="en-US" dirty="0"/>
              <a:t>Conditional probabilities refer to the probability of an event given that we know something else has happened. </a:t>
            </a:r>
          </a:p>
          <a:p>
            <a:r>
              <a:rPr lang="en-US" dirty="0"/>
              <a:t>It allows us to easily calculate and predict events based on a set of assumptions.</a:t>
            </a:r>
          </a:p>
          <a:p>
            <a:endParaRPr lang="en-US" dirty="0"/>
          </a:p>
          <a:p>
            <a:r>
              <a:rPr lang="en-US" dirty="0"/>
              <a:t>The network's joint distribution can then be expressed as a product of all the conditional probabilities of each variable, conditioned on its parents.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---------------------</a:t>
            </a:r>
          </a:p>
          <a:p>
            <a:endParaRPr lang="en-US" dirty="0"/>
          </a:p>
          <a:p>
            <a:r>
              <a:rPr lang="en-US" strike="noStrike" dirty="0"/>
              <a:t>Such as, this arrow --&gt; which points from Cloudy to Sprinkler; which means that Sprinkler is dependent on Cloudy</a:t>
            </a:r>
          </a:p>
          <a:p>
            <a:r>
              <a:rPr lang="en-US" strike="noStrike" dirty="0"/>
              <a:t>In graph theory,</a:t>
            </a:r>
          </a:p>
          <a:p>
            <a:r>
              <a:rPr lang="en-US" strike="noStrike" dirty="0"/>
              <a:t>Cloudy is a parent of Sprinkler, Sprinkler is a child of Cloudy.</a:t>
            </a:r>
          </a:p>
          <a:p>
            <a:endParaRPr lang="en-US" strike="noStrike" dirty="0"/>
          </a:p>
          <a:p>
            <a:r>
              <a:rPr lang="en-US" dirty="0"/>
              <a:t>Probabilistic meaning that the entire network is built on probabilities, </a:t>
            </a:r>
          </a:p>
          <a:p>
            <a:r>
              <a:rPr lang="en-US" dirty="0"/>
              <a:t>Graphical meaning that each node is the network is a variable, and all the variables are connected by edges.</a:t>
            </a:r>
          </a:p>
          <a:p>
            <a:endParaRPr lang="en-US" strike="noStrike" dirty="0"/>
          </a:p>
          <a:p>
            <a:r>
              <a:rPr lang="en-US" dirty="0"/>
              <a:t>Next, All variables are conditionally independent of its non-descendants given its parents.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Non-descendants refers to not being a child node.</a:t>
            </a:r>
          </a:p>
          <a:p>
            <a:endParaRPr lang="en-US" dirty="0"/>
          </a:p>
          <a:p>
            <a:r>
              <a:rPr lang="en-US" dirty="0"/>
              <a:t>What this means is that if we know that it is currently cloudy, then we don’t need to know what is likelihood of rain to </a:t>
            </a:r>
          </a:p>
          <a:p>
            <a:r>
              <a:rPr lang="en-US" dirty="0"/>
              <a:t>Predict Sprinkler. We simply look at this row here, to know what is the probability. </a:t>
            </a:r>
            <a:r>
              <a:rPr lang="en-US" dirty="0" err="1"/>
              <a:t>Sprinker</a:t>
            </a:r>
            <a:r>
              <a:rPr lang="en-US" dirty="0"/>
              <a:t> and Rain are essentially independent of each other. </a:t>
            </a:r>
          </a:p>
          <a:p>
            <a:endParaRPr lang="en-US" dirty="0"/>
          </a:p>
          <a:p>
            <a:r>
              <a:rPr lang="en-US" dirty="0"/>
              <a:t>This mini network here can then be defined as a product of conditional probabilities given its </a:t>
            </a:r>
          </a:p>
          <a:p>
            <a:r>
              <a:rPr lang="en-US" dirty="0"/>
              <a:t>parents.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explain Bayesian network in a manufacturing context, </a:t>
            </a:r>
          </a:p>
          <a:p>
            <a:r>
              <a:rPr lang="en-US" dirty="0"/>
              <a:t>let's assume that there are 3 machines in the manufacturing line </a:t>
            </a:r>
          </a:p>
          <a:p>
            <a:r>
              <a:rPr lang="en-US" dirty="0"/>
              <a:t>which produces a product with either satisfactory or defective quality.</a:t>
            </a:r>
          </a:p>
          <a:p>
            <a:endParaRPr lang="en-US" dirty="0"/>
          </a:p>
          <a:p>
            <a:r>
              <a:rPr lang="en-US" dirty="0"/>
              <a:t>As each variable in the network has to have a defined probability distribution,  it will be best to work with discrete variables, in order to represent the probabilities accurately. </a:t>
            </a:r>
          </a:p>
          <a:p>
            <a:endParaRPr lang="en-US" dirty="0"/>
          </a:p>
          <a:p>
            <a:r>
              <a:rPr lang="en-US" dirty="0"/>
              <a:t>Therefore, discretization will be applied to continuous variables. If a variable has a range of 0 to 1, it is split into perhaps 3 intervals, each intervals is then a state.</a:t>
            </a:r>
          </a:p>
          <a:p>
            <a:endParaRPr lang="en-US" dirty="0"/>
          </a:p>
          <a:p>
            <a:r>
              <a:rPr lang="en-US" dirty="0"/>
              <a:t>The graph on the right shows a possible network structure of the manufacturing line.</a:t>
            </a:r>
          </a:p>
          <a:p>
            <a:r>
              <a:rPr lang="en-US" dirty="0"/>
              <a:t>The machines may not be related to each other in a sequential manner, as in the actual process.</a:t>
            </a:r>
          </a:p>
          <a:p>
            <a:r>
              <a:rPr lang="en-US" dirty="0"/>
              <a:t>The structure is constructed based on the historical data using network-building algorithms.</a:t>
            </a:r>
          </a:p>
          <a:p>
            <a:endParaRPr lang="en-US" dirty="0"/>
          </a:p>
          <a:p>
            <a:r>
              <a:rPr lang="en-US" dirty="0"/>
              <a:t>As mentioned before, Bayesian networks can be used for Diagnosis. </a:t>
            </a:r>
          </a:p>
          <a:p>
            <a:endParaRPr lang="en-US" dirty="0"/>
          </a:p>
          <a:p>
            <a:r>
              <a:rPr lang="en-US" dirty="0"/>
              <a:t>In diagnosis, it can applied if for example </a:t>
            </a:r>
          </a:p>
          <a:p>
            <a:r>
              <a:rPr lang="en-US" dirty="0"/>
              <a:t>There is a high number of defects, and the engineer would want to know under what conditions does that happen, </a:t>
            </a:r>
          </a:p>
          <a:p>
            <a:r>
              <a:rPr lang="en-US" dirty="0"/>
              <a:t>Or what machine settings can be adjusted so that the defects can be lowered.</a:t>
            </a:r>
          </a:p>
          <a:p>
            <a:endParaRPr lang="en-US" dirty="0"/>
          </a:p>
          <a:p>
            <a:r>
              <a:rPr lang="en-US" dirty="0"/>
              <a:t>We can also find out what is the most likely cause of the defects, </a:t>
            </a:r>
          </a:p>
          <a:p>
            <a:endParaRPr lang="en-US" dirty="0"/>
          </a:p>
          <a:p>
            <a:r>
              <a:rPr lang="en-US" dirty="0"/>
              <a:t>These questions can be answered using probabilities obtained from network with the appropriate analysis and techniques.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-------------------------------</a:t>
            </a:r>
          </a:p>
          <a:p>
            <a:r>
              <a:rPr lang="en-US" dirty="0"/>
              <a:t>For Prediction, we may be interested in knowing beforehand if the final product is going to be of good quality </a:t>
            </a:r>
          </a:p>
          <a:p>
            <a:r>
              <a:rPr lang="en-US" dirty="0"/>
              <a:t>If it is predicted to have defective quality, what process settings can the engineers use to increase the yield</a:t>
            </a:r>
          </a:p>
          <a:p>
            <a:endParaRPr lang="en-US" dirty="0"/>
          </a:p>
          <a:p>
            <a:r>
              <a:rPr lang="en-US" dirty="0"/>
              <a:t>It can also predict what is the machine that will probably breakdown if certain recipes are used.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6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RCA in Bayesian networks, </a:t>
            </a:r>
          </a:p>
          <a:p>
            <a:endParaRPr lang="en-US" dirty="0"/>
          </a:p>
          <a:p>
            <a:r>
              <a:rPr lang="en-US" dirty="0"/>
              <a:t>It would mean that we want to know what are the set of variables as well as its states which would lead to the highest likelihood of the target variable</a:t>
            </a:r>
          </a:p>
          <a:p>
            <a:endParaRPr lang="en-US" dirty="0"/>
          </a:p>
          <a:p>
            <a:r>
              <a:rPr lang="en-US" dirty="0"/>
              <a:t>Firstly, we will need to identify the variables with the strongest relationship with the target variable.</a:t>
            </a:r>
          </a:p>
          <a:p>
            <a:endParaRPr lang="en-US" dirty="0"/>
          </a:p>
          <a:p>
            <a:r>
              <a:rPr lang="en-US" dirty="0"/>
              <a:t>The metric used here is Mutual information, which can be easily found using probabilities.</a:t>
            </a:r>
          </a:p>
          <a:p>
            <a:endParaRPr lang="en-US" dirty="0"/>
          </a:p>
          <a:p>
            <a:r>
              <a:rPr lang="en-US" dirty="0"/>
              <a:t>It measures the mutual dependence between the target and predictor variable. </a:t>
            </a:r>
          </a:p>
          <a:p>
            <a:r>
              <a:rPr lang="en-US" dirty="0"/>
              <a:t>This is similar to the correlation metric except that correlation measures linear dependency</a:t>
            </a:r>
          </a:p>
          <a:p>
            <a:r>
              <a:rPr lang="en-US" dirty="0"/>
              <a:t>Whereas  this is more general, and it explains how much information about the target variable is gained if we know the predictor variable.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value of 0 indicates independence and the higher the value, the higher the dependency between the target and predictor.</a:t>
            </a:r>
          </a:p>
          <a:p>
            <a:endParaRPr lang="en-US" dirty="0"/>
          </a:p>
          <a:p>
            <a:r>
              <a:rPr lang="en-US" dirty="0"/>
              <a:t>Ideally, we would want the variables with the highest MI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---------------------------------------------------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To find machines and its states which would lead to the highest probability of Defective products.</a:t>
            </a:r>
            <a:endParaRPr lang="en-GB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variable can be Man, machine method etc. (5M)</a:t>
            </a:r>
            <a:endParaRPr lang="en-GB" dirty="0"/>
          </a:p>
          <a:p>
            <a:r>
              <a:rPr lang="en-US" dirty="0"/>
              <a:t>As we are using discrete variables only, each machine in the network here has 3 states.</a:t>
            </a:r>
          </a:p>
          <a:p>
            <a:endParaRPr lang="en-US" dirty="0"/>
          </a:p>
          <a:p>
            <a:r>
              <a:rPr lang="en-US" dirty="0"/>
              <a:t>Since we are using probabilities, this problem essentially translate to isolating the.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found using the marginal and joint probabilities of both variables, which can be easily found using the network.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After finding the variables with the strongest relationship, we need to nail down which of its states has the strongest </a:t>
            </a:r>
          </a:p>
          <a:p>
            <a:r>
              <a:rPr lang="en-US" dirty="0"/>
              <a:t>Correlation with the target.</a:t>
            </a:r>
          </a:p>
          <a:p>
            <a:endParaRPr lang="en-US" dirty="0"/>
          </a:p>
          <a:p>
            <a:r>
              <a:rPr lang="en-US" dirty="0"/>
              <a:t>Assuming that we found variable 1 from the previous step.</a:t>
            </a:r>
          </a:p>
          <a:p>
            <a:endParaRPr lang="en-US" dirty="0"/>
          </a:p>
          <a:p>
            <a:r>
              <a:rPr lang="en-US" dirty="0"/>
              <a:t>The graph here shows the probability distribution of Variable 1. </a:t>
            </a:r>
          </a:p>
          <a:p>
            <a:r>
              <a:rPr lang="en-US" dirty="0"/>
              <a:t>This is true for any situation where we have no prior knowledge at all, </a:t>
            </a:r>
          </a:p>
          <a:p>
            <a:r>
              <a:rPr lang="en-US" dirty="0"/>
              <a:t>What this means it that if we simply want to know which state of variable 1 occurs the most number of times on average, it will be state 2.</a:t>
            </a:r>
          </a:p>
          <a:p>
            <a:endParaRPr lang="en-US" dirty="0"/>
          </a:p>
          <a:p>
            <a:r>
              <a:rPr lang="en-US" dirty="0"/>
              <a:t>Suppose now that we see that some defects are passing from the manufacturing line, and there are no other information present, </a:t>
            </a:r>
          </a:p>
          <a:p>
            <a:r>
              <a:rPr lang="en-US" dirty="0"/>
              <a:t>except that it has defective products. </a:t>
            </a:r>
          </a:p>
          <a:p>
            <a:endParaRPr lang="en-US" dirty="0"/>
          </a:p>
          <a:p>
            <a:r>
              <a:rPr lang="en-US" dirty="0"/>
              <a:t>So then, we can insert this knowledge by using conditional probability. </a:t>
            </a:r>
          </a:p>
          <a:p>
            <a:r>
              <a:rPr lang="en-US" dirty="0"/>
              <a:t>This probability will be the probability of variable if we know that there are some defects.</a:t>
            </a:r>
          </a:p>
          <a:p>
            <a:endParaRPr lang="en-US" dirty="0"/>
          </a:p>
          <a:p>
            <a:r>
              <a:rPr lang="en-US" dirty="0"/>
              <a:t>So we can see that there is a obvious spike in State 1 comparing to the graph above and state 2 decreased significantly in probability. </a:t>
            </a:r>
          </a:p>
          <a:p>
            <a:r>
              <a:rPr lang="en-US" dirty="0"/>
              <a:t>This tells us that oh State 1 is the most likely state for Variable 1 when there is a defective product, and not so much for State 2. </a:t>
            </a:r>
          </a:p>
          <a:p>
            <a:endParaRPr lang="en-US" dirty="0"/>
          </a:p>
          <a:p>
            <a:r>
              <a:rPr lang="en-US" dirty="0"/>
              <a:t>This concept can be expressed by taking the difference between the probabilities from these 2 scenarios, and a positive difference would indicate a likely root cause, while negative difference will mean it is less likely to happen. </a:t>
            </a:r>
          </a:p>
          <a:p>
            <a:endParaRPr lang="en-US" dirty="0"/>
          </a:p>
          <a:p>
            <a:r>
              <a:rPr lang="en-US" dirty="0"/>
              <a:t>Therefore, combining this with the previous step, we will have a list of variables and its probable states, that are highly related to the target variable.</a:t>
            </a:r>
          </a:p>
          <a:p>
            <a:r>
              <a:rPr lang="en-US" dirty="0"/>
              <a:t>engineers could do a deep-dive into these variables to see if there exist any correlation to the issue, so this gives them something to starts with and focus on when the situation arises.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introduce and implement Bayesian networks for engineers derive insights,  we are using a licensed software called Bayes Server. </a:t>
            </a:r>
          </a:p>
          <a:p>
            <a:endParaRPr lang="en-US" dirty="0"/>
          </a:p>
          <a:p>
            <a:r>
              <a:rPr lang="en-US" dirty="0"/>
              <a:t>This software </a:t>
            </a:r>
            <a:r>
              <a:rPr lang="en-US" dirty="0" err="1"/>
              <a:t>specialises</a:t>
            </a:r>
            <a:r>
              <a:rPr lang="en-US" dirty="0"/>
              <a:t> in building Bayesian networks for industry use cases, it includes many functions for analysis and predictions. </a:t>
            </a:r>
          </a:p>
          <a:p>
            <a:endParaRPr lang="en-US" dirty="0"/>
          </a:p>
          <a:p>
            <a:r>
              <a:rPr lang="en-US" dirty="0"/>
              <a:t>The software consists of a user interface and a code base. The code base contains all the functions found in the software. </a:t>
            </a:r>
          </a:p>
          <a:p>
            <a:endParaRPr lang="en-US" dirty="0"/>
          </a:p>
          <a:p>
            <a:r>
              <a:rPr lang="en-US" dirty="0"/>
              <a:t>As the software may be confusing and complex to use, we decided to build a </a:t>
            </a:r>
            <a:r>
              <a:rPr lang="en-US" dirty="0" err="1"/>
              <a:t>simplied</a:t>
            </a:r>
            <a:r>
              <a:rPr lang="en-US" dirty="0"/>
              <a:t> and user-friendly platform using the code base.</a:t>
            </a:r>
          </a:p>
          <a:p>
            <a:endParaRPr lang="en-US" dirty="0"/>
          </a:p>
          <a:p>
            <a:r>
              <a:rPr lang="en-US" dirty="0"/>
              <a:t>We integrated the codes into a Python environment and repackaged it into API endpoints.</a:t>
            </a:r>
          </a:p>
          <a:p>
            <a:r>
              <a:rPr lang="en-US" dirty="0"/>
              <a:t>This allows us to easily call and combine Bayes Server functions according to our needs.</a:t>
            </a:r>
          </a:p>
          <a:p>
            <a:endParaRPr lang="en-US" dirty="0"/>
          </a:p>
          <a:p>
            <a:r>
              <a:rPr lang="en-US" dirty="0"/>
              <a:t>The user-interface is built using </a:t>
            </a:r>
            <a:r>
              <a:rPr lang="en-US" dirty="0" err="1"/>
              <a:t>streamlit</a:t>
            </a:r>
            <a:r>
              <a:rPr lang="en-US" dirty="0"/>
              <a:t> and it calls the API endpoints to return the output results.</a:t>
            </a:r>
          </a:p>
          <a:p>
            <a:r>
              <a:rPr lang="en-US" dirty="0"/>
              <a:t>The tool is then hosted on our team's server and available for use as long as you are connected to HP’s network/</a:t>
            </a:r>
          </a:p>
          <a:p>
            <a:endParaRPr lang="en-US" dirty="0"/>
          </a:p>
          <a:p>
            <a:r>
              <a:rPr lang="en-US" dirty="0"/>
              <a:t>This approach allows many users to enjoy the functionality of Bayes Server without having to download the entire software.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7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SG" dirty="0"/>
              <a:t>Next I will be presenting a use case in manufacturing where we applied </a:t>
            </a:r>
            <a:r>
              <a:rPr lang="en-SG" dirty="0" err="1"/>
              <a:t>bayesian</a:t>
            </a:r>
            <a:r>
              <a:rPr lang="en-SG" dirty="0"/>
              <a:t> network to troubleshoot an ink under tape issue. </a:t>
            </a:r>
          </a:p>
          <a:p>
            <a:pPr>
              <a:lnSpc>
                <a:spcPct val="90000"/>
              </a:lnSpc>
            </a:pPr>
            <a:endParaRPr lang="en-SG" dirty="0"/>
          </a:p>
          <a:p>
            <a:pPr>
              <a:lnSpc>
                <a:spcPct val="90000"/>
              </a:lnSpc>
            </a:pPr>
            <a:r>
              <a:rPr lang="en-SG" dirty="0"/>
              <a:t>Ink under tape is as the term suggests, you see here in the picture on the right, there is some ink leakage happening under the transparent tape. </a:t>
            </a:r>
          </a:p>
          <a:p>
            <a:pPr>
              <a:lnSpc>
                <a:spcPct val="90000"/>
              </a:lnSpc>
            </a:pPr>
            <a:endParaRPr lang="en-SG" dirty="0"/>
          </a:p>
          <a:p>
            <a:pPr>
              <a:lnSpc>
                <a:spcPct val="90000"/>
              </a:lnSpc>
            </a:pPr>
            <a:r>
              <a:rPr lang="en-SG" dirty="0"/>
              <a:t>This issue happened to some ink cartridges in the </a:t>
            </a:r>
            <a:r>
              <a:rPr lang="en-SG" dirty="0" err="1"/>
              <a:t>hestia</a:t>
            </a:r>
            <a:r>
              <a:rPr lang="en-SG" dirty="0"/>
              <a:t> and </a:t>
            </a:r>
            <a:r>
              <a:rPr lang="en-SG" dirty="0" err="1"/>
              <a:t>pluto</a:t>
            </a:r>
            <a:r>
              <a:rPr lang="en-SG" dirty="0"/>
              <a:t> plus products mid last year. </a:t>
            </a:r>
          </a:p>
          <a:p>
            <a:pPr>
              <a:lnSpc>
                <a:spcPct val="90000"/>
              </a:lnSpc>
            </a:pPr>
            <a:endParaRPr lang="en-SG" dirty="0"/>
          </a:p>
          <a:p>
            <a:pPr>
              <a:lnSpc>
                <a:spcPct val="90000"/>
              </a:lnSpc>
            </a:pPr>
            <a:r>
              <a:rPr lang="en-SG" dirty="0"/>
              <a:t>There was a high percentage of this failure and it resulted in these cartridges being scrapped.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 could be several</a:t>
            </a:r>
            <a:r>
              <a:rPr lang="en-SG" dirty="0"/>
              <a:t> sources of factors coming from Man method machine</a:t>
            </a:r>
            <a:r>
              <a:rPr lang="en-US" dirty="0"/>
              <a:t> </a:t>
            </a:r>
            <a:r>
              <a:rPr lang="en-SG" dirty="0"/>
              <a:t>or material from the process </a:t>
            </a:r>
            <a:r>
              <a:rPr lang="en-US" dirty="0"/>
              <a:t>that could cause IUT</a:t>
            </a:r>
            <a:r>
              <a:rPr lang="en-SG" dirty="0"/>
              <a:t> failure. </a:t>
            </a:r>
          </a:p>
          <a:p>
            <a:pPr>
              <a:lnSpc>
                <a:spcPct val="90000"/>
              </a:lnSpc>
            </a:pPr>
            <a:endParaRPr lang="en-SG" dirty="0"/>
          </a:p>
          <a:p>
            <a:pPr>
              <a:lnSpc>
                <a:spcPct val="90000"/>
              </a:lnSpc>
            </a:pPr>
            <a:r>
              <a:rPr lang="en-SG" dirty="0"/>
              <a:t>That’s why it is very useful to build a network to combines all these factors together, to identify the potential causes. </a:t>
            </a:r>
          </a:p>
          <a:p>
            <a:pPr>
              <a:lnSpc>
                <a:spcPct val="90000"/>
              </a:lnSpc>
            </a:pPr>
            <a:endParaRPr lang="en-SG" dirty="0"/>
          </a:p>
          <a:p>
            <a:pPr>
              <a:lnSpc>
                <a:spcPct val="90000"/>
              </a:lnSpc>
            </a:pPr>
            <a:r>
              <a:rPr lang="en-SG" dirty="0"/>
              <a:t>Next I will be giving a demo of the tool based on this use case.</a:t>
            </a:r>
          </a:p>
          <a:p>
            <a:pPr>
              <a:lnSpc>
                <a:spcPct val="90000"/>
              </a:lnSpc>
            </a:pPr>
            <a:endParaRPr lang="en-SG" dirty="0"/>
          </a:p>
          <a:p>
            <a:pPr>
              <a:lnSpc>
                <a:spcPct val="90000"/>
              </a:lnSpc>
            </a:pPr>
            <a:r>
              <a:rPr lang="en-SG" dirty="0"/>
              <a:t>--------------------------------------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Pen </a:t>
            </a:r>
            <a:r>
              <a:rPr lang="en-GB" sz="1100" dirty="0"/>
              <a:t> = cartridge</a:t>
            </a:r>
          </a:p>
          <a:p>
            <a:pPr>
              <a:lnSpc>
                <a:spcPct val="90000"/>
              </a:lnSpc>
            </a:pPr>
            <a:endParaRPr lang="en-GB" sz="1100" dirty="0"/>
          </a:p>
          <a:p>
            <a:pPr>
              <a:lnSpc>
                <a:spcPct val="90000"/>
              </a:lnSpc>
            </a:pPr>
            <a:r>
              <a:rPr lang="en-GB" sz="1100" dirty="0"/>
              <a:t>Black portion is where the ink leaks out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(die)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 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Circle portion </a:t>
            </a:r>
            <a:r>
              <a:rPr lang="en-GB" sz="1100" dirty="0">
                <a:sym typeface="Wingdings" panose="05000000000000000000" pitchFamily="2" charset="2"/>
              </a:rPr>
              <a:t> connected to printhead</a:t>
            </a:r>
            <a:endParaRPr lang="en-GB" sz="1100" dirty="0"/>
          </a:p>
          <a:p>
            <a:pPr>
              <a:lnSpc>
                <a:spcPct val="90000"/>
              </a:lnSpc>
            </a:pPr>
            <a:endParaRPr lang="en-GB" sz="1100" dirty="0"/>
          </a:p>
          <a:p>
            <a:pPr>
              <a:lnSpc>
                <a:spcPct val="90000"/>
              </a:lnSpc>
            </a:pPr>
            <a:r>
              <a:rPr lang="en-GB" sz="1100" dirty="0"/>
              <a:t>Historical data (engineer finds it useful; parameters identified – to be validated)</a:t>
            </a:r>
          </a:p>
          <a:p>
            <a:pPr>
              <a:lnSpc>
                <a:spcPct val="90000"/>
              </a:lnSpc>
            </a:pPr>
            <a:endParaRPr lang="en-GB" sz="1100" dirty="0"/>
          </a:p>
          <a:p>
            <a:pPr>
              <a:lnSpc>
                <a:spcPct val="90000"/>
              </a:lnSpc>
            </a:pPr>
            <a:r>
              <a:rPr lang="en-GB" sz="1100" dirty="0"/>
              <a:t>Mainly zone 1</a:t>
            </a:r>
          </a:p>
          <a:p>
            <a:pPr>
              <a:lnSpc>
                <a:spcPct val="90000"/>
              </a:lnSpc>
            </a:pPr>
            <a:endParaRPr lang="en-GB" sz="1100" dirty="0"/>
          </a:p>
          <a:p>
            <a:pPr>
              <a:lnSpc>
                <a:spcPct val="90000"/>
              </a:lnSpc>
            </a:pPr>
            <a:r>
              <a:rPr lang="en-GB" sz="1100" dirty="0"/>
              <a:t>After June 2021, the issue is not happening as often now; now it is reduced</a:t>
            </a:r>
          </a:p>
          <a:p>
            <a:pPr>
              <a:lnSpc>
                <a:spcPct val="90000"/>
              </a:lnSpc>
            </a:pPr>
            <a:endParaRPr lang="en-GB" sz="1100" dirty="0"/>
          </a:p>
          <a:p>
            <a:pPr>
              <a:lnSpc>
                <a:spcPct val="90000"/>
              </a:lnSpc>
            </a:pPr>
            <a:r>
              <a:rPr lang="en-GB" sz="1100" dirty="0"/>
              <a:t>It is happening in the staging process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 - Staging -&gt; keep it aside for a few to see if there’s anything happening to the product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100" dirty="0"/>
              <a:t>Sample some pens  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100" dirty="0"/>
              <a:t>At the  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- latent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5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causes identified are still being investigated by the engineers, ( so far they have been using the tool, and they find it quite useful)</a:t>
            </a:r>
          </a:p>
          <a:p>
            <a:endParaRPr lang="en-US" dirty="0"/>
          </a:p>
          <a:p>
            <a:r>
              <a:rPr lang="en-US" dirty="0"/>
              <a:t>This slide here shows the current user workflow of the tool.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the engineers will pass the data to us to run through the data preprocessing pipeline./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pipeline, helps to remove the outliers and discretize the continuous variables into categorical states, returning a train and test sets for us to construct the network using bayes server.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network can be saved in a file and pass to engineers. Engineers can simply upload the file on the tool and use the functions available.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Optimal number of clusters obtained using silhouette score.</a:t>
            </a:r>
            <a:endParaRPr lang="en-GB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Whit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E1E442-EA91-4CF2-A76A-A72CA1E32C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</p:spPr>
        <p:txBody>
          <a:bodyPr tIns="384048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876A7DA-F8C7-EB4B-BCB0-CA9AB969E8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49583" y="2337708"/>
            <a:ext cx="11612880" cy="39617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49582" y="113154"/>
            <a:ext cx="11612880" cy="2607601"/>
          </a:xfrm>
          <a:ln>
            <a:noFill/>
          </a:ln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 with Carryover Line of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7BCA-4CC1-46BF-BE48-FB8B0628E9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49582" y="2806020"/>
            <a:ext cx="11612880" cy="39909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44622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6096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B84C0D-8445-4009-BF2F-55B901AD154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096000" y="37"/>
            <a:ext cx="6096000" cy="6857963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0154CF-2E3E-474A-90FB-034C357AA42D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298808" y="1610090"/>
            <a:ext cx="5410624" cy="4579715"/>
          </a:xfrm>
        </p:spPr>
        <p:txBody>
          <a:bodyPr anchor="t" anchorCtr="0">
            <a:sp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Item #1</a:t>
            </a:r>
          </a:p>
          <a:p>
            <a:pPr lvl="0"/>
            <a:r>
              <a:rPr lang="en-US"/>
              <a:t>Item #2</a:t>
            </a:r>
          </a:p>
          <a:p>
            <a:pPr lvl="0"/>
            <a:r>
              <a:rPr lang="en-US"/>
              <a:t>Item #3</a:t>
            </a:r>
          </a:p>
          <a:p>
            <a:pPr lvl="0"/>
            <a:r>
              <a:rPr lang="en-US"/>
              <a:t>Item #4</a:t>
            </a:r>
          </a:p>
          <a:p>
            <a:pPr lvl="0"/>
            <a:r>
              <a:rPr lang="en-US"/>
              <a:t>Item #5</a:t>
            </a:r>
          </a:p>
          <a:p>
            <a:pPr lvl="0"/>
            <a:r>
              <a:rPr lang="en-US"/>
              <a:t>Item #6</a:t>
            </a:r>
          </a:p>
          <a:p>
            <a:pPr lvl="0"/>
            <a:r>
              <a:rPr lang="en-US"/>
              <a:t>Item #7</a:t>
            </a:r>
          </a:p>
          <a:p>
            <a:pPr lvl="0"/>
            <a:r>
              <a:rPr lang="en-US"/>
              <a:t>Item #8</a:t>
            </a:r>
          </a:p>
          <a:p>
            <a:pPr lvl="0"/>
            <a:r>
              <a:rPr lang="en-US"/>
              <a:t>Item #9</a:t>
            </a:r>
          </a:p>
          <a:p>
            <a:pPr lvl="0"/>
            <a:r>
              <a:rPr lang="en-US"/>
              <a:t>Item #10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8" y="397384"/>
            <a:ext cx="5413623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D9ED83A-EC5F-4B0E-9E10-C4E7EBF8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9CCAFB6-3D6F-4A4A-B975-F56A3FD36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3766490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8" y="397384"/>
            <a:ext cx="11612880" cy="600934"/>
          </a:xfrm>
        </p:spPr>
        <p:txBody>
          <a:bodyPr wrap="square"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6155E8A-7EA8-4AD6-AF57-B7E67197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FD99E2E-71CB-490D-A000-36D13BBF9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1D0FC7CE-D148-4652-A7F7-38C45CB32EED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65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8F849-F207-4730-BC15-C0BC77A4631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7975" y="1604963"/>
            <a:ext cx="7550150" cy="340360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6" y="397384"/>
            <a:ext cx="11612880" cy="600934"/>
          </a:xfrm>
        </p:spPr>
        <p:txBody>
          <a:bodyPr wrap="square"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0EB6A83-82B4-4821-9E6D-CFC9C50B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7669D35C-88DD-4933-AC78-FA1871E7713A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FD5D6E-9407-4D2C-82DE-5A7D5486C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0561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D02BB2-A349-B449-B34B-9F8A7EDCAE6A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7" y="397384"/>
            <a:ext cx="11612880" cy="600934"/>
          </a:xfrm>
        </p:spPr>
        <p:txBody>
          <a:bodyPr wrap="square" tIns="0" rIns="0" bIns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3C2B4-9830-CE46-A39E-B560CDCB4753}"/>
              </a:ext>
            </a:extLst>
          </p:cNvPr>
          <p:cNvSpPr/>
          <p:nvPr userDrawn="1"/>
        </p:nvSpPr>
        <p:spPr bwMode="ltGray">
          <a:xfrm>
            <a:off x="0" y="1295399"/>
            <a:ext cx="12192000" cy="889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F28EDDF-AD99-7C44-B415-989893C46A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6826" y="1565621"/>
            <a:ext cx="11612880" cy="348557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Secondary level text goes here. Lorem ipsum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34455EC-817E-4DFC-8A82-3AE56428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54B4DD62-BFEE-4268-B179-5590EBA77C15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6E21C78-D216-4BB9-A585-347D8D25B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E314AB-90D3-419B-AC10-CF5FBC63215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7975" y="2492968"/>
            <a:ext cx="7550150" cy="340360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6486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35961-4D94-4F4E-85B5-F31424B75A1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7975" y="1604963"/>
            <a:ext cx="5434013" cy="4338637"/>
          </a:xfrm>
        </p:spPr>
        <p:txBody>
          <a:bodyPr/>
          <a:lstStyle/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tie </a:t>
            </a:r>
            <a:r>
              <a:rPr lang="en-US" err="1"/>
              <a:t>tie</a:t>
            </a:r>
            <a:r>
              <a:rPr lang="en-US"/>
              <a:t> </a:t>
            </a:r>
            <a:r>
              <a:rPr lang="en-US" err="1"/>
              <a:t>tie</a:t>
            </a:r>
            <a:r>
              <a:rPr lang="en-US"/>
              <a:t> </a:t>
            </a:r>
            <a:r>
              <a:rPr lang="en-US" err="1"/>
              <a:t>condim</a:t>
            </a:r>
            <a:r>
              <a:rPr lang="en-US"/>
              <a:t> </a:t>
            </a:r>
            <a:r>
              <a:rPr lang="en-US" err="1"/>
              <a:t>entum</a:t>
            </a:r>
            <a:r>
              <a:rPr lang="en-US"/>
              <a:t>. </a:t>
            </a:r>
          </a:p>
          <a:p>
            <a:pPr lvl="0"/>
            <a:r>
              <a:rPr lang="en-US" err="1"/>
              <a:t>Phasellus</a:t>
            </a:r>
            <a:r>
              <a:rPr lang="en-US"/>
              <a:t> in </a:t>
            </a:r>
            <a:r>
              <a:rPr lang="en-US" err="1"/>
              <a:t>hendrerit</a:t>
            </a:r>
            <a:r>
              <a:rPr lang="en-US"/>
              <a:t> magna, a </a:t>
            </a:r>
            <a:r>
              <a:rPr lang="en-US" err="1"/>
              <a:t>accumsan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Morbi </a:t>
            </a:r>
            <a:r>
              <a:rPr lang="en-US" err="1"/>
              <a:t>aliquam</a:t>
            </a:r>
            <a:r>
              <a:rPr lang="en-US"/>
              <a:t> magna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, </a:t>
            </a:r>
            <a:r>
              <a:rPr lang="en-US" err="1"/>
              <a:t>condimentum</a:t>
            </a:r>
            <a:r>
              <a:rPr lang="en-US"/>
              <a:t> sed eros in, vestibulum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</a:t>
            </a:r>
            <a:r>
              <a:rPr lang="en-US" err="1"/>
              <a:t>arcu</a:t>
            </a:r>
            <a:r>
              <a:rPr lang="en-US"/>
              <a:t>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sed,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a diam ac diam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porta vel diam. Nam in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</a:t>
            </a:r>
          </a:p>
          <a:p>
            <a:pPr lvl="0"/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venenatis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ac </a:t>
            </a:r>
            <a:r>
              <a:rPr lang="en-US" err="1"/>
              <a:t>mattis</a:t>
            </a:r>
            <a:r>
              <a:rPr lang="en-US"/>
              <a:t>. In auctor </a:t>
            </a:r>
            <a:r>
              <a:rPr lang="en-US" err="1"/>
              <a:t>enim</a:t>
            </a:r>
            <a:r>
              <a:rPr lang="en-US"/>
              <a:t> vel ante </a:t>
            </a:r>
            <a:r>
              <a:rPr lang="en-US" err="1"/>
              <a:t>pretium</a:t>
            </a:r>
            <a:r>
              <a:rPr lang="en-US"/>
              <a:t>, vel </a:t>
            </a:r>
            <a:r>
              <a:rPr lang="en-US" err="1"/>
              <a:t>laoreet</a:t>
            </a:r>
            <a:r>
              <a:rPr lang="en-US"/>
              <a:t> lorem </a:t>
            </a:r>
            <a:r>
              <a:rPr lang="en-US" err="1"/>
              <a:t>aliquet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at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, dictum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, </a:t>
            </a:r>
            <a:r>
              <a:rPr lang="en-US" err="1"/>
              <a:t>fringilla</a:t>
            </a:r>
            <a:r>
              <a:rPr lang="en-US"/>
              <a:t> ex.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vehicula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sed,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eros.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AFFD7F-E406-40CD-9AA2-3818827A8FC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096000" y="1609725"/>
            <a:ext cx="5715000" cy="3798888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8" y="397384"/>
            <a:ext cx="11612880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0EB6A83-82B4-4821-9E6D-CFC9C50B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B9ED8586-3578-40EA-A842-9BA9439928D5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5686282-38A5-4479-9D5F-38F262089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9719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Larg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AA35-481F-464E-B989-E4AFA8321B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7975" y="1604963"/>
            <a:ext cx="5434013" cy="2924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6096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B84C0D-8445-4009-BF2F-55B901AD154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096000" y="-26469"/>
            <a:ext cx="6096000" cy="6884469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8" y="397384"/>
            <a:ext cx="5413623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DF90518-C404-4611-8BF8-29822FB2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2B1B90F-0C38-4E7A-9323-140E58C11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92847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49F19-0236-43EB-832E-E49348CEAB9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98450" y="1604963"/>
            <a:ext cx="5432425" cy="412591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804B36-E44E-4A42-B169-282EAD312F17}"/>
              </a:ext>
            </a:extLst>
          </p:cNvPr>
          <p:cNvSpPr/>
          <p:nvPr userDrawn="1"/>
        </p:nvSpPr>
        <p:spPr bwMode="gray">
          <a:xfrm>
            <a:off x="6096000" y="0"/>
            <a:ext cx="609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6096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8" y="397384"/>
            <a:ext cx="5413623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DB37193-AF41-48D4-9C15-11EC3155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AC80B6D-7129-4623-BDC1-077C58FBA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ECB22FE1-E813-4F56-8A51-20A70596A932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09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aption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8FC0354-FF3E-4D42-A5FC-BC26485E9D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049926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B19ED5-B37D-994C-BB5E-1532033EF1E0}"/>
              </a:ext>
            </a:extLst>
          </p:cNvPr>
          <p:cNvSpPr/>
          <p:nvPr userDrawn="1"/>
        </p:nvSpPr>
        <p:spPr bwMode="ltGray">
          <a:xfrm>
            <a:off x="0" y="6024879"/>
            <a:ext cx="12192000" cy="8331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0C8ADCFF-CCDF-6F4B-BF9D-938BDF5B60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96825" y="6302968"/>
            <a:ext cx="11066393" cy="348557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One line image caption goes here.</a:t>
            </a:r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C0EE9412-DD26-4464-8F4C-149927D6F5CF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9995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 &amp;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D25EFC-437D-4535-985B-6655AF0F175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16579" y="5476462"/>
            <a:ext cx="5593363" cy="679417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62BEE7D-089D-4E6E-B85D-FDE63C7B973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98808" y="5476462"/>
            <a:ext cx="5608698" cy="679417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D02BB2-A349-B449-B34B-9F8A7EDCAE6A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7" y="397384"/>
            <a:ext cx="11612880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EB6E7D-CCCD-9544-AE01-4167A157AC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807" y="1478999"/>
            <a:ext cx="5625230" cy="3873586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orma DJR Micro" pitchFamily="2" charset="77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7B6EFC3C-A74E-654F-84ED-662CA4659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95601" y="1478999"/>
            <a:ext cx="5625230" cy="3873586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orma DJR Micro" pitchFamily="2" charset="77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9C63EEA-0812-4AEA-87D6-EC3DD1C6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CF3AA77-4BD9-4984-9B44-7AF21F4CA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CE076FA6-9196-478F-8429-A22FBB16E45E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36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hotos &amp;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5991333-6B6E-417B-90A6-86B22297C995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263231" y="4004850"/>
            <a:ext cx="3684127" cy="1208085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853A76-96A6-40A1-A067-424C13DB0FA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17930" y="4004850"/>
            <a:ext cx="3684127" cy="1208085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D7599F5-5925-422A-A71D-C5306C416D61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298807" y="4004850"/>
            <a:ext cx="3684127" cy="1208085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D02BB2-A349-B449-B34B-9F8A7EDCAE6A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7" y="397384"/>
            <a:ext cx="11612880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60C524E3-513B-9F47-8587-4AEAC8C7AD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807" y="1478999"/>
            <a:ext cx="3657599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8265717D-C6EC-C546-B6FF-EAE66444D04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7930" y="1478999"/>
            <a:ext cx="3783777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65B79BDC-47CE-0543-BDE2-A8CF2E20FD9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63231" y="1478999"/>
            <a:ext cx="3657600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A7D1F7B-7BD3-400D-822A-BF038851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5D431739-84F5-4197-82DF-65F6471BCCB4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E9F0CC6-64C9-4854-92A8-4EA9A322B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52575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lack Typ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C3CB96E-2C0B-47B2-9104-5AF5386D8E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</p:spPr>
        <p:txBody>
          <a:bodyPr tIns="384048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876A7DA-F8C7-EB4B-BCB0-CA9AB969E8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49583" y="2337708"/>
            <a:ext cx="11612880" cy="39617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49582" y="113154"/>
            <a:ext cx="11612880" cy="2607601"/>
          </a:xfrm>
          <a:ln>
            <a:noFill/>
          </a:ln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8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 with Carryover Line of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7BCA-4CC1-46BF-BE48-FB8B0628E9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49582" y="2806020"/>
            <a:ext cx="11612880" cy="3896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259303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 &amp;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5991333-6B6E-417B-90A6-86B22297C995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225591" y="2768763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853A76-96A6-40A1-A067-424C13DB0FA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16143" y="2768763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D7599F5-5925-422A-A71D-C5306C416D61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332873" y="2768763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60C524E3-513B-9F47-8587-4AEAC8C7AD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2300" y="289832"/>
            <a:ext cx="3657599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8265717D-C6EC-C546-B6FF-EAE66444D04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6143" y="318112"/>
            <a:ext cx="3783777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65B79BDC-47CE-0543-BDE2-A8CF2E20FD9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25591" y="318112"/>
            <a:ext cx="3657600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A7D1F7B-7BD3-400D-822A-BF038851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5C50E67-374D-4C13-B3F5-AF42AB5D79CE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1580" y="5929057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0514296-046E-435B-B705-798751C4112A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216143" y="5929057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9B23890-B4AE-4BE7-816D-9FB3A4134BF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28862" y="5929057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DD7F8A67-D383-4A5C-ABB7-01D36055F88E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8862" y="3478406"/>
            <a:ext cx="3657599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E3304DF0-AAD9-40B1-98CA-3FF5BF50E02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216143" y="3478406"/>
            <a:ext cx="3783777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id="{980BE97B-E65B-4431-9D04-75E50D696B8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221580" y="3478406"/>
            <a:ext cx="3657600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73A8CD65-CB94-48B0-A1A6-14EC33A1F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29" name="logo">
            <a:extLst>
              <a:ext uri="{FF2B5EF4-FFF2-40B4-BE49-F238E27FC236}">
                <a16:creationId xmlns:a16="http://schemas.microsoft.com/office/drawing/2014/main" id="{C79498EA-C47D-418E-B2A6-64D64D2792CE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605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ote &amp; Pho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BB19C53-64CF-46A0-B13A-39DA8FE8EF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101" y="3803023"/>
            <a:ext cx="11612880" cy="234294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Short title, quote,</a:t>
            </a:r>
            <a:br>
              <a:rPr lang="en-US" dirty="0"/>
            </a:br>
            <a:r>
              <a:rPr lang="en-US" dirty="0"/>
              <a:t>or sentence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A422AB0-D9FE-7942-86F0-C5D4ABCC5E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89636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B01-CD02-6A47-BEE9-3A7D01D10B3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2101" y="6249815"/>
            <a:ext cx="11612880" cy="348557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Attribution or source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0E37D-62CF-4523-8BF4-479A339275F5}"/>
              </a:ext>
            </a:extLst>
          </p:cNvPr>
          <p:cNvGrpSpPr/>
          <p:nvPr userDrawn="1"/>
        </p:nvGrpSpPr>
        <p:grpSpPr>
          <a:xfrm>
            <a:off x="-10408" y="5020144"/>
            <a:ext cx="12202408" cy="1147282"/>
            <a:chOff x="-10408" y="5115560"/>
            <a:chExt cx="12294704" cy="11472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6DDA52-105B-A244-911F-F4755ABFDBA4}"/>
                </a:ext>
              </a:extLst>
            </p:cNvPr>
            <p:cNvCxnSpPr/>
            <p:nvPr userDrawn="1"/>
          </p:nvCxnSpPr>
          <p:spPr>
            <a:xfrm>
              <a:off x="-10408" y="5115560"/>
              <a:ext cx="12294704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2BAE2C-DFCB-0748-8E88-D33B4E54C0CD}"/>
                </a:ext>
              </a:extLst>
            </p:cNvPr>
            <p:cNvCxnSpPr/>
            <p:nvPr userDrawn="1"/>
          </p:nvCxnSpPr>
          <p:spPr>
            <a:xfrm>
              <a:off x="-10408" y="6262842"/>
              <a:ext cx="12294704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logo">
            <a:extLst>
              <a:ext uri="{FF2B5EF4-FFF2-40B4-BE49-F238E27FC236}">
                <a16:creationId xmlns:a16="http://schemas.microsoft.com/office/drawing/2014/main" id="{FE648FE8-E4C7-4BBC-946E-7898257D3FE2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125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White Type &amp; Pho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A422AB0-D9FE-7942-86F0-C5D4ABCC5E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427"/>
            <a:ext cx="12192000" cy="6897757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BB19C53-64CF-46A0-B13A-39DA8FE8EF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101" y="4481973"/>
            <a:ext cx="11612880" cy="1123384"/>
          </a:xfrm>
        </p:spPr>
        <p:txBody>
          <a:bodyPr tIns="0" rIns="0" bIns="0" anchor="ctr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Long title, quote,</a:t>
            </a:r>
            <a:br>
              <a:rPr lang="en-US"/>
            </a:br>
            <a:r>
              <a:rPr lang="en-US"/>
              <a:t>or sentence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B01-CD02-6A47-BEE9-3A7D01D10B3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3253" y="6251212"/>
            <a:ext cx="11612880" cy="291618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Attribution or source</a:t>
            </a:r>
          </a:p>
        </p:txBody>
      </p:sp>
    </p:spTree>
    <p:extLst>
      <p:ext uri="{BB962C8B-B14F-4D97-AF65-F5344CB8AC3E}">
        <p14:creationId xmlns:p14="http://schemas.microsoft.com/office/powerpoint/2010/main" val="3616811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Black Type &amp; Pho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A422AB0-D9FE-7942-86F0-C5D4ABCC5E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BB19C53-64CF-46A0-B13A-39DA8FE8EF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82101" y="4481973"/>
            <a:ext cx="11612880" cy="1123384"/>
          </a:xfrm>
        </p:spPr>
        <p:txBody>
          <a:bodyPr tIns="0" rIns="0" bIns="0" anchor="ctr" anchorCtr="0">
            <a:spAutoFit/>
          </a:bodyPr>
          <a:lstStyle>
            <a:lvl1pPr marL="0" indent="0">
              <a:lnSpc>
                <a:spcPct val="90000"/>
              </a:lnSpc>
              <a:buNone/>
              <a:defRPr sz="4000">
                <a:latin typeface="+mj-lt"/>
              </a:defRPr>
            </a:lvl1pPr>
          </a:lstStyle>
          <a:p>
            <a:pPr lvl="0"/>
            <a:r>
              <a:rPr lang="en-US"/>
              <a:t>Long title, quote,</a:t>
            </a:r>
            <a:br>
              <a:rPr lang="en-US"/>
            </a:br>
            <a:r>
              <a:rPr lang="en-US"/>
              <a:t>or sentence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B01-CD02-6A47-BEE9-3A7D01D10B3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293253" y="6251212"/>
            <a:ext cx="11612880" cy="291618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Attribution or source</a:t>
            </a:r>
          </a:p>
        </p:txBody>
      </p:sp>
    </p:spTree>
    <p:extLst>
      <p:ext uri="{BB962C8B-B14F-4D97-AF65-F5344CB8AC3E}">
        <p14:creationId xmlns:p14="http://schemas.microsoft.com/office/powerpoint/2010/main" val="307881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8FC0354-FF3E-4D42-A5FC-BC26485E9D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54121C-6CB0-4450-A437-2A35D750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8CD7CB-4A47-4727-B0E6-CFFDCACF2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164171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istic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2723C-5406-0349-9FCB-4724CD8B3A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319" y="1310878"/>
            <a:ext cx="10393362" cy="3626644"/>
          </a:xfrm>
        </p:spPr>
        <p:txBody>
          <a:bodyPr anchor="t" anchorCtr="0"/>
          <a:lstStyle>
            <a:lvl1pPr marL="0" indent="0" algn="ctr"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FC93-04CE-0248-B494-4EB15CE3FA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305" y="5343525"/>
            <a:ext cx="10455442" cy="12700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Secondary text goes here.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32798-A1C4-B24E-A3C2-B2D66586077E}"/>
              </a:ext>
            </a:extLst>
          </p:cNvPr>
          <p:cNvCxnSpPr>
            <a:cxnSpLocks/>
          </p:cNvCxnSpPr>
          <p:nvPr userDrawn="1"/>
        </p:nvCxnSpPr>
        <p:spPr>
          <a:xfrm>
            <a:off x="-29817" y="4953000"/>
            <a:ext cx="1222181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27B2303-B8A8-4AB6-8445-0182B3B239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EC2AB47E-4E64-4CAC-BD63-CA883CC038E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ADFDA0-66D5-4FE7-8969-658B1F38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534348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03839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White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5EE755C-97F0-4B69-962B-E045E881D1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49582" y="116032"/>
            <a:ext cx="11612880" cy="3114060"/>
          </a:xfrm>
          <a:ln>
            <a:noFill/>
          </a:ln>
        </p:spPr>
        <p:txBody>
          <a:bodyPr/>
          <a:lstStyle>
            <a:lvl1pPr marL="0" indent="0">
              <a:lnSpc>
                <a:spcPct val="95000"/>
              </a:lnSpc>
              <a:buNone/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0419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Black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5EE755C-97F0-4B69-962B-E045E881D1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116032"/>
            <a:ext cx="11612880" cy="3114060"/>
          </a:xfrm>
          <a:ln>
            <a:noFill/>
          </a:ln>
        </p:spPr>
        <p:txBody>
          <a:bodyPr/>
          <a:lstStyle>
            <a:lvl1pPr marL="0" indent="0">
              <a:lnSpc>
                <a:spcPct val="95000"/>
              </a:lnSpc>
              <a:buNone/>
              <a:defRPr sz="8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6928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Blue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116032"/>
            <a:ext cx="11612880" cy="3114060"/>
          </a:xfrm>
          <a:ln>
            <a:noFill/>
          </a:ln>
        </p:spPr>
        <p:txBody>
          <a:bodyPr/>
          <a:lstStyle>
            <a:lvl1pPr marL="0" indent="0">
              <a:lnSpc>
                <a:spcPct val="95000"/>
              </a:lnSpc>
              <a:buNone/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D1017-FE5C-470F-979A-B8E90BD767CE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0" y="1353535"/>
            <a:ext cx="1219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go">
            <a:extLst>
              <a:ext uri="{FF2B5EF4-FFF2-40B4-BE49-F238E27FC236}">
                <a16:creationId xmlns:a16="http://schemas.microsoft.com/office/drawing/2014/main" id="{F10EAB7B-87E2-481C-BCC7-ED1C587C1841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285242" y="5862684"/>
            <a:ext cx="722492" cy="722489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1404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go">
            <a:extLst>
              <a:ext uri="{FF2B5EF4-FFF2-40B4-BE49-F238E27FC236}">
                <a16:creationId xmlns:a16="http://schemas.microsoft.com/office/drawing/2014/main" id="{484E96F8-EFE7-4607-AF1C-0FB4EC8B18A7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4275617" y="1602475"/>
            <a:ext cx="3646141" cy="364613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232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lue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876A7DA-F8C7-EB4B-BCB0-CA9AB969E8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49583" y="3457348"/>
            <a:ext cx="11612880" cy="39617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113154"/>
            <a:ext cx="11612880" cy="2607601"/>
          </a:xfrm>
          <a:ln>
            <a:noFill/>
          </a:ln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 Text</a:t>
            </a:r>
            <a:br>
              <a:rPr lang="en-US"/>
            </a:br>
            <a:r>
              <a:rPr lang="en-US"/>
              <a:t>with Carryover Line</a:t>
            </a:r>
            <a:br>
              <a:rPr lang="en-US"/>
            </a:br>
            <a:r>
              <a:rPr lang="en-US"/>
              <a:t>of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7BCA-4CC1-46BF-BE48-FB8B0628E9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249582" y="3925483"/>
            <a:ext cx="11612880" cy="36371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AB8BC2DD-84B5-4F8F-A423-6FB062BC5686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285242" y="5862684"/>
            <a:ext cx="722492" cy="722489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2E24C1-0D0B-47D7-81FC-285B304D5AF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1091263"/>
            <a:ext cx="1219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1781B0-400A-45AD-B1D5-3C9E7CAC392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2192948"/>
            <a:ext cx="1219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F42D53-C0F3-4FCF-96CA-B219F03FA65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3274556"/>
            <a:ext cx="1219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8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4892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A04-1593-41E7-90FD-0012A80FCFC6}" type="datetime1">
              <a:rPr lang="en-US"/>
              <a:t>6/1/2023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967" y="6452028"/>
            <a:ext cx="65" cy="153888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1"/>
            <a:ext cx="10972801" cy="441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53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4CA49AF-6AB2-4D07-A71E-0613B8FB2BBA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2761" y="1755410"/>
            <a:ext cx="5700563" cy="2599430"/>
          </a:xfrm>
        </p:spPr>
        <p:txBody>
          <a:bodyPr anchor="t" anchorCtr="0">
            <a:sp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Phasellus</a:t>
            </a:r>
            <a:r>
              <a:rPr lang="en-US"/>
              <a:t> in </a:t>
            </a:r>
            <a:r>
              <a:rPr lang="en-US" err="1"/>
              <a:t>hendrerit</a:t>
            </a:r>
            <a:r>
              <a:rPr lang="en-US"/>
              <a:t> magna, a </a:t>
            </a:r>
            <a:r>
              <a:rPr lang="en-US" err="1"/>
              <a:t>accumsan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Morbi </a:t>
            </a:r>
            <a:r>
              <a:rPr lang="en-US" err="1"/>
              <a:t>aliquam</a:t>
            </a:r>
            <a:r>
              <a:rPr lang="en-US"/>
              <a:t> magna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, </a:t>
            </a:r>
            <a:r>
              <a:rPr lang="en-US" err="1"/>
              <a:t>condimentum</a:t>
            </a:r>
            <a:r>
              <a:rPr lang="en-US"/>
              <a:t> sed eros in, vestibulum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tie </a:t>
            </a:r>
            <a:r>
              <a:rPr lang="en-US" err="1"/>
              <a:t>tie</a:t>
            </a:r>
            <a:r>
              <a:rPr lang="en-US"/>
              <a:t> </a:t>
            </a:r>
            <a:r>
              <a:rPr lang="en-US" err="1"/>
              <a:t>tie</a:t>
            </a:r>
            <a:r>
              <a:rPr lang="en-US"/>
              <a:t> </a:t>
            </a:r>
            <a:r>
              <a:rPr lang="en-US" err="1"/>
              <a:t>condim</a:t>
            </a:r>
            <a:r>
              <a:rPr lang="en-US"/>
              <a:t> </a:t>
            </a:r>
            <a:r>
              <a:rPr lang="en-US" err="1"/>
              <a:t>entum</a:t>
            </a:r>
            <a:r>
              <a:rPr lang="en-US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A35B3B-94F1-4DE4-9FB5-CC73CB28DF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20268" y="1755410"/>
            <a:ext cx="5700563" cy="2599430"/>
          </a:xfrm>
        </p:spPr>
        <p:txBody>
          <a:bodyPr anchor="t" anchorCtr="0">
            <a:sp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Phasellus</a:t>
            </a:r>
            <a:r>
              <a:rPr lang="en-US"/>
              <a:t> in </a:t>
            </a:r>
            <a:r>
              <a:rPr lang="en-US" err="1"/>
              <a:t>hendrerit</a:t>
            </a:r>
            <a:r>
              <a:rPr lang="en-US"/>
              <a:t> magna, a </a:t>
            </a:r>
            <a:r>
              <a:rPr lang="en-US" err="1"/>
              <a:t>accumsan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Morbi </a:t>
            </a:r>
            <a:r>
              <a:rPr lang="en-US" err="1"/>
              <a:t>aliquam</a:t>
            </a:r>
            <a:r>
              <a:rPr lang="en-US"/>
              <a:t> magna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, </a:t>
            </a:r>
            <a:r>
              <a:rPr lang="en-US" err="1"/>
              <a:t>condimentum</a:t>
            </a:r>
            <a:r>
              <a:rPr lang="en-US"/>
              <a:t> sed eros in, vestibulum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tie </a:t>
            </a:r>
            <a:r>
              <a:rPr lang="en-US" err="1"/>
              <a:t>tie</a:t>
            </a:r>
            <a:r>
              <a:rPr lang="en-US"/>
              <a:t> </a:t>
            </a:r>
            <a:r>
              <a:rPr lang="en-US" err="1"/>
              <a:t>tie</a:t>
            </a:r>
            <a:r>
              <a:rPr lang="en-US"/>
              <a:t> </a:t>
            </a:r>
            <a:r>
              <a:rPr lang="en-US" err="1"/>
              <a:t>condim</a:t>
            </a:r>
            <a:r>
              <a:rPr lang="en-US"/>
              <a:t> </a:t>
            </a:r>
            <a:r>
              <a:rPr lang="en-US" err="1"/>
              <a:t>entum</a:t>
            </a:r>
            <a:r>
              <a:rPr lang="en-US"/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D02BB2-A349-B449-B34B-9F8A7EDCAE6A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98807" y="397384"/>
            <a:ext cx="11612880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18BB02-8B78-3F40-A553-69763D21178F}"/>
              </a:ext>
            </a:extLst>
          </p:cNvPr>
          <p:cNvCxnSpPr>
            <a:cxnSpLocks/>
          </p:cNvCxnSpPr>
          <p:nvPr userDrawn="1"/>
        </p:nvCxnSpPr>
        <p:spPr>
          <a:xfrm>
            <a:off x="312761" y="1676400"/>
            <a:ext cx="570657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619A5C-24C9-3E4F-BC6E-B885D452657A}"/>
              </a:ext>
            </a:extLst>
          </p:cNvPr>
          <p:cNvCxnSpPr>
            <a:cxnSpLocks/>
          </p:cNvCxnSpPr>
          <p:nvPr userDrawn="1"/>
        </p:nvCxnSpPr>
        <p:spPr>
          <a:xfrm>
            <a:off x="6220268" y="1676400"/>
            <a:ext cx="571658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01DA2DA-9A5A-4A90-B454-D3B5FC08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15CD19C4-DCCC-49D5-8B58-45546616B096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6EB5664-1316-4D70-BFC9-F9ECB111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4062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Section Divider with Blue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3" y="2158616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One Line Section Divider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3CD728-6944-4B05-8B1E-5E869668F67E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0" y="4726466"/>
            <a:ext cx="1219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go">
            <a:extLst>
              <a:ext uri="{FF2B5EF4-FFF2-40B4-BE49-F238E27FC236}">
                <a16:creationId xmlns:a16="http://schemas.microsoft.com/office/drawing/2014/main" id="{11333140-C4C1-47FE-BCFF-E27A119C4B9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1386100" y="3960327"/>
            <a:ext cx="536124" cy="536123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A9BCB0-E80E-484C-94C6-1F29D7F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B7ED1F-AE14-4ACA-815E-F31219287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278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Section Divider with Blue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3" y="3001635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Two Line Section Divider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3CD728-6944-4B05-8B1E-5E869668F67E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0" y="5569485"/>
            <a:ext cx="1219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go">
            <a:extLst>
              <a:ext uri="{FF2B5EF4-FFF2-40B4-BE49-F238E27FC236}">
                <a16:creationId xmlns:a16="http://schemas.microsoft.com/office/drawing/2014/main" id="{11333140-C4C1-47FE-BCFF-E27A119C4B9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1386100" y="4803346"/>
            <a:ext cx="536124" cy="536123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A9BCB0-E80E-484C-94C6-1F29D7F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B7ED1F-AE14-4ACA-815E-F31219287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0802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Section Divider with White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D3BF-4DCA-4AB1-92E6-5A5DE1C0DF4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49582" y="2135966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One Line Section Divider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4DBEC69-9C03-4A1C-8837-FDC497A1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7B53-2ABD-4A12-9FB8-DAA05A642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1364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Section Divider with White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D3BF-4DCA-4AB1-92E6-5A5DE1C0DF4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3006309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Two Line Section Divider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3DC3C1A-4614-4BB5-9349-A59A3DE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06FC-B927-4762-B00A-CBB501EB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3686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Section Divider with Black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D3BF-4DCA-4AB1-92E6-5A5DE1C0DF4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2135966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One Line Section Divider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3DC3C1A-4614-4BB5-9349-A59A3DE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06FC-B927-4762-B00A-CBB501EB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566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Section Divider with Black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D3BF-4DCA-4AB1-92E6-5A5DE1C0DF4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3006309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Two Line Section Divider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3DC3C1A-4614-4BB5-9349-A59A3DE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06FC-B927-4762-B00A-CBB501EB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637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93DF8A-E70A-41A2-B536-DAD99DAC1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967" y="6452028"/>
            <a:ext cx="248946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D5A218-C2E5-4122-9119-B57632FA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878" y="6452028"/>
            <a:ext cx="256806" cy="15388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71A6B67-5149-4CA8-8884-0AC28C15FD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F8FE2-E272-454D-8A09-BE382F87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4" y="78798"/>
            <a:ext cx="11612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CF0D-680B-7041-BD4E-5771B562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4" y="1520825"/>
            <a:ext cx="11612880" cy="4351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04" r:id="rId3"/>
    <p:sldLayoutId id="2147483808" r:id="rId4"/>
    <p:sldLayoutId id="2147483815" r:id="rId5"/>
    <p:sldLayoutId id="2147483810" r:id="rId6"/>
    <p:sldLayoutId id="2147483816" r:id="rId7"/>
    <p:sldLayoutId id="2147483814" r:id="rId8"/>
    <p:sldLayoutId id="2147483809" r:id="rId9"/>
    <p:sldLayoutId id="2147483787" r:id="rId10"/>
    <p:sldLayoutId id="2147483767" r:id="rId11"/>
    <p:sldLayoutId id="2147483793" r:id="rId12"/>
    <p:sldLayoutId id="2147483794" r:id="rId13"/>
    <p:sldLayoutId id="2147483770" r:id="rId14"/>
    <p:sldLayoutId id="2147483666" r:id="rId15"/>
    <p:sldLayoutId id="2147483780" r:id="rId16"/>
    <p:sldLayoutId id="2147483722" r:id="rId17"/>
    <p:sldLayoutId id="2147483682" r:id="rId18"/>
    <p:sldLayoutId id="2147483677" r:id="rId19"/>
    <p:sldLayoutId id="2147483801" r:id="rId20"/>
    <p:sldLayoutId id="2147483710" r:id="rId21"/>
    <p:sldLayoutId id="2147483806" r:id="rId22"/>
    <p:sldLayoutId id="2147483807" r:id="rId23"/>
    <p:sldLayoutId id="2147483683" r:id="rId24"/>
    <p:sldLayoutId id="2147483712" r:id="rId25"/>
    <p:sldLayoutId id="2147483799" r:id="rId26"/>
    <p:sldLayoutId id="2147483800" r:id="rId27"/>
    <p:sldLayoutId id="2147483805" r:id="rId28"/>
    <p:sldLayoutId id="2147483723" r:id="rId29"/>
    <p:sldLayoutId id="2147483759" r:id="rId30"/>
    <p:sldLayoutId id="2147483817" r:id="rId31"/>
    <p:sldLayoutId id="2147483818" r:id="rId3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tabLst>
          <a:tab pos="22542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98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39725" indent="-169863" algn="l" defTabSz="914400" rtl="0" eaLnBrk="1" latinLnBrk="0" hangingPunct="1">
        <a:lnSpc>
          <a:spcPct val="90000"/>
        </a:lnSpc>
        <a:spcBef>
          <a:spcPts val="500"/>
        </a:spcBef>
        <a:buFont typeface="HP Simplified Light" panose="020B0404020204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indent="-1206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Forma DJR Micro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2544" userDrawn="1">
          <p15:clr>
            <a:srgbClr val="F26B43"/>
          </p15:clr>
        </p15:guide>
        <p15:guide id="3" pos="1248" userDrawn="1">
          <p15:clr>
            <a:srgbClr val="F26B43"/>
          </p15:clr>
        </p15:guide>
        <p15:guide id="4" pos="240" userDrawn="1">
          <p15:clr>
            <a:srgbClr val="F26B43"/>
          </p15:clr>
        </p15:guide>
        <p15:guide id="5" pos="5136" userDrawn="1">
          <p15:clr>
            <a:srgbClr val="F26B43"/>
          </p15:clr>
        </p15:guide>
        <p15:guide id="6" pos="6432" userDrawn="1">
          <p15:clr>
            <a:srgbClr val="F26B43"/>
          </p15:clr>
        </p15:guide>
        <p15:guide id="7" pos="7440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sv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4.png"/><Relationship Id="rId5" Type="http://schemas.openxmlformats.org/officeDocument/2006/relationships/image" Target="../media/image14.tiff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azc.ext.hp.com/SMARC/BBN_Capability/tree/dev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thinklab-sg:9009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bayesserver.com/docs/" TargetMode="External"/><Relationship Id="rId5" Type="http://schemas.openxmlformats.org/officeDocument/2006/relationships/hyperlink" Target="https://www.bayesserver.com/" TargetMode="External"/><Relationship Id="rId4" Type="http://schemas.openxmlformats.org/officeDocument/2006/relationships/hyperlink" Target="http://thinklab-sg:9007/docs#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tiff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3C879-68CC-DC8E-C39F-E3AC4DD349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96D674-7A9F-E133-2D14-46EA332C6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Bayesian Network Tool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C95B37F-1EC1-4464-29EB-C5447E140B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8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D881-D73D-40ED-BDBB-2D6A53E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Ink Under Tape (IUT)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1C4F7-E592-425D-8D5E-7FD423BA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54708-D69F-4364-8C45-7D340383FA3F}"/>
              </a:ext>
            </a:extLst>
          </p:cNvPr>
          <p:cNvSpPr txBox="1"/>
          <p:nvPr/>
        </p:nvSpPr>
        <p:spPr>
          <a:xfrm>
            <a:off x="366460" y="1330221"/>
            <a:ext cx="6324600" cy="10559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SG" dirty="0"/>
              <a:t>Some ink cartridges</a:t>
            </a:r>
            <a:r>
              <a:rPr lang="en-US" dirty="0"/>
              <a:t> faced Ink Under Tape (IUT) issues.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IUT failures (25.81%) in May and June 2021 for Pluto Plus.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GB" dirty="0" err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7C5D5A-5050-4C9D-98FE-AF6E05A25567}"/>
              </a:ext>
            </a:extLst>
          </p:cNvPr>
          <p:cNvGrpSpPr/>
          <p:nvPr/>
        </p:nvGrpSpPr>
        <p:grpSpPr>
          <a:xfrm>
            <a:off x="1460721" y="2472649"/>
            <a:ext cx="3338819" cy="3064503"/>
            <a:chOff x="7224205" y="1330221"/>
            <a:chExt cx="3338819" cy="3064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71BB7B-630C-4D1D-A906-60804C31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4205" y="1569569"/>
              <a:ext cx="3338819" cy="28251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E73A9F-4917-4876-8624-0D332249C173}"/>
                </a:ext>
              </a:extLst>
            </p:cNvPr>
            <p:cNvSpPr txBox="1"/>
            <p:nvPr/>
          </p:nvSpPr>
          <p:spPr>
            <a:xfrm>
              <a:off x="7353364" y="1330221"/>
              <a:ext cx="3209660" cy="347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/>
                <a:t>Normal pen             Ink Under Tape</a:t>
              </a:r>
              <a:endParaRPr lang="en-GB" dirty="0" err="1"/>
            </a:p>
          </p:txBody>
        </p:sp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id="{98084B1B-D2C8-4D57-832C-B349E6CDB34D}"/>
              </a:ext>
            </a:extLst>
          </p:cNvPr>
          <p:cNvSpPr txBox="1">
            <a:spLocks/>
          </p:cNvSpPr>
          <p:nvPr/>
        </p:nvSpPr>
        <p:spPr bwMode="gray">
          <a:xfrm>
            <a:off x="8918842" y="2472648"/>
            <a:ext cx="2093647" cy="2743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2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B47D-0123-4C8D-A7BA-F08D020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User workflow</a:t>
            </a:r>
            <a:endParaRPr lang="en-GB" dirty="0"/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57BE39E-C665-44E8-B4F1-5F1B6C354AC2}"/>
              </a:ext>
            </a:extLst>
          </p:cNvPr>
          <p:cNvSpPr txBox="1">
            <a:spLocks/>
          </p:cNvSpPr>
          <p:nvPr/>
        </p:nvSpPr>
        <p:spPr bwMode="gray">
          <a:xfrm>
            <a:off x="396442" y="6331522"/>
            <a:ext cx="17501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DE720E-C72B-42F0-AD69-52D60E3C605E}" type="slidenum">
              <a:rPr lang="en-GB"/>
              <a:pPr/>
              <a:t>11</a:t>
            </a:fld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D46700-11E0-462C-A28B-6C7358DF52F3}"/>
              </a:ext>
            </a:extLst>
          </p:cNvPr>
          <p:cNvGrpSpPr/>
          <p:nvPr/>
        </p:nvGrpSpPr>
        <p:grpSpPr>
          <a:xfrm>
            <a:off x="720574" y="1569328"/>
            <a:ext cx="1593836" cy="999096"/>
            <a:chOff x="360616" y="1381275"/>
            <a:chExt cx="1594666" cy="999616"/>
          </a:xfrm>
        </p:grpSpPr>
        <p:pic>
          <p:nvPicPr>
            <p:cNvPr id="29" name="Graphic 28" descr="Electrician male with solid fill">
              <a:extLst>
                <a:ext uri="{FF2B5EF4-FFF2-40B4-BE49-F238E27FC236}">
                  <a16:creationId xmlns:a16="http://schemas.microsoft.com/office/drawing/2014/main" id="{1D5A68E6-FCA1-4179-A0F8-01545E8A1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8443" y="1381275"/>
              <a:ext cx="890375" cy="651424"/>
            </a:xfrm>
            <a:prstGeom prst="rect">
              <a:avLst/>
            </a:prstGeom>
          </p:spPr>
        </p:pic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4913149-09BC-4C95-9DBB-19EBB039364A}"/>
                </a:ext>
              </a:extLst>
            </p:cNvPr>
            <p:cNvSpPr/>
            <p:nvPr/>
          </p:nvSpPr>
          <p:spPr>
            <a:xfrm>
              <a:off x="360616" y="2115281"/>
              <a:ext cx="1055680" cy="2656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26"/>
              <a:r>
                <a:rPr lang="en-SG" sz="1100" dirty="0">
                  <a:solidFill>
                    <a:prstClr val="black"/>
                  </a:solidFill>
                  <a:latin typeface="HP Simplified"/>
                </a:rPr>
                <a:t>Dataset</a:t>
              </a:r>
              <a:endParaRPr lang="en-GB" sz="1100" dirty="0">
                <a:solidFill>
                  <a:prstClr val="black"/>
                </a:solidFill>
                <a:latin typeface="HP Simplified"/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9598F11-FC38-45BB-9325-D31C0195B25F}"/>
                </a:ext>
              </a:extLst>
            </p:cNvPr>
            <p:cNvSpPr/>
            <p:nvPr/>
          </p:nvSpPr>
          <p:spPr>
            <a:xfrm>
              <a:off x="1433051" y="1628562"/>
              <a:ext cx="522231" cy="32570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26"/>
              <a:endParaRPr lang="en-GB" sz="1400">
                <a:solidFill>
                  <a:prstClr val="white"/>
                </a:solidFill>
                <a:latin typeface="HP Simplified"/>
              </a:endParaRPr>
            </a:p>
          </p:txBody>
        </p:sp>
      </p:grpSp>
      <p:pic>
        <p:nvPicPr>
          <p:cNvPr id="32" name="Graphic 31" descr="Internet with solid fill">
            <a:extLst>
              <a:ext uri="{FF2B5EF4-FFF2-40B4-BE49-F238E27FC236}">
                <a16:creationId xmlns:a16="http://schemas.microsoft.com/office/drawing/2014/main" id="{B996B76B-0F8B-4683-8919-EDD074185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7777" y="1563968"/>
            <a:ext cx="830579" cy="830579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23005E-FE10-4AB8-AB8E-D89655C07EBA}"/>
              </a:ext>
            </a:extLst>
          </p:cNvPr>
          <p:cNvSpPr/>
          <p:nvPr/>
        </p:nvSpPr>
        <p:spPr>
          <a:xfrm>
            <a:off x="2325352" y="2302952"/>
            <a:ext cx="1055130" cy="414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26"/>
            <a:r>
              <a:rPr lang="en-US" sz="1100" dirty="0">
                <a:solidFill>
                  <a:prstClr val="black"/>
                </a:solidFill>
                <a:latin typeface="HP Simplified"/>
              </a:rPr>
              <a:t>Preprocess site</a:t>
            </a:r>
            <a:endParaRPr lang="en-GB" sz="1100" dirty="0">
              <a:solidFill>
                <a:prstClr val="black"/>
              </a:solidFill>
              <a:latin typeface="HP Simplifie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9AE5A-0D44-41CD-A9BD-C2174803FB1A}"/>
              </a:ext>
            </a:extLst>
          </p:cNvPr>
          <p:cNvSpPr txBox="1"/>
          <p:nvPr/>
        </p:nvSpPr>
        <p:spPr>
          <a:xfrm>
            <a:off x="1638142" y="1468475"/>
            <a:ext cx="830579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9955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upload</a:t>
            </a:r>
            <a:endParaRPr lang="en-GB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311131F-6811-4D63-B35B-E5D421FA7B72}"/>
              </a:ext>
            </a:extLst>
          </p:cNvPr>
          <p:cNvSpPr/>
          <p:nvPr/>
        </p:nvSpPr>
        <p:spPr>
          <a:xfrm>
            <a:off x="3306810" y="1817104"/>
            <a:ext cx="521959" cy="3255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26"/>
            <a:endParaRPr lang="en-GB" sz="1798">
              <a:solidFill>
                <a:prstClr val="white"/>
              </a:solidFill>
              <a:latin typeface="HP Simplified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B08589-3D60-41DC-B15F-8C22FA7DEBB5}"/>
              </a:ext>
            </a:extLst>
          </p:cNvPr>
          <p:cNvGrpSpPr/>
          <p:nvPr/>
        </p:nvGrpSpPr>
        <p:grpSpPr>
          <a:xfrm>
            <a:off x="3850448" y="1620124"/>
            <a:ext cx="775330" cy="1177750"/>
            <a:chOff x="3365914" y="4535876"/>
            <a:chExt cx="968696" cy="1260006"/>
          </a:xfrm>
        </p:grpSpPr>
        <p:pic>
          <p:nvPicPr>
            <p:cNvPr id="37" name="Graphic 36" descr="Table with solid fill">
              <a:extLst>
                <a:ext uri="{FF2B5EF4-FFF2-40B4-BE49-F238E27FC236}">
                  <a16:creationId xmlns:a16="http://schemas.microsoft.com/office/drawing/2014/main" id="{0AEB21FC-DB0D-4FEA-93AB-A5926D9AB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3056" y="4535876"/>
              <a:ext cx="774412" cy="774412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ED46281-16F4-4FA6-8DE2-F5A3D6FC0F0C}"/>
                </a:ext>
              </a:extLst>
            </p:cNvPr>
            <p:cNvSpPr/>
            <p:nvPr/>
          </p:nvSpPr>
          <p:spPr>
            <a:xfrm>
              <a:off x="3365914" y="5232507"/>
              <a:ext cx="968696" cy="5633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26"/>
              <a:r>
                <a:rPr lang="en-US" sz="1050" dirty="0">
                  <a:solidFill>
                    <a:prstClr val="black"/>
                  </a:solidFill>
                  <a:latin typeface="HP Simplified"/>
                </a:rPr>
                <a:t>Train + Test datasets</a:t>
              </a:r>
              <a:endParaRPr lang="en-GB" sz="1050" dirty="0">
                <a:solidFill>
                  <a:prstClr val="black"/>
                </a:solidFill>
                <a:latin typeface="HP Simplified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A5360C1-9113-46A0-99D0-6AD758480F0A}"/>
              </a:ext>
            </a:extLst>
          </p:cNvPr>
          <p:cNvSpPr txBox="1"/>
          <p:nvPr/>
        </p:nvSpPr>
        <p:spPr>
          <a:xfrm>
            <a:off x="3127016" y="1456941"/>
            <a:ext cx="830579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9955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return</a:t>
            </a:r>
            <a:endParaRPr lang="en-GB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993D60-3AE4-4DFB-9B13-DE91C0FA2E2C}"/>
              </a:ext>
            </a:extLst>
          </p:cNvPr>
          <p:cNvSpPr txBox="1"/>
          <p:nvPr/>
        </p:nvSpPr>
        <p:spPr>
          <a:xfrm>
            <a:off x="4609143" y="1474571"/>
            <a:ext cx="830579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9955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Pass to</a:t>
            </a:r>
            <a:endParaRPr lang="en-GB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E1026B-D858-453C-BC0F-E8BF4298A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1417" y="2676085"/>
            <a:ext cx="1172498" cy="248499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E991EAA-6597-414E-864D-3AAEB7C65805}"/>
              </a:ext>
            </a:extLst>
          </p:cNvPr>
          <p:cNvSpPr/>
          <p:nvPr/>
        </p:nvSpPr>
        <p:spPr>
          <a:xfrm>
            <a:off x="5250181" y="2269488"/>
            <a:ext cx="1203732" cy="375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26"/>
            <a:r>
              <a:rPr lang="en-SG" sz="1050" dirty="0">
                <a:solidFill>
                  <a:prstClr val="black"/>
                </a:solidFill>
                <a:latin typeface="HP Simplified"/>
              </a:rPr>
              <a:t>Network training site</a:t>
            </a:r>
            <a:endParaRPr lang="en-GB" sz="1050" dirty="0">
              <a:solidFill>
                <a:prstClr val="black"/>
              </a:solidFill>
              <a:latin typeface="HP Simplified"/>
            </a:endParaRPr>
          </a:p>
        </p:txBody>
      </p:sp>
      <p:pic>
        <p:nvPicPr>
          <p:cNvPr id="43" name="Graphic 42" descr="Internet with solid fill">
            <a:extLst>
              <a:ext uri="{FF2B5EF4-FFF2-40B4-BE49-F238E27FC236}">
                <a16:creationId xmlns:a16="http://schemas.microsoft.com/office/drawing/2014/main" id="{86B14556-399B-4639-8163-2A4F1F401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5271" y="1575022"/>
            <a:ext cx="830579" cy="83057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C5C725A-8B45-4276-8F99-6C32B517FF5D}"/>
              </a:ext>
            </a:extLst>
          </p:cNvPr>
          <p:cNvGrpSpPr/>
          <p:nvPr/>
        </p:nvGrpSpPr>
        <p:grpSpPr>
          <a:xfrm>
            <a:off x="7016823" y="1645626"/>
            <a:ext cx="832549" cy="1058001"/>
            <a:chOff x="9679370" y="1392343"/>
            <a:chExt cx="1198539" cy="1078925"/>
          </a:xfrm>
        </p:grpSpPr>
        <p:pic>
          <p:nvPicPr>
            <p:cNvPr id="45" name="Graphic 44" descr="Paper with solid fill">
              <a:extLst>
                <a:ext uri="{FF2B5EF4-FFF2-40B4-BE49-F238E27FC236}">
                  <a16:creationId xmlns:a16="http://schemas.microsoft.com/office/drawing/2014/main" id="{CC3406B0-49AA-4E75-B01C-E3B029CBB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65427" y="1392343"/>
              <a:ext cx="785256" cy="574516"/>
            </a:xfrm>
            <a:prstGeom prst="rect">
              <a:avLst/>
            </a:prstGeom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F9FDB1E-1B6B-4232-AFF6-CC362B7288A5}"/>
                </a:ext>
              </a:extLst>
            </p:cNvPr>
            <p:cNvSpPr/>
            <p:nvPr/>
          </p:nvSpPr>
          <p:spPr>
            <a:xfrm>
              <a:off x="9679370" y="2111496"/>
              <a:ext cx="1198539" cy="3597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26"/>
              <a:r>
                <a:rPr lang="en-SG" sz="1050" dirty="0">
                  <a:solidFill>
                    <a:prstClr val="black"/>
                  </a:solidFill>
                  <a:latin typeface="HP Simplified"/>
                </a:rPr>
                <a:t>Network file</a:t>
              </a:r>
              <a:endParaRPr lang="en-GB" sz="1050" dirty="0">
                <a:solidFill>
                  <a:prstClr val="black"/>
                </a:solidFill>
                <a:latin typeface="HP Simplified"/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58339D6-C633-4C16-868C-DEE3F5AB25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3225" y="1613919"/>
            <a:ext cx="3842090" cy="1311137"/>
          </a:xfrm>
          <a:prstGeom prst="rect">
            <a:avLst/>
          </a:prstGeom>
          <a:ln>
            <a:noFill/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7C598E2-8E7A-43B4-A861-0580E4E4B3FD}"/>
              </a:ext>
            </a:extLst>
          </p:cNvPr>
          <p:cNvSpPr/>
          <p:nvPr/>
        </p:nvSpPr>
        <p:spPr>
          <a:xfrm>
            <a:off x="9321611" y="3645831"/>
            <a:ext cx="3601690" cy="2333288"/>
          </a:xfrm>
          <a:prstGeom prst="rect">
            <a:avLst/>
          </a:prstGeom>
          <a:noFill/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26"/>
            <a:endParaRPr lang="en-GB" sz="1798">
              <a:solidFill>
                <a:prstClr val="white"/>
              </a:solidFill>
              <a:latin typeface="HP Simplified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B3A6BD63-36D3-445E-BB30-002346DE6557}"/>
              </a:ext>
            </a:extLst>
          </p:cNvPr>
          <p:cNvSpPr/>
          <p:nvPr/>
        </p:nvSpPr>
        <p:spPr>
          <a:xfrm>
            <a:off x="4723534" y="1823015"/>
            <a:ext cx="521959" cy="3255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26"/>
            <a:endParaRPr lang="en-GB" sz="1798">
              <a:solidFill>
                <a:prstClr val="white"/>
              </a:solidFill>
              <a:latin typeface="HP Simplified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520730F-1C14-4750-A502-B0C90B06DD72}"/>
              </a:ext>
            </a:extLst>
          </p:cNvPr>
          <p:cNvSpPr/>
          <p:nvPr/>
        </p:nvSpPr>
        <p:spPr>
          <a:xfrm>
            <a:off x="6474283" y="1804509"/>
            <a:ext cx="521959" cy="3255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26"/>
            <a:endParaRPr lang="en-GB" sz="1798">
              <a:solidFill>
                <a:prstClr val="white"/>
              </a:solidFill>
              <a:latin typeface="HP Simplified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944A-F4DB-49FE-B714-DE0D479D1C1F}"/>
              </a:ext>
            </a:extLst>
          </p:cNvPr>
          <p:cNvSpPr txBox="1"/>
          <p:nvPr/>
        </p:nvSpPr>
        <p:spPr>
          <a:xfrm>
            <a:off x="2053430" y="3534559"/>
            <a:ext cx="2811988" cy="2333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Preprocessing pipeline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400" dirty="0"/>
              <a:t>Remove outliers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400" dirty="0"/>
              <a:t>Discretize continuous variables using K-Means Clustering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2EF2FF-95B9-4AFE-BF42-74A6BED07CC5}"/>
              </a:ext>
            </a:extLst>
          </p:cNvPr>
          <p:cNvCxnSpPr>
            <a:stCxn id="33" idx="2"/>
          </p:cNvCxnSpPr>
          <p:nvPr/>
        </p:nvCxnSpPr>
        <p:spPr>
          <a:xfrm>
            <a:off x="2852917" y="2717871"/>
            <a:ext cx="0" cy="7389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87553C9-13BD-4B74-8C51-01A0B00FBE1B}"/>
              </a:ext>
            </a:extLst>
          </p:cNvPr>
          <p:cNvSpPr txBox="1"/>
          <p:nvPr/>
        </p:nvSpPr>
        <p:spPr>
          <a:xfrm>
            <a:off x="5361237" y="3429001"/>
            <a:ext cx="2811988" cy="2333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Network training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400" dirty="0"/>
              <a:t>Network trained and validated by Data Scientist and engineers.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sz="1400" dirty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400" dirty="0"/>
              <a:t>Retraining to update network’s parameters available.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GB" sz="1400" dirty="0" err="1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CD3943C-2276-4891-881F-C2A066268A18}"/>
              </a:ext>
            </a:extLst>
          </p:cNvPr>
          <p:cNvCxnSpPr>
            <a:cxnSpLocks/>
          </p:cNvCxnSpPr>
          <p:nvPr/>
        </p:nvCxnSpPr>
        <p:spPr>
          <a:xfrm>
            <a:off x="5875276" y="2934963"/>
            <a:ext cx="0" cy="52189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1032">
            <a:extLst>
              <a:ext uri="{FF2B5EF4-FFF2-40B4-BE49-F238E27FC236}">
                <a16:creationId xmlns:a16="http://schemas.microsoft.com/office/drawing/2014/main" id="{2DA435D7-4D36-770A-7795-CC3496AA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40" y="1832740"/>
            <a:ext cx="5870171" cy="4293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B9356-057F-7F49-A724-F07487C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Implementation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573146-879C-4A14-A761-1E3594A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36D4-32FF-544B-9EC2-1F035E0F636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9F61-FB6E-4665-BD7B-3B17EA42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HP Private, Confidential for Internal Use Only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515882-D974-4EE1-8D06-9C256FE5C8B8}"/>
              </a:ext>
            </a:extLst>
          </p:cNvPr>
          <p:cNvSpPr txBox="1">
            <a:spLocks/>
          </p:cNvSpPr>
          <p:nvPr/>
        </p:nvSpPr>
        <p:spPr>
          <a:xfrm>
            <a:off x="298449" y="6126351"/>
            <a:ext cx="11612880" cy="2855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cs typeface="Aktiv Grotesk Cd Trial" panose="020B0506020203020204" pitchFamily="34" charset="77"/>
              </a:rPr>
              <a:t>Source:</a:t>
            </a:r>
            <a:endParaRPr lang="en-US" sz="700"/>
          </a:p>
        </p:txBody>
      </p:sp>
      <p:pic>
        <p:nvPicPr>
          <p:cNvPr id="1026" name="Picture 2" descr="MinIO | The MinIO Quickstart Guide">
            <a:extLst>
              <a:ext uri="{FF2B5EF4-FFF2-40B4-BE49-F238E27FC236}">
                <a16:creationId xmlns:a16="http://schemas.microsoft.com/office/drawing/2014/main" id="{64EAFE6D-6E98-1AAD-F872-C63B527C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9" y="5166553"/>
            <a:ext cx="2629911" cy="39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5A9490-0385-981A-5732-00BA131EDFDB}"/>
              </a:ext>
            </a:extLst>
          </p:cNvPr>
          <p:cNvSpPr txBox="1"/>
          <p:nvPr/>
        </p:nvSpPr>
        <p:spPr>
          <a:xfrm>
            <a:off x="297209" y="1379387"/>
            <a:ext cx="2700554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In a fixed time interval,</a:t>
            </a:r>
            <a:endParaRPr lang="en-GB" dirty="0" err="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AFF644-56A3-471C-8F23-841BCCB77B4C}"/>
              </a:ext>
            </a:extLst>
          </p:cNvPr>
          <p:cNvGrpSpPr/>
          <p:nvPr/>
        </p:nvGrpSpPr>
        <p:grpSpPr>
          <a:xfrm>
            <a:off x="218023" y="2351169"/>
            <a:ext cx="2984269" cy="1462533"/>
            <a:chOff x="2502131" y="3790604"/>
            <a:chExt cx="3167149" cy="157941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F6441-C434-730B-445A-32772232FD0A}"/>
                </a:ext>
              </a:extLst>
            </p:cNvPr>
            <p:cNvSpPr/>
            <p:nvPr/>
          </p:nvSpPr>
          <p:spPr bwMode="ltGray">
            <a:xfrm>
              <a:off x="2502131" y="3790604"/>
              <a:ext cx="3167149" cy="15794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B85F86-1FAF-B6AF-A335-7690A053D4ED}"/>
                </a:ext>
              </a:extLst>
            </p:cNvPr>
            <p:cNvGrpSpPr/>
            <p:nvPr/>
          </p:nvGrpSpPr>
          <p:grpSpPr>
            <a:xfrm>
              <a:off x="2812565" y="4044655"/>
              <a:ext cx="820600" cy="1158606"/>
              <a:chOff x="3447031" y="1155486"/>
              <a:chExt cx="1592886" cy="224117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FFEB818-73BB-BD51-BF17-3DAA55EC5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5847" y="1155486"/>
                <a:ext cx="1574070" cy="157407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2EF899-A170-B361-0A90-24C1B224D40C}"/>
                  </a:ext>
                </a:extLst>
              </p:cNvPr>
              <p:cNvSpPr txBox="1"/>
              <p:nvPr/>
            </p:nvSpPr>
            <p:spPr>
              <a:xfrm>
                <a:off x="3447031" y="2860841"/>
                <a:ext cx="1500428" cy="53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Process 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0DA7BE-FE28-F75F-15C1-567C6A81ABD0}"/>
                </a:ext>
              </a:extLst>
            </p:cNvPr>
            <p:cNvGrpSpPr/>
            <p:nvPr/>
          </p:nvGrpSpPr>
          <p:grpSpPr>
            <a:xfrm>
              <a:off x="3689218" y="3828069"/>
              <a:ext cx="820600" cy="1158606"/>
              <a:chOff x="3447031" y="1155486"/>
              <a:chExt cx="1592886" cy="224117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1584754-A3B6-13D6-2233-02EA566D8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5847" y="1155486"/>
                <a:ext cx="1574070" cy="1574072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E2DD02-499F-9E66-DD9C-63E79253ADE2}"/>
                  </a:ext>
                </a:extLst>
              </p:cNvPr>
              <p:cNvSpPr txBox="1"/>
              <p:nvPr/>
            </p:nvSpPr>
            <p:spPr>
              <a:xfrm>
                <a:off x="3447031" y="2860841"/>
                <a:ext cx="1500428" cy="53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Process 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C577066-FBE9-4E45-2293-2FD6C9D20428}"/>
                </a:ext>
              </a:extLst>
            </p:cNvPr>
            <p:cNvGrpSpPr/>
            <p:nvPr/>
          </p:nvGrpSpPr>
          <p:grpSpPr>
            <a:xfrm>
              <a:off x="4631618" y="4044655"/>
              <a:ext cx="820600" cy="1158606"/>
              <a:chOff x="3447031" y="1155486"/>
              <a:chExt cx="1592886" cy="2241174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386C65D-A692-4C53-3EA6-98F529BC1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5847" y="1155486"/>
                <a:ext cx="1574070" cy="157407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7C5FDB-F6C7-6841-49E7-18541AF442E7}"/>
                  </a:ext>
                </a:extLst>
              </p:cNvPr>
              <p:cNvSpPr txBox="1"/>
              <p:nvPr/>
            </p:nvSpPr>
            <p:spPr>
              <a:xfrm>
                <a:off x="3447031" y="2860841"/>
                <a:ext cx="1500428" cy="53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Process </a:t>
                </a:r>
              </a:p>
            </p:txBody>
          </p:sp>
        </p:grp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F04E487-63CB-E610-1F45-06D25C110A96}"/>
              </a:ext>
            </a:extLst>
          </p:cNvPr>
          <p:cNvCxnSpPr/>
          <p:nvPr/>
        </p:nvCxnSpPr>
        <p:spPr bwMode="black">
          <a:xfrm flipV="1">
            <a:off x="3308465" y="2979590"/>
            <a:ext cx="507158" cy="174256"/>
          </a:xfrm>
          <a:prstGeom prst="curved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CD2843-ABC9-C20A-A03B-ED1D342EE6A6}"/>
              </a:ext>
            </a:extLst>
          </p:cNvPr>
          <p:cNvSpPr txBox="1"/>
          <p:nvPr/>
        </p:nvSpPr>
        <p:spPr>
          <a:xfrm>
            <a:off x="3332675" y="3510445"/>
            <a:ext cx="1964082" cy="199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400" dirty="0"/>
              <a:t>Measurements collected</a:t>
            </a:r>
            <a:endParaRPr lang="en-GB" sz="1400" dirty="0" err="1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C822359-D116-094E-827E-E9F14664C1C1}"/>
              </a:ext>
            </a:extLst>
          </p:cNvPr>
          <p:cNvSpPr/>
          <p:nvPr/>
        </p:nvSpPr>
        <p:spPr bwMode="ltGray">
          <a:xfrm>
            <a:off x="2638755" y="4048952"/>
            <a:ext cx="1712422" cy="541482"/>
          </a:xfrm>
          <a:prstGeom prst="roundRect">
            <a:avLst/>
          </a:prstGeom>
          <a:solidFill>
            <a:srgbClr val="65A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Aggregator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B4B660F-47C3-BABF-A692-501F970CA960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 bwMode="black">
          <a:xfrm rot="5400000">
            <a:off x="3735230" y="3469466"/>
            <a:ext cx="339222" cy="81975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4331525-C0D7-98AF-C7D4-874709F5CA45}"/>
              </a:ext>
            </a:extLst>
          </p:cNvPr>
          <p:cNvGrpSpPr/>
          <p:nvPr/>
        </p:nvGrpSpPr>
        <p:grpSpPr>
          <a:xfrm>
            <a:off x="3815623" y="2326897"/>
            <a:ext cx="1310444" cy="1124659"/>
            <a:chOff x="3815623" y="2326897"/>
            <a:chExt cx="1310444" cy="1124659"/>
          </a:xfrm>
        </p:grpSpPr>
        <p:pic>
          <p:nvPicPr>
            <p:cNvPr id="36" name="Graphic 35" descr="Database with solid fill">
              <a:extLst>
                <a:ext uri="{FF2B5EF4-FFF2-40B4-BE49-F238E27FC236}">
                  <a16:creationId xmlns:a16="http://schemas.microsoft.com/office/drawing/2014/main" id="{525B95A3-BF73-3B4F-2384-C82EDD221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5623" y="2727008"/>
              <a:ext cx="819540" cy="724548"/>
            </a:xfrm>
            <a:prstGeom prst="rect">
              <a:avLst/>
            </a:prstGeom>
          </p:spPr>
        </p:pic>
        <p:pic>
          <p:nvPicPr>
            <p:cNvPr id="52" name="Graphic 51" descr="Database with solid fill">
              <a:extLst>
                <a:ext uri="{FF2B5EF4-FFF2-40B4-BE49-F238E27FC236}">
                  <a16:creationId xmlns:a16="http://schemas.microsoft.com/office/drawing/2014/main" id="{B879F9F9-1A4E-9A70-8844-6C8B821D9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59814" y="2326897"/>
              <a:ext cx="781481" cy="690900"/>
            </a:xfrm>
            <a:prstGeom prst="rect">
              <a:avLst/>
            </a:prstGeom>
          </p:spPr>
        </p:pic>
        <p:pic>
          <p:nvPicPr>
            <p:cNvPr id="53" name="Graphic 52" descr="Database with solid fill">
              <a:extLst>
                <a:ext uri="{FF2B5EF4-FFF2-40B4-BE49-F238E27FC236}">
                  <a16:creationId xmlns:a16="http://schemas.microsoft.com/office/drawing/2014/main" id="{3CFA323E-1E92-8D68-7CDD-D6C355F4C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69121" y="2771989"/>
              <a:ext cx="756946" cy="669209"/>
            </a:xfrm>
            <a:prstGeom prst="rect">
              <a:avLst/>
            </a:prstGeom>
          </p:spPr>
        </p:pic>
      </p:grp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787B936-397E-6E33-0598-A3A151621F69}"/>
              </a:ext>
            </a:extLst>
          </p:cNvPr>
          <p:cNvCxnSpPr>
            <a:cxnSpLocks/>
            <a:stCxn id="43" idx="2"/>
          </p:cNvCxnSpPr>
          <p:nvPr/>
        </p:nvCxnSpPr>
        <p:spPr bwMode="black">
          <a:xfrm rot="16200000" flipH="1">
            <a:off x="3260899" y="4824500"/>
            <a:ext cx="468134" cy="1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1D8425A-F86A-A89A-46E8-A856975DB440}"/>
              </a:ext>
            </a:extLst>
          </p:cNvPr>
          <p:cNvCxnSpPr>
            <a:cxnSpLocks/>
          </p:cNvCxnSpPr>
          <p:nvPr/>
        </p:nvCxnSpPr>
        <p:spPr bwMode="black">
          <a:xfrm flipV="1">
            <a:off x="4351177" y="3441198"/>
            <a:ext cx="2680034" cy="1033422"/>
          </a:xfrm>
          <a:prstGeom prst="curvedConnector3">
            <a:avLst>
              <a:gd name="adj1" fmla="val 999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FA7E9-6EEA-3B52-73B5-E4BE1E898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9615" y="5462703"/>
            <a:ext cx="4520372" cy="11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1E468AD-0318-01B4-001A-40CA2E895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9788-6D9D-8EA3-581F-8B8AF0CAFC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BA492-AF62-3FC3-B5FC-35A539B1C1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1F12B-82C7-4B31-17A9-3367E29790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0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4E3AE63-6A8E-5215-8497-67E8585BEC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A4FCB-5B5D-C694-585D-A3DBBC34C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D12FC-EF33-CD46-9865-B9360CB3E2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09F8B-B4EE-37F5-A4AB-7011F030D3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6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B455A6-F05E-BA99-0B71-D1A68054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032EF-EE40-A044-FE6D-295D441B356E}"/>
              </a:ext>
            </a:extLst>
          </p:cNvPr>
          <p:cNvSpPr txBox="1"/>
          <p:nvPr/>
        </p:nvSpPr>
        <p:spPr>
          <a:xfrm>
            <a:off x="304800" y="1704975"/>
            <a:ext cx="8839200" cy="2393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hlinkClick r:id="rId2"/>
              </a:rPr>
              <a:t>Tool : Bayesian Network Analysis Tool</a:t>
            </a:r>
            <a:endParaRPr lang="en-GB" dirty="0"/>
          </a:p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/>
              <a:t>Some documentation of the tool - </a:t>
            </a:r>
            <a:r>
              <a:rPr lang="en-US" dirty="0" err="1">
                <a:hlinkClick r:id="rId3"/>
              </a:rPr>
              <a:t>SMARC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BBN_Capability</a:t>
            </a:r>
            <a:r>
              <a:rPr lang="en-US" dirty="0">
                <a:hlinkClick r:id="rId3"/>
              </a:rPr>
              <a:t> at dev (hp.com)</a:t>
            </a:r>
            <a:r>
              <a:rPr lang="en-GB" dirty="0"/>
              <a:t> -&gt; Readme section (might be outdated, but the BBN concepts are accurate)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GB" dirty="0"/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GB" dirty="0" err="1"/>
              <a:t>Preprocessing</a:t>
            </a:r>
            <a:r>
              <a:rPr lang="en-GB" dirty="0"/>
              <a:t> API: </a:t>
            </a:r>
            <a:r>
              <a:rPr lang="en-GB" dirty="0" err="1">
                <a:hlinkClick r:id="rId4"/>
              </a:rPr>
              <a:t>FastAPI</a:t>
            </a:r>
            <a:r>
              <a:rPr lang="en-GB" dirty="0">
                <a:hlinkClick r:id="rId4"/>
              </a:rPr>
              <a:t> - Swagger UI</a:t>
            </a:r>
            <a:endParaRPr lang="en-GB" dirty="0"/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GB" dirty="0"/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GB" dirty="0"/>
              <a:t>Bayes Server software: </a:t>
            </a:r>
            <a:r>
              <a:rPr lang="en-GB" dirty="0">
                <a:hlinkClick r:id="rId5"/>
              </a:rPr>
              <a:t>Bayes Server</a:t>
            </a:r>
            <a:r>
              <a:rPr lang="en-GB" dirty="0"/>
              <a:t>, </a:t>
            </a:r>
            <a:r>
              <a:rPr lang="en-GB" dirty="0">
                <a:hlinkClick r:id="rId6"/>
              </a:rPr>
              <a:t>Overview | Bayes Server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946C2-476E-8290-79EB-550D7F2B5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9546" y="1704975"/>
            <a:ext cx="1552792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5466EC-5585-EEEB-22F0-443CCCFC6D07}"/>
              </a:ext>
            </a:extLst>
          </p:cNvPr>
          <p:cNvSpPr txBox="1"/>
          <p:nvPr/>
        </p:nvSpPr>
        <p:spPr>
          <a:xfrm>
            <a:off x="10124902" y="1396044"/>
            <a:ext cx="1163782" cy="308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100" dirty="0"/>
              <a:t>Output of Preprocessing API</a:t>
            </a:r>
            <a:endParaRPr lang="en-GB" sz="1100" dirty="0" err="1"/>
          </a:p>
        </p:txBody>
      </p:sp>
    </p:spTree>
    <p:extLst>
      <p:ext uri="{BB962C8B-B14F-4D97-AF65-F5344CB8AC3E}">
        <p14:creationId xmlns:p14="http://schemas.microsoft.com/office/powerpoint/2010/main" val="29281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09" y="94640"/>
            <a:ext cx="10967086" cy="761604"/>
          </a:xfrm>
        </p:spPr>
        <p:txBody>
          <a:bodyPr/>
          <a:lstStyle/>
          <a:p>
            <a:r>
              <a:rPr lang="en-US" b="1" dirty="0"/>
              <a:t>Typical Root Cause Analysis in Manufacturing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0AC3F3-F803-4DED-A6D7-D66B07A005DD}"/>
              </a:ext>
            </a:extLst>
          </p:cNvPr>
          <p:cNvGrpSpPr/>
          <p:nvPr/>
        </p:nvGrpSpPr>
        <p:grpSpPr>
          <a:xfrm>
            <a:off x="296096" y="1214771"/>
            <a:ext cx="6334315" cy="4166730"/>
            <a:chOff x="216130" y="1145103"/>
            <a:chExt cx="6334315" cy="416673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D5F795D-F804-4E12-95C8-6D6ED2B7F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130" y="1145103"/>
              <a:ext cx="6334315" cy="416673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1043D4B-E6B5-4CDA-AC4D-A7EA021B1C0E}"/>
                </a:ext>
              </a:extLst>
            </p:cNvPr>
            <p:cNvSpPr/>
            <p:nvPr/>
          </p:nvSpPr>
          <p:spPr>
            <a:xfrm>
              <a:off x="3353029" y="2801389"/>
              <a:ext cx="746145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3D7C95-CE8E-4391-9751-1E39D5DE69CA}"/>
                </a:ext>
              </a:extLst>
            </p:cNvPr>
            <p:cNvSpPr/>
            <p:nvPr/>
          </p:nvSpPr>
          <p:spPr>
            <a:xfrm>
              <a:off x="2099579" y="4342014"/>
              <a:ext cx="746145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DB1E9F-886F-4C0D-98B1-95B86114810B}"/>
                </a:ext>
              </a:extLst>
            </p:cNvPr>
            <p:cNvSpPr/>
            <p:nvPr/>
          </p:nvSpPr>
          <p:spPr>
            <a:xfrm>
              <a:off x="3310465" y="4457675"/>
              <a:ext cx="746145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CC396F5-E5F1-4180-B93A-A77434A3CB69}"/>
                </a:ext>
              </a:extLst>
            </p:cNvPr>
            <p:cNvSpPr/>
            <p:nvPr/>
          </p:nvSpPr>
          <p:spPr>
            <a:xfrm>
              <a:off x="4244261" y="4171553"/>
              <a:ext cx="746145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1DDFBE3-4CE0-45F4-A96C-A259945D8D5B}"/>
              </a:ext>
            </a:extLst>
          </p:cNvPr>
          <p:cNvSpPr txBox="1"/>
          <p:nvPr/>
        </p:nvSpPr>
        <p:spPr>
          <a:xfrm>
            <a:off x="6931706" y="1213008"/>
            <a:ext cx="480032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200" dirty="0"/>
              <a:t>A few hours to days depending on the issue.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endParaRPr lang="en-US" sz="22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200" dirty="0"/>
              <a:t>Difficult to understand the interdependencies between variables.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endParaRPr lang="en-US" sz="2200" dirty="0"/>
          </a:p>
          <a:p>
            <a:pPr marL="457200" indent="-457200">
              <a:spcBef>
                <a:spcPts val="600"/>
              </a:spcBef>
              <a:buAutoNum type="arabicPeriod" startAt="3"/>
              <a:defRPr/>
            </a:pPr>
            <a:r>
              <a:rPr lang="en-US" sz="2200" dirty="0"/>
              <a:t>Done differently by different engineers over time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D90A53-D51F-4F58-8EE6-EE3B241A1955}"/>
              </a:ext>
            </a:extLst>
          </p:cNvPr>
          <p:cNvSpPr/>
          <p:nvPr/>
        </p:nvSpPr>
        <p:spPr>
          <a:xfrm>
            <a:off x="4570906" y="3542414"/>
            <a:ext cx="746145" cy="27432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7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0966-92C3-46D0-8906-7A109575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 solution for RCA which can…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96A5B-02CD-4475-AEF3-A1537BB8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DF69E-56D9-420F-B444-BC7755491D22}"/>
              </a:ext>
            </a:extLst>
          </p:cNvPr>
          <p:cNvSpPr txBox="1"/>
          <p:nvPr/>
        </p:nvSpPr>
        <p:spPr>
          <a:xfrm>
            <a:off x="2909452" y="1917324"/>
            <a:ext cx="737492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400" dirty="0"/>
              <a:t>Identify potential root causes quickly.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400" dirty="0"/>
              <a:t>Easy to visualize and understand the impact of multiple variables.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400" dirty="0"/>
              <a:t>Can be improved over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716809-63C8-4AAC-8DBD-51EA09F4F858}"/>
              </a:ext>
            </a:extLst>
          </p:cNvPr>
          <p:cNvGrpSpPr/>
          <p:nvPr/>
        </p:nvGrpSpPr>
        <p:grpSpPr>
          <a:xfrm>
            <a:off x="2173727" y="1802016"/>
            <a:ext cx="740287" cy="721668"/>
            <a:chOff x="7205730" y="3156284"/>
            <a:chExt cx="606925" cy="6234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E0D4E7-7DBE-4EB6-9461-3D2F30CA0817}"/>
                </a:ext>
              </a:extLst>
            </p:cNvPr>
            <p:cNvSpPr/>
            <p:nvPr/>
          </p:nvSpPr>
          <p:spPr>
            <a:xfrm>
              <a:off x="7205730" y="3156284"/>
              <a:ext cx="606925" cy="6234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6FFA638-5C58-46E0-A868-8A961BDE5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73600" y="3285099"/>
              <a:ext cx="472440" cy="33070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E8D5A9-7FEB-4561-944C-456D59DC3542}"/>
              </a:ext>
            </a:extLst>
          </p:cNvPr>
          <p:cNvGrpSpPr/>
          <p:nvPr/>
        </p:nvGrpSpPr>
        <p:grpSpPr>
          <a:xfrm>
            <a:off x="2150044" y="2672791"/>
            <a:ext cx="759409" cy="770104"/>
            <a:chOff x="2221467" y="2651480"/>
            <a:chExt cx="759409" cy="7701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F71E26-B5E6-4DB4-B5E2-CD9D831D6C16}"/>
                </a:ext>
              </a:extLst>
            </p:cNvPr>
            <p:cNvSpPr/>
            <p:nvPr/>
          </p:nvSpPr>
          <p:spPr>
            <a:xfrm>
              <a:off x="2221467" y="2699916"/>
              <a:ext cx="740287" cy="7216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/>
            </a:p>
          </p:txBody>
        </p:sp>
        <p:pic>
          <p:nvPicPr>
            <p:cNvPr id="5" name="Graphic 4" descr="Network outline">
              <a:extLst>
                <a:ext uri="{FF2B5EF4-FFF2-40B4-BE49-F238E27FC236}">
                  <a16:creationId xmlns:a16="http://schemas.microsoft.com/office/drawing/2014/main" id="{CB3B634B-EFD9-4E1C-BE6F-9487C938E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32083" y="2651480"/>
              <a:ext cx="748793" cy="748793"/>
            </a:xfrm>
            <a:prstGeom prst="rect">
              <a:avLst/>
            </a:prstGeom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0AC09532-9107-436E-9837-DD69100C3C53}"/>
              </a:ext>
            </a:extLst>
          </p:cNvPr>
          <p:cNvSpPr/>
          <p:nvPr/>
        </p:nvSpPr>
        <p:spPr>
          <a:xfrm>
            <a:off x="2150044" y="3883391"/>
            <a:ext cx="740287" cy="7216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2376A14-28B2-4D48-80CB-1B34D46EA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5006" y="3981685"/>
            <a:ext cx="525081" cy="525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D26E3-B40A-4D52-8DD7-F2ED71D11DC1}"/>
              </a:ext>
            </a:extLst>
          </p:cNvPr>
          <p:cNvSpPr txBox="1"/>
          <p:nvPr/>
        </p:nvSpPr>
        <p:spPr>
          <a:xfrm>
            <a:off x="10068697" y="65274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GB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73BBBB-EAD6-433F-A2A0-F59789694045}"/>
              </a:ext>
            </a:extLst>
          </p:cNvPr>
          <p:cNvSpPr/>
          <p:nvPr/>
        </p:nvSpPr>
        <p:spPr>
          <a:xfrm>
            <a:off x="2646431" y="4753168"/>
            <a:ext cx="5027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Bayesian Networks!</a:t>
            </a:r>
            <a:endParaRPr lang="en-GB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553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6B2-338D-4410-8672-158CA44F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Bayesian Networks?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0B65D-7CCF-421A-9BF5-9CE4412FE9E0}"/>
              </a:ext>
            </a:extLst>
          </p:cNvPr>
          <p:cNvSpPr txBox="1"/>
          <p:nvPr/>
        </p:nvSpPr>
        <p:spPr>
          <a:xfrm>
            <a:off x="5016031" y="1197975"/>
            <a:ext cx="7029485" cy="99165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Bayesian networks are acyclic, probabilistic graphical models.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aims represent relationships among variables, using conditional probabilities.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E9A0F3D-D566-4B89-9E77-25610DFB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80" y="2400530"/>
            <a:ext cx="2590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F2918-C0D0-4A2F-99DD-64FCDB9E9985}"/>
              </a:ext>
            </a:extLst>
          </p:cNvPr>
          <p:cNvSpPr txBox="1"/>
          <p:nvPr/>
        </p:nvSpPr>
        <p:spPr>
          <a:xfrm>
            <a:off x="6262576" y="3173401"/>
            <a:ext cx="4536393" cy="314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“The probability of A occurring in the event of B.” </a:t>
            </a:r>
            <a:endParaRPr lang="en-GB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6629F-03BC-44F3-8EAF-7907120E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1093926"/>
            <a:ext cx="4193706" cy="281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8CF282-EE50-43DD-B9F4-AE59B4759848}"/>
              </a:ext>
            </a:extLst>
          </p:cNvPr>
          <p:cNvSpPr txBox="1"/>
          <p:nvPr/>
        </p:nvSpPr>
        <p:spPr>
          <a:xfrm>
            <a:off x="298516" y="4175173"/>
            <a:ext cx="4193706" cy="9575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P(Wet Grass, Sprinkler, Rain, Cloudy) = 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P( Cloudy) P(Sprinkler| Cloudy)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P(Rain | Cloudy) P(</a:t>
            </a:r>
            <a:r>
              <a:rPr lang="en-US" sz="1400" dirty="0" err="1">
                <a:latin typeface="+mj-lt"/>
              </a:rPr>
              <a:t>WetGrass</a:t>
            </a:r>
            <a:r>
              <a:rPr lang="en-US" sz="1400" dirty="0">
                <a:latin typeface="+mj-lt"/>
              </a:rPr>
              <a:t> | Sprinkler, Rain)</a:t>
            </a:r>
            <a:endParaRPr lang="en-GB" sz="1400" dirty="0" err="1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2E5FF-E408-4766-A886-E8C7F0B156D3}"/>
                  </a:ext>
                </a:extLst>
              </p:cNvPr>
              <p:cNvSpPr txBox="1"/>
              <p:nvPr/>
            </p:nvSpPr>
            <p:spPr>
              <a:xfrm>
                <a:off x="5011066" y="3592814"/>
                <a:ext cx="6615075" cy="2632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Joint probability distribution can be defined: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𝑃𝑎𝑟𝑒𝑛𝑡𝑠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err="1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2E5FF-E408-4766-A886-E8C7F0B15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066" y="3592814"/>
                <a:ext cx="6615075" cy="2632888"/>
              </a:xfrm>
              <a:prstGeom prst="rect">
                <a:avLst/>
              </a:prstGeom>
              <a:blipFill>
                <a:blip r:embed="rId5"/>
                <a:stretch>
                  <a:fillRect l="-1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11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782C-4E0B-4F18-B761-DB3C9BE1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- Manufacturing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8863A-B006-49DD-838F-17C2992D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 flipV="1">
            <a:off x="507427" y="6545602"/>
            <a:ext cx="205811" cy="153888"/>
          </a:xfrm>
        </p:spPr>
        <p:txBody>
          <a:bodyPr/>
          <a:lstStyle/>
          <a:p>
            <a:fld id="{00DE720E-C72B-42F0-AD69-52D60E3C605E}" type="slidenum">
              <a:rPr lang="en-GB" smtClean="0"/>
              <a:t>6</a:t>
            </a:fld>
            <a:endParaRPr lang="en-GB"/>
          </a:p>
        </p:txBody>
      </p:sp>
      <p:pic>
        <p:nvPicPr>
          <p:cNvPr id="6" name="Graphic 5" descr="Packing Box Open outline">
            <a:extLst>
              <a:ext uri="{FF2B5EF4-FFF2-40B4-BE49-F238E27FC236}">
                <a16:creationId xmlns:a16="http://schemas.microsoft.com/office/drawing/2014/main" id="{3E0412E2-74A3-4846-9F1C-0AC24BDF5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7769" y="1586996"/>
            <a:ext cx="959088" cy="8294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7054CA5-13E4-4DC4-8CDE-C6C25F6F3B6A}"/>
              </a:ext>
            </a:extLst>
          </p:cNvPr>
          <p:cNvGrpSpPr/>
          <p:nvPr/>
        </p:nvGrpSpPr>
        <p:grpSpPr>
          <a:xfrm>
            <a:off x="685760" y="1563070"/>
            <a:ext cx="3466568" cy="1158606"/>
            <a:chOff x="3447031" y="1155486"/>
            <a:chExt cx="6729036" cy="22411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8526B5-76A0-47C2-B74A-8BCA86DC2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5847" y="1155486"/>
              <a:ext cx="1574070" cy="15740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8E95E5-192E-4732-94B8-BC5B549F6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470" y="1216922"/>
              <a:ext cx="1574071" cy="15740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325E75-40AA-4C2B-931D-A0F620DCE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4674" y="1216922"/>
              <a:ext cx="1574071" cy="15740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FBAA54-424C-4411-9D7D-07539EBCAD33}"/>
                </a:ext>
              </a:extLst>
            </p:cNvPr>
            <p:cNvSpPr txBox="1"/>
            <p:nvPr/>
          </p:nvSpPr>
          <p:spPr>
            <a:xfrm>
              <a:off x="3447031" y="2860841"/>
              <a:ext cx="1712018" cy="535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Machine 1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D5F929-49BB-409E-821B-4D234CF3BEED}"/>
                </a:ext>
              </a:extLst>
            </p:cNvPr>
            <p:cNvSpPr txBox="1"/>
            <p:nvPr/>
          </p:nvSpPr>
          <p:spPr>
            <a:xfrm>
              <a:off x="5966467" y="2860841"/>
              <a:ext cx="1699572" cy="535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Machine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C782AC-F4E3-434F-BFE6-06F370259EAF}"/>
                </a:ext>
              </a:extLst>
            </p:cNvPr>
            <p:cNvSpPr txBox="1"/>
            <p:nvPr/>
          </p:nvSpPr>
          <p:spPr>
            <a:xfrm>
              <a:off x="8467162" y="2860841"/>
              <a:ext cx="1708905" cy="535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Machine 3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3C14C21-7F8B-4587-B4EF-3E309A441346}"/>
              </a:ext>
            </a:extLst>
          </p:cNvPr>
          <p:cNvSpPr txBox="1"/>
          <p:nvPr/>
        </p:nvSpPr>
        <p:spPr>
          <a:xfrm>
            <a:off x="5393380" y="2425687"/>
            <a:ext cx="117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B137D0-0B50-4DA8-A06C-70CB8934709B}"/>
              </a:ext>
            </a:extLst>
          </p:cNvPr>
          <p:cNvGrpSpPr/>
          <p:nvPr/>
        </p:nvGrpSpPr>
        <p:grpSpPr>
          <a:xfrm rot="16200000">
            <a:off x="6555072" y="1540800"/>
            <a:ext cx="845237" cy="1239517"/>
            <a:chOff x="8057434" y="4022567"/>
            <a:chExt cx="810709" cy="12395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A746BE7-E4B0-4760-A897-5298C5A672CC}"/>
                </a:ext>
              </a:extLst>
            </p:cNvPr>
            <p:cNvGrpSpPr/>
            <p:nvPr/>
          </p:nvGrpSpPr>
          <p:grpSpPr>
            <a:xfrm>
              <a:off x="8057434" y="4042331"/>
              <a:ext cx="810709" cy="1219753"/>
              <a:chOff x="9809429" y="4747342"/>
              <a:chExt cx="1004889" cy="2464875"/>
            </a:xfrm>
          </p:grpSpPr>
          <p:sp>
            <p:nvSpPr>
              <p:cNvPr id="20" name="Right Arrow 97">
                <a:extLst>
                  <a:ext uri="{FF2B5EF4-FFF2-40B4-BE49-F238E27FC236}">
                    <a16:creationId xmlns:a16="http://schemas.microsoft.com/office/drawing/2014/main" id="{A0EAA5B5-4B34-44DF-A4B0-8E7AE82FA8D4}"/>
                  </a:ext>
                </a:extLst>
              </p:cNvPr>
              <p:cNvSpPr/>
              <p:nvPr/>
            </p:nvSpPr>
            <p:spPr>
              <a:xfrm rot="7192427">
                <a:off x="9937778" y="4866242"/>
                <a:ext cx="380710" cy="14290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6B0001-9F2E-4A33-BA8D-660AFD92C5FD}"/>
                  </a:ext>
                </a:extLst>
              </p:cNvPr>
              <p:cNvSpPr txBox="1"/>
              <p:nvPr/>
            </p:nvSpPr>
            <p:spPr>
              <a:xfrm rot="5400000">
                <a:off x="9121816" y="5825999"/>
                <a:ext cx="1704545" cy="329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Defective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6A4281-B181-437D-BC83-6905AC8D2E14}"/>
                  </a:ext>
                </a:extLst>
              </p:cNvPr>
              <p:cNvSpPr txBox="1"/>
              <p:nvPr/>
            </p:nvSpPr>
            <p:spPr>
              <a:xfrm rot="5400000">
                <a:off x="9612743" y="6010643"/>
                <a:ext cx="2073829" cy="329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Satisfactory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3012C2-A07E-43A7-9B50-BD201A6B3B93}"/>
                  </a:ext>
                </a:extLst>
              </p:cNvPr>
              <p:cNvSpPr txBox="1"/>
              <p:nvPr/>
            </p:nvSpPr>
            <p:spPr>
              <a:xfrm rot="5400000">
                <a:off x="9612163" y="6010642"/>
                <a:ext cx="2073830" cy="329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Satisfactory</a:t>
                </a:r>
              </a:p>
            </p:txBody>
          </p:sp>
        </p:grpSp>
        <p:sp>
          <p:nvSpPr>
            <p:cNvPr id="19" name="Right Arrow 64">
              <a:extLst>
                <a:ext uri="{FF2B5EF4-FFF2-40B4-BE49-F238E27FC236}">
                  <a16:creationId xmlns:a16="http://schemas.microsoft.com/office/drawing/2014/main" id="{932F53F1-ADEB-4013-9135-6DFB19CC8BA4}"/>
                </a:ext>
              </a:extLst>
            </p:cNvPr>
            <p:cNvSpPr/>
            <p:nvPr/>
          </p:nvSpPr>
          <p:spPr>
            <a:xfrm rot="14407573" flipH="1">
              <a:off x="8548804" y="4059118"/>
              <a:ext cx="188396" cy="11529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006C4B5-85E8-4683-9338-6D429510B40B}"/>
              </a:ext>
            </a:extLst>
          </p:cNvPr>
          <p:cNvSpPr txBox="1">
            <a:spLocks/>
          </p:cNvSpPr>
          <p:nvPr/>
        </p:nvSpPr>
        <p:spPr bwMode="gray">
          <a:xfrm>
            <a:off x="697025" y="1051609"/>
            <a:ext cx="1654623" cy="4433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 b="1" dirty="0"/>
              <a:t>Example:</a:t>
            </a:r>
            <a:endParaRPr lang="en-GB" sz="2000" b="1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A3B8314-F65D-4D50-A889-25EE5C810966}"/>
              </a:ext>
            </a:extLst>
          </p:cNvPr>
          <p:cNvSpPr/>
          <p:nvPr/>
        </p:nvSpPr>
        <p:spPr>
          <a:xfrm>
            <a:off x="4418415" y="1843445"/>
            <a:ext cx="672555" cy="517760"/>
          </a:xfrm>
          <a:prstGeom prst="rightArrow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E5317A-54FB-418D-A8E5-BAE7A50C2EF7}"/>
              </a:ext>
            </a:extLst>
          </p:cNvPr>
          <p:cNvGrpSpPr/>
          <p:nvPr/>
        </p:nvGrpSpPr>
        <p:grpSpPr>
          <a:xfrm>
            <a:off x="9020063" y="266400"/>
            <a:ext cx="2870115" cy="3662824"/>
            <a:chOff x="612627" y="2424883"/>
            <a:chExt cx="1550593" cy="141287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B65E80-4817-454A-B6C2-228A8346C418}"/>
                </a:ext>
              </a:extLst>
            </p:cNvPr>
            <p:cNvGrpSpPr/>
            <p:nvPr/>
          </p:nvGrpSpPr>
          <p:grpSpPr>
            <a:xfrm>
              <a:off x="772692" y="2737063"/>
              <a:ext cx="856504" cy="779504"/>
              <a:chOff x="450619" y="2745138"/>
              <a:chExt cx="856504" cy="77950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344A28B-0F26-4852-8115-0AD20FA85D9A}"/>
                  </a:ext>
                </a:extLst>
              </p:cNvPr>
              <p:cNvGrpSpPr/>
              <p:nvPr/>
            </p:nvGrpSpPr>
            <p:grpSpPr>
              <a:xfrm>
                <a:off x="450619" y="2745138"/>
                <a:ext cx="645367" cy="779504"/>
                <a:chOff x="1869852" y="2636590"/>
                <a:chExt cx="608656" cy="779504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3E17D9A-29B2-4B82-A20E-2420796B64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9852" y="3210197"/>
                  <a:ext cx="308587" cy="205897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6F14006-0D65-47B4-A427-45808EF463B8}"/>
                    </a:ext>
                  </a:extLst>
                </p:cNvPr>
                <p:cNvCxnSpPr>
                  <a:cxnSpLocks/>
                  <a:stCxn id="43" idx="2"/>
                  <a:endCxn id="41" idx="0"/>
                </p:cNvCxnSpPr>
                <p:nvPr/>
              </p:nvCxnSpPr>
              <p:spPr>
                <a:xfrm>
                  <a:off x="2472975" y="2766723"/>
                  <a:ext cx="5531" cy="167015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DAF3205-F7AB-4078-BC83-76DB778F34C3}"/>
                    </a:ext>
                  </a:extLst>
                </p:cNvPr>
                <p:cNvCxnSpPr>
                  <a:cxnSpLocks/>
                  <a:stCxn id="41" idx="1"/>
                  <a:endCxn id="37" idx="3"/>
                </p:cNvCxnSpPr>
                <p:nvPr/>
              </p:nvCxnSpPr>
              <p:spPr>
                <a:xfrm flipH="1" flipV="1">
                  <a:off x="2022855" y="3061207"/>
                  <a:ext cx="318082" cy="2665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4370727-1CF5-4431-81B5-3ACF3D5A918B}"/>
                    </a:ext>
                  </a:extLst>
                </p:cNvPr>
                <p:cNvCxnSpPr>
                  <a:cxnSpLocks/>
                  <a:stCxn id="43" idx="1"/>
                  <a:endCxn id="38" idx="0"/>
                </p:cNvCxnSpPr>
                <p:nvPr/>
              </p:nvCxnSpPr>
              <p:spPr>
                <a:xfrm flipH="1">
                  <a:off x="1931454" y="2636590"/>
                  <a:ext cx="403951" cy="179015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57C7EFBD-44F1-46F2-AD86-31D9435C0759}"/>
                    </a:ext>
                  </a:extLst>
                </p:cNvPr>
                <p:cNvCxnSpPr>
                  <a:cxnSpLocks/>
                  <a:stCxn id="41" idx="2"/>
                  <a:endCxn id="40" idx="0"/>
                </p:cNvCxnSpPr>
                <p:nvPr/>
              </p:nvCxnSpPr>
              <p:spPr>
                <a:xfrm flipH="1">
                  <a:off x="2478506" y="3194006"/>
                  <a:ext cx="2" cy="143801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urved Connector 332">
                <a:extLst>
                  <a:ext uri="{FF2B5EF4-FFF2-40B4-BE49-F238E27FC236}">
                    <a16:creationId xmlns:a16="http://schemas.microsoft.com/office/drawing/2014/main" id="{854CDE19-4445-4E04-93A2-B152D824177D}"/>
                  </a:ext>
                </a:extLst>
              </p:cNvPr>
              <p:cNvCxnSpPr>
                <a:cxnSpLocks/>
                <a:stCxn id="43" idx="3"/>
                <a:endCxn id="40" idx="3"/>
              </p:cNvCxnSpPr>
              <p:nvPr/>
            </p:nvCxnSpPr>
            <p:spPr>
              <a:xfrm>
                <a:off x="1235989" y="2745138"/>
                <a:ext cx="71134" cy="754641"/>
              </a:xfrm>
              <a:prstGeom prst="curvedConnector3">
                <a:avLst>
                  <a:gd name="adj1" fmla="val 273618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1DC0040-0155-4ACE-9B30-5E9E6AC477EB}"/>
                </a:ext>
              </a:extLst>
            </p:cNvPr>
            <p:cNvGrpSpPr/>
            <p:nvPr/>
          </p:nvGrpSpPr>
          <p:grpSpPr>
            <a:xfrm>
              <a:off x="1077806" y="2424883"/>
              <a:ext cx="480257" cy="442313"/>
              <a:chOff x="4276314" y="1594928"/>
              <a:chExt cx="480257" cy="442313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D4D39663-2C80-493F-9151-3C6AF9966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4833" y="1776974"/>
                <a:ext cx="291737" cy="260267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CCBFC9-1B9E-4844-BC31-10EBB341A368}"/>
                  </a:ext>
                </a:extLst>
              </p:cNvPr>
              <p:cNvSpPr txBox="1"/>
              <p:nvPr/>
            </p:nvSpPr>
            <p:spPr>
              <a:xfrm>
                <a:off x="4276314" y="1594928"/>
                <a:ext cx="480257" cy="10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Machine 1 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C8D48C5-8088-4D91-989B-0A5493CA2AAB}"/>
                </a:ext>
              </a:extLst>
            </p:cNvPr>
            <p:cNvGrpSpPr/>
            <p:nvPr/>
          </p:nvGrpSpPr>
          <p:grpSpPr>
            <a:xfrm>
              <a:off x="1272189" y="3034211"/>
              <a:ext cx="891031" cy="260268"/>
              <a:chOff x="4171051" y="1788907"/>
              <a:chExt cx="891031" cy="26026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4CFA738-0F35-402A-B89A-1BCE2724C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1051" y="1788907"/>
                <a:ext cx="291738" cy="260268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97A6BB-536C-4E45-9004-FC152FE1D0C5}"/>
                  </a:ext>
                </a:extLst>
              </p:cNvPr>
              <p:cNvSpPr txBox="1"/>
              <p:nvPr/>
            </p:nvSpPr>
            <p:spPr>
              <a:xfrm>
                <a:off x="4462789" y="1893641"/>
                <a:ext cx="599293" cy="10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Machine 2 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2DB9848-1F77-4B67-BA7F-51D0094F93EB}"/>
                </a:ext>
              </a:extLst>
            </p:cNvPr>
            <p:cNvGrpSpPr/>
            <p:nvPr/>
          </p:nvGrpSpPr>
          <p:grpSpPr>
            <a:xfrm>
              <a:off x="1183572" y="3438280"/>
              <a:ext cx="457239" cy="399476"/>
              <a:chOff x="4816266" y="3447649"/>
              <a:chExt cx="457239" cy="399476"/>
            </a:xfrm>
          </p:grpSpPr>
          <p:pic>
            <p:nvPicPr>
              <p:cNvPr id="39" name="Graphic 38" descr="Packing Box Open outline">
                <a:extLst>
                  <a:ext uri="{FF2B5EF4-FFF2-40B4-BE49-F238E27FC236}">
                    <a16:creationId xmlns:a16="http://schemas.microsoft.com/office/drawing/2014/main" id="{053C22E2-F464-4530-BFCD-5AD80243C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16266" y="3537950"/>
                <a:ext cx="457239" cy="3091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AF815-D408-4017-A0E6-B2B5B7E9F5DB}"/>
                  </a:ext>
                </a:extLst>
              </p:cNvPr>
              <p:cNvSpPr txBox="1"/>
              <p:nvPr/>
            </p:nvSpPr>
            <p:spPr>
              <a:xfrm>
                <a:off x="4839610" y="3447649"/>
                <a:ext cx="422281" cy="10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Product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B872E7-1667-422F-9333-0BC3A568F10C}"/>
                </a:ext>
              </a:extLst>
            </p:cNvPr>
            <p:cNvGrpSpPr/>
            <p:nvPr/>
          </p:nvGrpSpPr>
          <p:grpSpPr>
            <a:xfrm>
              <a:off x="612627" y="2916078"/>
              <a:ext cx="450765" cy="375735"/>
              <a:chOff x="4342711" y="1657431"/>
              <a:chExt cx="450765" cy="375735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D8E793B-09A7-4294-9098-A79ED3260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3270" y="1772899"/>
                <a:ext cx="291737" cy="260267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751E2B-6062-43CC-A19A-4C6FEC4DF07C}"/>
                  </a:ext>
                </a:extLst>
              </p:cNvPr>
              <p:cNvSpPr txBox="1"/>
              <p:nvPr/>
            </p:nvSpPr>
            <p:spPr>
              <a:xfrm>
                <a:off x="4342711" y="1657431"/>
                <a:ext cx="450765" cy="1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Machine 3 </a:t>
                </a:r>
              </a:p>
            </p:txBody>
          </p:sp>
        </p:grp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AAF6EE9-6847-4B0F-9480-06C7D89D2196}"/>
              </a:ext>
            </a:extLst>
          </p:cNvPr>
          <p:cNvSpPr/>
          <p:nvPr/>
        </p:nvSpPr>
        <p:spPr>
          <a:xfrm>
            <a:off x="1617580" y="1956629"/>
            <a:ext cx="326520" cy="282366"/>
          </a:xfrm>
          <a:prstGeom prst="rightArrow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7E0019B3-5DEF-4B17-B95B-F6AD5BD917A4}"/>
              </a:ext>
            </a:extLst>
          </p:cNvPr>
          <p:cNvSpPr/>
          <p:nvPr/>
        </p:nvSpPr>
        <p:spPr>
          <a:xfrm>
            <a:off x="2913557" y="1939433"/>
            <a:ext cx="326520" cy="282366"/>
          </a:xfrm>
          <a:prstGeom prst="rightArrow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CE11F7-4337-43E4-9569-FC8AFC8D93B3}"/>
              </a:ext>
            </a:extLst>
          </p:cNvPr>
          <p:cNvSpPr txBox="1"/>
          <p:nvPr/>
        </p:nvSpPr>
        <p:spPr>
          <a:xfrm>
            <a:off x="9886808" y="4134902"/>
            <a:ext cx="1931752" cy="270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SG" sz="1400" dirty="0"/>
              <a:t>Potential Bayesian network structure</a:t>
            </a:r>
            <a:endParaRPr lang="en-GB" sz="1400" dirty="0" err="1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A3C18B-DC93-420D-90C5-91CF34BB94CD}"/>
              </a:ext>
            </a:extLst>
          </p:cNvPr>
          <p:cNvGrpSpPr/>
          <p:nvPr/>
        </p:nvGrpSpPr>
        <p:grpSpPr>
          <a:xfrm>
            <a:off x="3271960" y="3439938"/>
            <a:ext cx="4984519" cy="2007208"/>
            <a:chOff x="4562734" y="3953265"/>
            <a:chExt cx="4984519" cy="200720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BB4316-70F2-4F1C-9C5E-7EF3921584AC}"/>
                </a:ext>
              </a:extLst>
            </p:cNvPr>
            <p:cNvSpPr txBox="1"/>
            <p:nvPr/>
          </p:nvSpPr>
          <p:spPr>
            <a:xfrm>
              <a:off x="4926022" y="5375698"/>
              <a:ext cx="458999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What is the most likely cause of the Defective products? </a:t>
              </a:r>
              <a:endParaRPr lang="en-GB" sz="1600" dirty="0"/>
            </a:p>
          </p:txBody>
        </p:sp>
        <p:pic>
          <p:nvPicPr>
            <p:cNvPr id="30" name="Graphic 29" descr="Badge Question Mark with solid fill">
              <a:extLst>
                <a:ext uri="{FF2B5EF4-FFF2-40B4-BE49-F238E27FC236}">
                  <a16:creationId xmlns:a16="http://schemas.microsoft.com/office/drawing/2014/main" id="{FC6A8F4F-E5A8-47F4-BE21-B518B5D7E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734" y="5435331"/>
              <a:ext cx="377875" cy="377875"/>
            </a:xfrm>
            <a:prstGeom prst="rect">
              <a:avLst/>
            </a:prstGeom>
          </p:spPr>
        </p:pic>
        <p:sp>
          <p:nvSpPr>
            <p:cNvPr id="59" name="Google Shape;721;p33">
              <a:extLst>
                <a:ext uri="{FF2B5EF4-FFF2-40B4-BE49-F238E27FC236}">
                  <a16:creationId xmlns:a16="http://schemas.microsoft.com/office/drawing/2014/main" id="{7931F015-5014-42C4-BF8A-DC33E2E3E81D}"/>
                </a:ext>
              </a:extLst>
            </p:cNvPr>
            <p:cNvSpPr txBox="1">
              <a:spLocks/>
            </p:cNvSpPr>
            <p:nvPr/>
          </p:nvSpPr>
          <p:spPr>
            <a:xfrm>
              <a:off x="4940345" y="4653834"/>
              <a:ext cx="4606908" cy="56659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Under what machine conditions will there be a high likelihood of failure?</a:t>
              </a:r>
              <a:endParaRPr lang="en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60" name="Graphic 59" descr="Badge Question Mark with solid fill">
              <a:extLst>
                <a:ext uri="{FF2B5EF4-FFF2-40B4-BE49-F238E27FC236}">
                  <a16:creationId xmlns:a16="http://schemas.microsoft.com/office/drawing/2014/main" id="{C7786DC4-5C73-4EF1-B126-A125FAA7F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92350" y="4744879"/>
              <a:ext cx="377875" cy="37787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6B5044-C610-4FB8-A004-C79E0AD47284}"/>
                </a:ext>
              </a:extLst>
            </p:cNvPr>
            <p:cNvSpPr/>
            <p:nvPr/>
          </p:nvSpPr>
          <p:spPr>
            <a:xfrm>
              <a:off x="5491747" y="3953265"/>
              <a:ext cx="269119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6600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+mj-lt"/>
                </a:rPr>
                <a:t>Diagnostic</a:t>
              </a:r>
              <a:endParaRPr lang="en-GB" sz="3200" b="1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E7739AB-C909-4391-A154-567880FDB13E}"/>
              </a:ext>
            </a:extLst>
          </p:cNvPr>
          <p:cNvSpPr txBox="1"/>
          <p:nvPr/>
        </p:nvSpPr>
        <p:spPr>
          <a:xfrm>
            <a:off x="375714" y="2893597"/>
            <a:ext cx="7466368" cy="282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Each machine has a set of sensor measurements </a:t>
            </a:r>
            <a:r>
              <a:rPr lang="en-US" dirty="0">
                <a:sym typeface="Wingdings" panose="05000000000000000000" pitchFamily="2" charset="2"/>
              </a:rPr>
              <a:t> Discretized</a:t>
            </a:r>
            <a:r>
              <a:rPr lang="en-US" dirty="0"/>
              <a:t> into states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42262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324E-5338-4299-A2E9-DB9ADE82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 using Bayesian Network - Technique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69B9A-272F-433D-9D61-2566D9E1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GB" smtClean="0"/>
              <a:t>7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8C4535-D4BF-47F2-A9BC-20DE01DD3AAD}"/>
              </a:ext>
            </a:extLst>
          </p:cNvPr>
          <p:cNvSpPr txBox="1"/>
          <p:nvPr/>
        </p:nvSpPr>
        <p:spPr>
          <a:xfrm>
            <a:off x="1695176" y="5856441"/>
            <a:ext cx="1931752" cy="270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SG" sz="1400" dirty="0"/>
              <a:t>Potential Bayesian network structure</a:t>
            </a:r>
            <a:endParaRPr lang="en-GB" sz="1400" dirty="0" err="1"/>
          </a:p>
        </p:txBody>
      </p:sp>
      <p:cxnSp>
        <p:nvCxnSpPr>
          <p:cNvPr id="33" name="Curved Connector 332">
            <a:extLst>
              <a:ext uri="{FF2B5EF4-FFF2-40B4-BE49-F238E27FC236}">
                <a16:creationId xmlns:a16="http://schemas.microsoft.com/office/drawing/2014/main" id="{95C637EC-F90C-4A56-9007-73E476B9810A}"/>
              </a:ext>
            </a:extLst>
          </p:cNvPr>
          <p:cNvCxnSpPr>
            <a:cxnSpLocks/>
          </p:cNvCxnSpPr>
          <p:nvPr/>
        </p:nvCxnSpPr>
        <p:spPr>
          <a:xfrm>
            <a:off x="2659718" y="2765081"/>
            <a:ext cx="131668" cy="1956381"/>
          </a:xfrm>
          <a:prstGeom prst="curvedConnector3">
            <a:avLst>
              <a:gd name="adj1" fmla="val 2736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7C06BE-F639-4F89-A76F-74D70C14EE64}"/>
              </a:ext>
            </a:extLst>
          </p:cNvPr>
          <p:cNvGrpSpPr/>
          <p:nvPr/>
        </p:nvGrpSpPr>
        <p:grpSpPr>
          <a:xfrm>
            <a:off x="860820" y="1963262"/>
            <a:ext cx="3979395" cy="3683776"/>
            <a:chOff x="273307" y="1642249"/>
            <a:chExt cx="3979395" cy="36837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17578C-57F7-4529-A38C-458B29F3D11B}"/>
                </a:ext>
              </a:extLst>
            </p:cNvPr>
            <p:cNvGrpSpPr/>
            <p:nvPr/>
          </p:nvGrpSpPr>
          <p:grpSpPr>
            <a:xfrm>
              <a:off x="273307" y="1642249"/>
              <a:ext cx="2919035" cy="3683776"/>
              <a:chOff x="612627" y="2485167"/>
              <a:chExt cx="1577022" cy="142095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B33C15-DA3F-4C93-9E79-05BF550A06E5}"/>
                  </a:ext>
                </a:extLst>
              </p:cNvPr>
              <p:cNvGrpSpPr/>
              <p:nvPr/>
            </p:nvGrpSpPr>
            <p:grpSpPr>
              <a:xfrm>
                <a:off x="772692" y="2737063"/>
                <a:ext cx="1416957" cy="779504"/>
                <a:chOff x="450619" y="2745138"/>
                <a:chExt cx="1416957" cy="77950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124D1D8-AA1D-4D26-93DC-917CD43477F1}"/>
                    </a:ext>
                  </a:extLst>
                </p:cNvPr>
                <p:cNvGrpSpPr/>
                <p:nvPr/>
              </p:nvGrpSpPr>
              <p:grpSpPr>
                <a:xfrm>
                  <a:off x="450619" y="2745138"/>
                  <a:ext cx="645367" cy="779504"/>
                  <a:chOff x="1869852" y="2636590"/>
                  <a:chExt cx="608656" cy="779504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420D9A9F-5C71-44C1-8800-D4A6B42BED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9852" y="3210197"/>
                    <a:ext cx="308587" cy="205897"/>
                  </a:xfrm>
                  <a:prstGeom prst="straightConnector1">
                    <a:avLst/>
                  </a:prstGeom>
                  <a:ln w="190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0FD224-ED2F-450A-ACB4-1C806E6FF819}"/>
                      </a:ext>
                    </a:extLst>
                  </p:cNvPr>
                  <p:cNvCxnSpPr>
                    <a:cxnSpLocks/>
                    <a:stCxn id="16" idx="2"/>
                    <a:endCxn id="14" idx="0"/>
                  </p:cNvCxnSpPr>
                  <p:nvPr/>
                </p:nvCxnSpPr>
                <p:spPr>
                  <a:xfrm>
                    <a:off x="2472975" y="2766723"/>
                    <a:ext cx="5531" cy="167015"/>
                  </a:xfrm>
                  <a:prstGeom prst="straightConnector1">
                    <a:avLst/>
                  </a:prstGeom>
                  <a:ln w="19050" cap="rnd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846200C5-C65F-485E-81CF-398DCE64BAE5}"/>
                      </a:ext>
                    </a:extLst>
                  </p:cNvPr>
                  <p:cNvCxnSpPr>
                    <a:cxnSpLocks/>
                    <a:stCxn id="14" idx="1"/>
                    <a:endCxn id="10" idx="3"/>
                  </p:cNvCxnSpPr>
                  <p:nvPr/>
                </p:nvCxnSpPr>
                <p:spPr>
                  <a:xfrm flipH="1" flipV="1">
                    <a:off x="2022855" y="3061207"/>
                    <a:ext cx="318082" cy="2665"/>
                  </a:xfrm>
                  <a:prstGeom prst="straightConnector1">
                    <a:avLst/>
                  </a:prstGeom>
                  <a:ln w="190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16DB1159-9D06-4DF4-AD08-310FB5ED2A0A}"/>
                      </a:ext>
                    </a:extLst>
                  </p:cNvPr>
                  <p:cNvCxnSpPr>
                    <a:cxnSpLocks/>
                    <a:stCxn id="16" idx="1"/>
                    <a:endCxn id="11" idx="0"/>
                  </p:cNvCxnSpPr>
                  <p:nvPr/>
                </p:nvCxnSpPr>
                <p:spPr>
                  <a:xfrm flipH="1">
                    <a:off x="1931454" y="2636590"/>
                    <a:ext cx="403951" cy="179015"/>
                  </a:xfrm>
                  <a:prstGeom prst="straightConnector1">
                    <a:avLst/>
                  </a:prstGeom>
                  <a:ln w="190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1C960A8A-5650-45FC-B114-F0107B4DA355}"/>
                      </a:ext>
                    </a:extLst>
                  </p:cNvPr>
                  <p:cNvCxnSpPr>
                    <a:cxnSpLocks/>
                    <a:stCxn id="14" idx="2"/>
                    <a:endCxn id="13" idx="0"/>
                  </p:cNvCxnSpPr>
                  <p:nvPr/>
                </p:nvCxnSpPr>
                <p:spPr>
                  <a:xfrm flipH="1">
                    <a:off x="2478505" y="3194006"/>
                    <a:ext cx="3" cy="221694"/>
                  </a:xfrm>
                  <a:prstGeom prst="straightConnector1">
                    <a:avLst/>
                  </a:prstGeom>
                  <a:ln w="190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Curved Connector 332">
                  <a:extLst>
                    <a:ext uri="{FF2B5EF4-FFF2-40B4-BE49-F238E27FC236}">
                      <a16:creationId xmlns:a16="http://schemas.microsoft.com/office/drawing/2014/main" id="{DFD4DB3A-5EEC-42B9-A7FA-28D7A2DFE6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25328" y="3127152"/>
                  <a:ext cx="278632" cy="5864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6879241-862A-49E0-8C56-302310144178}"/>
                  </a:ext>
                </a:extLst>
              </p:cNvPr>
              <p:cNvGrpSpPr/>
              <p:nvPr/>
            </p:nvGrpSpPr>
            <p:grpSpPr>
              <a:xfrm>
                <a:off x="1206915" y="2485167"/>
                <a:ext cx="480257" cy="382029"/>
                <a:chOff x="4405423" y="1655212"/>
                <a:chExt cx="480257" cy="382029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E3BD1254-C0A8-466E-BEC2-2047C2E7E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833" y="1776974"/>
                  <a:ext cx="291737" cy="260267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84C5DAB-F6BB-4351-8BF5-2676853CB0A2}"/>
                    </a:ext>
                  </a:extLst>
                </p:cNvPr>
                <p:cNvSpPr txBox="1"/>
                <p:nvPr/>
              </p:nvSpPr>
              <p:spPr>
                <a:xfrm>
                  <a:off x="4405423" y="1655212"/>
                  <a:ext cx="480257" cy="1068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Variable 1 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9CBF380-CB00-41EC-9CD1-FB636C1E0BFB}"/>
                  </a:ext>
                </a:extLst>
              </p:cNvPr>
              <p:cNvGrpSpPr/>
              <p:nvPr/>
            </p:nvGrpSpPr>
            <p:grpSpPr>
              <a:xfrm>
                <a:off x="1272189" y="3034211"/>
                <a:ext cx="891031" cy="260268"/>
                <a:chOff x="4171051" y="1788907"/>
                <a:chExt cx="891031" cy="260268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0A7A83F-7868-42F5-913F-3405F79702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1051" y="1788907"/>
                  <a:ext cx="291738" cy="260268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DDDBFFF-B24D-422C-A5CF-0D0AC254FA74}"/>
                    </a:ext>
                  </a:extLst>
                </p:cNvPr>
                <p:cNvSpPr txBox="1"/>
                <p:nvPr/>
              </p:nvSpPr>
              <p:spPr>
                <a:xfrm>
                  <a:off x="4462789" y="1893641"/>
                  <a:ext cx="599293" cy="1068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Variable 2 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C635D61-4FDB-4018-826A-4FE1F93FB6A9}"/>
                  </a:ext>
                </a:extLst>
              </p:cNvPr>
              <p:cNvGrpSpPr/>
              <p:nvPr/>
            </p:nvGrpSpPr>
            <p:grpSpPr>
              <a:xfrm>
                <a:off x="1183573" y="3516173"/>
                <a:ext cx="457239" cy="389949"/>
                <a:chOff x="4816267" y="3525542"/>
                <a:chExt cx="457239" cy="389949"/>
              </a:xfrm>
            </p:grpSpPr>
            <p:pic>
              <p:nvPicPr>
                <p:cNvPr id="12" name="Graphic 11" descr="Packing Box Open outline">
                  <a:extLst>
                    <a:ext uri="{FF2B5EF4-FFF2-40B4-BE49-F238E27FC236}">
                      <a16:creationId xmlns:a16="http://schemas.microsoft.com/office/drawing/2014/main" id="{90606D69-6650-4D43-8D34-1E1E83F15C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6267" y="3606316"/>
                  <a:ext cx="457239" cy="309175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7DE653-15A1-4CB3-BDD4-30677DBED661}"/>
                    </a:ext>
                  </a:extLst>
                </p:cNvPr>
                <p:cNvSpPr txBox="1"/>
                <p:nvPr/>
              </p:nvSpPr>
              <p:spPr>
                <a:xfrm>
                  <a:off x="4839609" y="3525542"/>
                  <a:ext cx="422281" cy="1068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Product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9C79575-56D0-4D77-9C52-00586D2FA782}"/>
                  </a:ext>
                </a:extLst>
              </p:cNvPr>
              <p:cNvGrpSpPr/>
              <p:nvPr/>
            </p:nvGrpSpPr>
            <p:grpSpPr>
              <a:xfrm>
                <a:off x="612627" y="2916078"/>
                <a:ext cx="450765" cy="375735"/>
                <a:chOff x="4342711" y="1657431"/>
                <a:chExt cx="450765" cy="37573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7CFD7B7-9680-4979-A89F-1129487652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3270" y="1772899"/>
                  <a:ext cx="291737" cy="260267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6B4B9CD-DECF-4E1B-8143-8EB1A9DE17B0}"/>
                    </a:ext>
                  </a:extLst>
                </p:cNvPr>
                <p:cNvSpPr txBox="1"/>
                <p:nvPr/>
              </p:nvSpPr>
              <p:spPr>
                <a:xfrm>
                  <a:off x="4342711" y="1657431"/>
                  <a:ext cx="450765" cy="1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Variable 3 </a:t>
                  </a:r>
                </a:p>
              </p:txBody>
            </p:sp>
          </p:grp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9DCACC-C6D8-4A0D-9FB6-69A54A087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246" y="2214723"/>
              <a:ext cx="540001" cy="67473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14679-FABF-4C9C-8945-7CC0ABE4954A}"/>
                </a:ext>
              </a:extLst>
            </p:cNvPr>
            <p:cNvSpPr txBox="1"/>
            <p:nvPr/>
          </p:nvSpPr>
          <p:spPr>
            <a:xfrm>
              <a:off x="3143423" y="2568590"/>
              <a:ext cx="110927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 4 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038A767-AD4F-4D8E-AC08-E2317E0C4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749" y="3654413"/>
              <a:ext cx="540001" cy="67473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FA12F4-3423-4975-8D62-BE5D88B6B134}"/>
                </a:ext>
              </a:extLst>
            </p:cNvPr>
            <p:cNvSpPr txBox="1"/>
            <p:nvPr/>
          </p:nvSpPr>
          <p:spPr>
            <a:xfrm>
              <a:off x="3094750" y="3925932"/>
              <a:ext cx="110927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 5 </a:t>
              </a:r>
            </a:p>
          </p:txBody>
        </p:sp>
        <p:cxnSp>
          <p:nvCxnSpPr>
            <p:cNvPr id="36" name="Curved Connector 332">
              <a:extLst>
                <a:ext uri="{FF2B5EF4-FFF2-40B4-BE49-F238E27FC236}">
                  <a16:creationId xmlns:a16="http://schemas.microsoft.com/office/drawing/2014/main" id="{35D04CBA-0869-49E8-812A-36902196E14B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5400000">
              <a:off x="2418256" y="4152833"/>
              <a:ext cx="230178" cy="58281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4F8D312-381D-4624-B89E-A174DC52AF9E}"/>
              </a:ext>
            </a:extLst>
          </p:cNvPr>
          <p:cNvSpPr txBox="1"/>
          <p:nvPr/>
        </p:nvSpPr>
        <p:spPr>
          <a:xfrm>
            <a:off x="3002502" y="1689184"/>
            <a:ext cx="624427" cy="50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State 1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2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3</a:t>
            </a:r>
            <a:endParaRPr lang="en-GB" sz="1050" dirty="0" err="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AABFC77-F29F-4E69-A24A-138FC880F407}"/>
              </a:ext>
            </a:extLst>
          </p:cNvPr>
          <p:cNvCxnSpPr>
            <a:cxnSpLocks/>
          </p:cNvCxnSpPr>
          <p:nvPr/>
        </p:nvCxnSpPr>
        <p:spPr>
          <a:xfrm flipV="1">
            <a:off x="2631979" y="2050076"/>
            <a:ext cx="318814" cy="392344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C185C6-B281-4B03-BEB3-8C13E5EEFD7F}"/>
              </a:ext>
            </a:extLst>
          </p:cNvPr>
          <p:cNvSpPr txBox="1"/>
          <p:nvPr/>
        </p:nvSpPr>
        <p:spPr>
          <a:xfrm>
            <a:off x="4152416" y="2143456"/>
            <a:ext cx="624427" cy="50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State 1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2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3</a:t>
            </a:r>
            <a:endParaRPr lang="en-GB" sz="1050" dirty="0" err="1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E828571-D7CD-48E1-8711-0FB850C43EAB}"/>
              </a:ext>
            </a:extLst>
          </p:cNvPr>
          <p:cNvCxnSpPr>
            <a:cxnSpLocks/>
          </p:cNvCxnSpPr>
          <p:nvPr/>
        </p:nvCxnSpPr>
        <p:spPr>
          <a:xfrm flipV="1">
            <a:off x="3781893" y="2504348"/>
            <a:ext cx="318814" cy="392344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D70C72-C61D-49EC-BA60-928BBF7C9609}"/>
              </a:ext>
            </a:extLst>
          </p:cNvPr>
          <p:cNvSpPr txBox="1"/>
          <p:nvPr/>
        </p:nvSpPr>
        <p:spPr>
          <a:xfrm>
            <a:off x="4146839" y="3454080"/>
            <a:ext cx="624427" cy="50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State 1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2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3</a:t>
            </a:r>
            <a:endParaRPr lang="en-GB" sz="1050" dirty="0" err="1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D06FB2-0E25-474F-8E06-44FDBE1A1A9A}"/>
              </a:ext>
            </a:extLst>
          </p:cNvPr>
          <p:cNvCxnSpPr>
            <a:cxnSpLocks/>
          </p:cNvCxnSpPr>
          <p:nvPr/>
        </p:nvCxnSpPr>
        <p:spPr>
          <a:xfrm flipV="1">
            <a:off x="3776316" y="3814972"/>
            <a:ext cx="318814" cy="392344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4EA43AF-D01B-4E06-AB7B-FF0DC07D423F}"/>
              </a:ext>
            </a:extLst>
          </p:cNvPr>
          <p:cNvSpPr txBox="1"/>
          <p:nvPr/>
        </p:nvSpPr>
        <p:spPr>
          <a:xfrm>
            <a:off x="167608" y="2545077"/>
            <a:ext cx="624427" cy="50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State 1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2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3</a:t>
            </a:r>
            <a:endParaRPr lang="en-GB" sz="1050" dirty="0" err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73FFD2-DFB7-4583-B8B3-B911D2847B89}"/>
              </a:ext>
            </a:extLst>
          </p:cNvPr>
          <p:cNvCxnSpPr>
            <a:cxnSpLocks/>
          </p:cNvCxnSpPr>
          <p:nvPr/>
        </p:nvCxnSpPr>
        <p:spPr>
          <a:xfrm flipH="1" flipV="1">
            <a:off x="632628" y="3160662"/>
            <a:ext cx="238257" cy="196722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738F6B-4232-4E43-847C-0E0B062AFE21}"/>
              </a:ext>
            </a:extLst>
          </p:cNvPr>
          <p:cNvSpPr txBox="1"/>
          <p:nvPr/>
        </p:nvSpPr>
        <p:spPr>
          <a:xfrm>
            <a:off x="732342" y="4595347"/>
            <a:ext cx="624427" cy="50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State 1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2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State 3</a:t>
            </a:r>
            <a:endParaRPr lang="en-GB" sz="1050" dirty="0" err="1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1A2BDA-B456-4E5D-886D-D41162C7189F}"/>
              </a:ext>
            </a:extLst>
          </p:cNvPr>
          <p:cNvCxnSpPr>
            <a:cxnSpLocks/>
          </p:cNvCxnSpPr>
          <p:nvPr/>
        </p:nvCxnSpPr>
        <p:spPr>
          <a:xfrm flipV="1">
            <a:off x="1187383" y="4054465"/>
            <a:ext cx="824639" cy="481161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FC9227-BCCB-4E8B-B6BA-15CFBBF5C7DF}"/>
              </a:ext>
            </a:extLst>
          </p:cNvPr>
          <p:cNvSpPr txBox="1"/>
          <p:nvPr/>
        </p:nvSpPr>
        <p:spPr>
          <a:xfrm>
            <a:off x="3205948" y="5246275"/>
            <a:ext cx="1366831" cy="50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Defective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Satisfactory</a:t>
            </a:r>
            <a:endParaRPr lang="en-GB" sz="1400" dirty="0" err="1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B24526-0809-4FFC-ACBC-3A23C8EA5216}"/>
              </a:ext>
            </a:extLst>
          </p:cNvPr>
          <p:cNvCxnSpPr>
            <a:cxnSpLocks/>
          </p:cNvCxnSpPr>
          <p:nvPr/>
        </p:nvCxnSpPr>
        <p:spPr>
          <a:xfrm>
            <a:off x="2739985" y="5410887"/>
            <a:ext cx="380872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6AC468E-130D-4D7D-81D0-1DF5B09F97DD}"/>
              </a:ext>
            </a:extLst>
          </p:cNvPr>
          <p:cNvSpPr txBox="1"/>
          <p:nvPr/>
        </p:nvSpPr>
        <p:spPr>
          <a:xfrm>
            <a:off x="11202382" y="352262"/>
            <a:ext cx="2599116" cy="284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GB" dirty="0" err="1">
              <a:latin typeface="+mj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754AF6-CA8D-411A-AF3B-FBEB2B512978}"/>
              </a:ext>
            </a:extLst>
          </p:cNvPr>
          <p:cNvGrpSpPr/>
          <p:nvPr/>
        </p:nvGrpSpPr>
        <p:grpSpPr>
          <a:xfrm>
            <a:off x="5365702" y="1614449"/>
            <a:ext cx="6416083" cy="3908789"/>
            <a:chOff x="5364113" y="1688042"/>
            <a:chExt cx="6416083" cy="390878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DC9217-12D9-40FF-88C8-433DBDCEAE6A}"/>
                </a:ext>
              </a:extLst>
            </p:cNvPr>
            <p:cNvSpPr txBox="1"/>
            <p:nvPr/>
          </p:nvSpPr>
          <p:spPr>
            <a:xfrm>
              <a:off x="5364113" y="1688042"/>
              <a:ext cx="6416083" cy="39087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latin typeface="+mj-lt"/>
                </a:rPr>
                <a:t>Step 1</a:t>
              </a:r>
            </a:p>
            <a:p>
              <a:pPr>
                <a:lnSpc>
                  <a:spcPct val="90000"/>
                </a:lnSpc>
              </a:pPr>
              <a:endParaRPr lang="en-US" sz="1600" dirty="0">
                <a:sym typeface="Wingdings" panose="05000000000000000000" pitchFamily="2" charset="2"/>
              </a:endParaRPr>
            </a:p>
            <a:p>
              <a:pPr>
                <a:lnSpc>
                  <a:spcPct val="90000"/>
                </a:lnSpc>
              </a:pPr>
              <a:r>
                <a:rPr lang="en-US" sz="1600" dirty="0">
                  <a:sym typeface="Wingdings" panose="05000000000000000000" pitchFamily="2" charset="2"/>
                </a:rPr>
                <a:t>Mutual information (MI) measures the </a:t>
              </a:r>
              <a:r>
                <a:rPr lang="en-US" sz="1600" b="1" dirty="0">
                  <a:highlight>
                    <a:srgbClr val="FFFF00"/>
                  </a:highlight>
                  <a:sym typeface="Wingdings" panose="05000000000000000000" pitchFamily="2" charset="2"/>
                </a:rPr>
                <a:t>mutual dependence </a:t>
              </a:r>
              <a:r>
                <a:rPr lang="en-US" sz="1600" dirty="0">
                  <a:sym typeface="Wingdings" panose="05000000000000000000" pitchFamily="2" charset="2"/>
                </a:rPr>
                <a:t>between the target and predictor variables.</a:t>
              </a:r>
            </a:p>
            <a:p>
              <a:pPr>
                <a:lnSpc>
                  <a:spcPct val="90000"/>
                </a:lnSpc>
              </a:pPr>
              <a:endParaRPr lang="en-US" sz="1600" dirty="0">
                <a:sym typeface="Wingdings" panose="05000000000000000000" pitchFamily="2" charset="2"/>
              </a:endParaRPr>
            </a:p>
            <a:p>
              <a:pPr marL="285750" indent="-2857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For each machine, calculate the MI value between target and predictor variables.</a:t>
              </a:r>
            </a:p>
            <a:p>
              <a:pPr>
                <a:lnSpc>
                  <a:spcPct val="90000"/>
                </a:lnSpc>
              </a:pPr>
              <a:endParaRPr lang="en-US" sz="1600" dirty="0"/>
            </a:p>
            <a:p>
              <a:pPr marL="742950" lvl="1" indent="-2857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MI = 0 </a:t>
              </a:r>
              <a:r>
                <a:rPr lang="en-US" sz="1600" dirty="0">
                  <a:sym typeface="Wingdings" panose="05000000000000000000" pitchFamily="2" charset="2"/>
                </a:rPr>
                <a:t> Both variables are independent of each other.</a:t>
              </a:r>
            </a:p>
            <a:p>
              <a:pPr lvl="1">
                <a:lnSpc>
                  <a:spcPct val="90000"/>
                </a:lnSpc>
              </a:pPr>
              <a:endParaRPr lang="en-US" sz="1600" dirty="0">
                <a:sym typeface="Wingdings" panose="05000000000000000000" pitchFamily="2" charset="2"/>
              </a:endParaRPr>
            </a:p>
            <a:p>
              <a:pPr marL="742950" lvl="1" indent="-2857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ym typeface="Wingdings" panose="05000000000000000000" pitchFamily="2" charset="2"/>
                </a:rPr>
                <a:t>Higher the MI value, higher dependency between target and predictor variables.</a:t>
              </a:r>
            </a:p>
            <a:p>
              <a:pPr marL="742950" lvl="1" indent="-2857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ym typeface="Wingdings" panose="05000000000000000000" pitchFamily="2" charset="2"/>
              </a:endParaRPr>
            </a:p>
            <a:p>
              <a:pPr lvl="1">
                <a:lnSpc>
                  <a:spcPct val="90000"/>
                </a:lnSpc>
              </a:pPr>
              <a:endParaRPr lang="en-US" sz="1600" dirty="0">
                <a:sym typeface="Wingdings" panose="05000000000000000000" pitchFamily="2" charset="2"/>
              </a:endParaRPr>
            </a:p>
            <a:p>
              <a:pPr lvl="1">
                <a:lnSpc>
                  <a:spcPct val="90000"/>
                </a:lnSpc>
              </a:pPr>
              <a:r>
                <a:rPr lang="en-US" sz="1600" b="1" dirty="0">
                  <a:sym typeface="Wingdings" panose="05000000000000000000" pitchFamily="2" charset="2"/>
                </a:rPr>
                <a:t>Find variables that are the ‘most relevant’ to target variable.</a:t>
              </a:r>
            </a:p>
            <a:p>
              <a:pPr>
                <a:lnSpc>
                  <a:spcPct val="90000"/>
                </a:lnSpc>
              </a:pPr>
              <a:endParaRPr lang="en-US" sz="1600" dirty="0"/>
            </a:p>
            <a:p>
              <a:pPr lvl="1">
                <a:lnSpc>
                  <a:spcPct val="90000"/>
                </a:lnSpc>
              </a:pPr>
              <a:endParaRPr lang="en-US" sz="1600" dirty="0"/>
            </a:p>
            <a:p>
              <a:pPr marL="342900" indent="-342900">
                <a:lnSpc>
                  <a:spcPct val="90000"/>
                </a:lnSpc>
                <a:buAutoNum type="arabicPeriod"/>
              </a:pPr>
              <a:endParaRPr lang="en-GB" sz="1600" dirty="0" err="1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86F5794-F311-457A-BCF5-45BC39274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8977" y="2601603"/>
              <a:ext cx="2991267" cy="543001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B503E81-21B0-4ABE-A4C3-35A7A66E364D}"/>
              </a:ext>
            </a:extLst>
          </p:cNvPr>
          <p:cNvSpPr txBox="1"/>
          <p:nvPr/>
        </p:nvSpPr>
        <p:spPr>
          <a:xfrm>
            <a:off x="647700" y="993848"/>
            <a:ext cx="10501906" cy="284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Objective 1: Find key variables related to the target variable</a:t>
            </a:r>
            <a:endParaRPr lang="en-GB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67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F19CB33-CC0C-422A-B301-4BD37C5A4C25}"/>
              </a:ext>
            </a:extLst>
          </p:cNvPr>
          <p:cNvSpPr/>
          <p:nvPr/>
        </p:nvSpPr>
        <p:spPr>
          <a:xfrm>
            <a:off x="9812959" y="3666661"/>
            <a:ext cx="1542529" cy="3423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C8AB4D0-B7CE-46CE-A03A-F6100FD6FC32}"/>
              </a:ext>
            </a:extLst>
          </p:cNvPr>
          <p:cNvSpPr/>
          <p:nvPr/>
        </p:nvSpPr>
        <p:spPr>
          <a:xfrm>
            <a:off x="7491887" y="3666661"/>
            <a:ext cx="1542529" cy="3423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F039388-CA4D-4990-9C81-87ABD2264B13}"/>
              </a:ext>
            </a:extLst>
          </p:cNvPr>
          <p:cNvSpPr/>
          <p:nvPr/>
        </p:nvSpPr>
        <p:spPr>
          <a:xfrm>
            <a:off x="6636170" y="2630115"/>
            <a:ext cx="5214727" cy="3423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C324E-5338-4299-A2E9-DB9ADE82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 using Bayesian Network - Technique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DC9217-12D9-40FF-88C8-433DBDCEAE6A}"/>
              </a:ext>
            </a:extLst>
          </p:cNvPr>
          <p:cNvSpPr txBox="1"/>
          <p:nvPr/>
        </p:nvSpPr>
        <p:spPr>
          <a:xfrm>
            <a:off x="685760" y="1557010"/>
            <a:ext cx="6259313" cy="12433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+mj-lt"/>
              </a:rPr>
              <a:t>Step 2:</a:t>
            </a:r>
          </a:p>
          <a:p>
            <a:pPr>
              <a:lnSpc>
                <a:spcPct val="9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+mj-lt"/>
              </a:rPr>
              <a:t>Assume Variable 1 from Step 1.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+mj-lt"/>
              </a:rPr>
              <a:t>Intuition: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GB" sz="1600" dirty="0" err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531A78-C72E-4F9D-9BD8-2821E3D6B338}"/>
              </a:ext>
            </a:extLst>
          </p:cNvPr>
          <p:cNvCxnSpPr>
            <a:cxnSpLocks/>
          </p:cNvCxnSpPr>
          <p:nvPr/>
        </p:nvCxnSpPr>
        <p:spPr>
          <a:xfrm flipV="1">
            <a:off x="1986208" y="4122159"/>
            <a:ext cx="3652703" cy="27096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F7AA78-AA3C-43C6-80C1-6CA7D44961F6}"/>
              </a:ext>
            </a:extLst>
          </p:cNvPr>
          <p:cNvCxnSpPr>
            <a:cxnSpLocks/>
          </p:cNvCxnSpPr>
          <p:nvPr/>
        </p:nvCxnSpPr>
        <p:spPr>
          <a:xfrm flipV="1">
            <a:off x="1986207" y="2806757"/>
            <a:ext cx="0" cy="134249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DF01C7-03FA-476A-9199-620BCB9C4C77}"/>
              </a:ext>
            </a:extLst>
          </p:cNvPr>
          <p:cNvSpPr/>
          <p:nvPr/>
        </p:nvSpPr>
        <p:spPr>
          <a:xfrm>
            <a:off x="2465445" y="3930008"/>
            <a:ext cx="518662" cy="22117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56ABA7-22EA-444C-AC32-77DBEDCBBE0E}"/>
              </a:ext>
            </a:extLst>
          </p:cNvPr>
          <p:cNvSpPr txBox="1"/>
          <p:nvPr/>
        </p:nvSpPr>
        <p:spPr>
          <a:xfrm>
            <a:off x="5763890" y="3922849"/>
            <a:ext cx="1267205" cy="2915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Variable 1</a:t>
            </a:r>
            <a:endParaRPr lang="en-GB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4B6C6C-88A0-49A1-985C-A54F4D09E7FD}"/>
              </a:ext>
            </a:extLst>
          </p:cNvPr>
          <p:cNvSpPr txBox="1"/>
          <p:nvPr/>
        </p:nvSpPr>
        <p:spPr>
          <a:xfrm>
            <a:off x="2081327" y="2728383"/>
            <a:ext cx="902781" cy="1996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Probability</a:t>
            </a:r>
            <a:endParaRPr lang="en-GB" sz="1400" dirty="0" err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5EA686-B5DF-4720-BD7D-3419619FE040}"/>
              </a:ext>
            </a:extLst>
          </p:cNvPr>
          <p:cNvSpPr txBox="1"/>
          <p:nvPr/>
        </p:nvSpPr>
        <p:spPr>
          <a:xfrm>
            <a:off x="2468258" y="4278578"/>
            <a:ext cx="670644" cy="1949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State 1</a:t>
            </a:r>
            <a:endParaRPr lang="en-GB" sz="1400" dirty="0" err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EFF922-C032-4C0F-820A-D09CC2A6A532}"/>
              </a:ext>
            </a:extLst>
          </p:cNvPr>
          <p:cNvSpPr txBox="1"/>
          <p:nvPr/>
        </p:nvSpPr>
        <p:spPr>
          <a:xfrm>
            <a:off x="3656555" y="4275235"/>
            <a:ext cx="670644" cy="1949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State 2</a:t>
            </a:r>
            <a:endParaRPr lang="en-GB" sz="14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D06A8B-8A15-4A3C-8AC9-2B415DF6AAEB}"/>
              </a:ext>
            </a:extLst>
          </p:cNvPr>
          <p:cNvSpPr txBox="1"/>
          <p:nvPr/>
        </p:nvSpPr>
        <p:spPr>
          <a:xfrm>
            <a:off x="4812514" y="4283362"/>
            <a:ext cx="670644" cy="1949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State 3</a:t>
            </a:r>
            <a:endParaRPr lang="en-GB" sz="1400" dirty="0" err="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FF6D53-6671-4C76-A819-2E2383C377B6}"/>
              </a:ext>
            </a:extLst>
          </p:cNvPr>
          <p:cNvSpPr/>
          <p:nvPr/>
        </p:nvSpPr>
        <p:spPr>
          <a:xfrm>
            <a:off x="3571714" y="3230225"/>
            <a:ext cx="518662" cy="896103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4F490D-1AE3-477F-8BE6-E1E942C82C0B}"/>
              </a:ext>
            </a:extLst>
          </p:cNvPr>
          <p:cNvSpPr/>
          <p:nvPr/>
        </p:nvSpPr>
        <p:spPr>
          <a:xfrm>
            <a:off x="4738072" y="3788068"/>
            <a:ext cx="518663" cy="324618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55F6D0D-E10D-43E8-B938-BCD8DDE08705}"/>
              </a:ext>
            </a:extLst>
          </p:cNvPr>
          <p:cNvCxnSpPr>
            <a:cxnSpLocks/>
          </p:cNvCxnSpPr>
          <p:nvPr/>
        </p:nvCxnSpPr>
        <p:spPr>
          <a:xfrm flipV="1">
            <a:off x="1986208" y="5992927"/>
            <a:ext cx="3652703" cy="27096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313A4B-506A-46D5-9887-5F382B22F192}"/>
              </a:ext>
            </a:extLst>
          </p:cNvPr>
          <p:cNvCxnSpPr>
            <a:cxnSpLocks/>
          </p:cNvCxnSpPr>
          <p:nvPr/>
        </p:nvCxnSpPr>
        <p:spPr>
          <a:xfrm flipV="1">
            <a:off x="1986207" y="4677525"/>
            <a:ext cx="0" cy="134249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9241F56-0C4B-4346-8A39-C4D956E25FA1}"/>
              </a:ext>
            </a:extLst>
          </p:cNvPr>
          <p:cNvSpPr txBox="1"/>
          <p:nvPr/>
        </p:nvSpPr>
        <p:spPr>
          <a:xfrm>
            <a:off x="5763890" y="5793617"/>
            <a:ext cx="1267205" cy="2915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Variable 1</a:t>
            </a:r>
            <a:endParaRPr lang="en-GB" dirty="0" err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369DF9-5997-4B15-B2B3-5265F08CE359}"/>
              </a:ext>
            </a:extLst>
          </p:cNvPr>
          <p:cNvSpPr txBox="1"/>
          <p:nvPr/>
        </p:nvSpPr>
        <p:spPr>
          <a:xfrm>
            <a:off x="2081327" y="4599151"/>
            <a:ext cx="902781" cy="1996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Probability</a:t>
            </a:r>
            <a:endParaRPr lang="en-GB" sz="1400" dirty="0" err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269-98D0-419C-B5D4-8A94694E002F}"/>
              </a:ext>
            </a:extLst>
          </p:cNvPr>
          <p:cNvSpPr txBox="1"/>
          <p:nvPr/>
        </p:nvSpPr>
        <p:spPr>
          <a:xfrm>
            <a:off x="2468258" y="6149346"/>
            <a:ext cx="670644" cy="1949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State 1</a:t>
            </a:r>
            <a:endParaRPr lang="en-GB" sz="1400" dirty="0" err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94F35C-4C09-4885-9460-62876DC98479}"/>
              </a:ext>
            </a:extLst>
          </p:cNvPr>
          <p:cNvSpPr txBox="1"/>
          <p:nvPr/>
        </p:nvSpPr>
        <p:spPr>
          <a:xfrm>
            <a:off x="3656555" y="6146003"/>
            <a:ext cx="670644" cy="1949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State 2</a:t>
            </a:r>
            <a:endParaRPr lang="en-GB" sz="14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691837-2687-4328-845B-B3A916737992}"/>
              </a:ext>
            </a:extLst>
          </p:cNvPr>
          <p:cNvSpPr txBox="1"/>
          <p:nvPr/>
        </p:nvSpPr>
        <p:spPr>
          <a:xfrm>
            <a:off x="4812514" y="6154130"/>
            <a:ext cx="670644" cy="1949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State 3</a:t>
            </a:r>
            <a:endParaRPr lang="en-GB" sz="1400" dirty="0" err="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87739B-AD23-42C3-8217-906E056D2051}"/>
              </a:ext>
            </a:extLst>
          </p:cNvPr>
          <p:cNvSpPr/>
          <p:nvPr/>
        </p:nvSpPr>
        <p:spPr>
          <a:xfrm>
            <a:off x="2482116" y="4928084"/>
            <a:ext cx="518662" cy="1072971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80ADB2-718A-4AC2-A3C3-55E6F24038B5}"/>
              </a:ext>
            </a:extLst>
          </p:cNvPr>
          <p:cNvSpPr/>
          <p:nvPr/>
        </p:nvSpPr>
        <p:spPr>
          <a:xfrm>
            <a:off x="3599415" y="5833156"/>
            <a:ext cx="518662" cy="167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16BCD32-ADED-4087-9E93-8322B07DECDA}"/>
              </a:ext>
            </a:extLst>
          </p:cNvPr>
          <p:cNvSpPr/>
          <p:nvPr/>
        </p:nvSpPr>
        <p:spPr>
          <a:xfrm>
            <a:off x="4765773" y="5671953"/>
            <a:ext cx="518663" cy="31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D9D22-4173-4584-BD38-F61998656832}"/>
              </a:ext>
            </a:extLst>
          </p:cNvPr>
          <p:cNvSpPr txBox="1"/>
          <p:nvPr/>
        </p:nvSpPr>
        <p:spPr>
          <a:xfrm>
            <a:off x="498130" y="3163316"/>
            <a:ext cx="1379709" cy="79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 a typical situation, where nothing is known</a:t>
            </a:r>
            <a:endParaRPr lang="en-GB" sz="1400" dirty="0" err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6D8353-EFF3-4EC0-90EC-9E559B107F91}"/>
              </a:ext>
            </a:extLst>
          </p:cNvPr>
          <p:cNvSpPr txBox="1"/>
          <p:nvPr/>
        </p:nvSpPr>
        <p:spPr>
          <a:xfrm>
            <a:off x="413857" y="5188861"/>
            <a:ext cx="1379709" cy="79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If we know there is a defective product </a:t>
            </a:r>
            <a:endParaRPr lang="en-GB" sz="1400" dirty="0" err="1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25DF2E-C543-4C78-B019-E5E6C50C1719}"/>
              </a:ext>
            </a:extLst>
          </p:cNvPr>
          <p:cNvSpPr/>
          <p:nvPr/>
        </p:nvSpPr>
        <p:spPr>
          <a:xfrm>
            <a:off x="368607" y="3064076"/>
            <a:ext cx="1424959" cy="827859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54A2E1-7DD9-4C04-ABEE-CBC1713801BB}"/>
              </a:ext>
            </a:extLst>
          </p:cNvPr>
          <p:cNvSpPr/>
          <p:nvPr/>
        </p:nvSpPr>
        <p:spPr>
          <a:xfrm>
            <a:off x="362113" y="4978301"/>
            <a:ext cx="1461910" cy="827859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E6043F-0691-4BA5-923F-D18676340F56}"/>
              </a:ext>
            </a:extLst>
          </p:cNvPr>
          <p:cNvSpPr/>
          <p:nvPr/>
        </p:nvSpPr>
        <p:spPr>
          <a:xfrm>
            <a:off x="2482115" y="5776988"/>
            <a:ext cx="518662" cy="22117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1CE318E2-8D08-4501-A4D5-2FC809AADDCE}"/>
              </a:ext>
            </a:extLst>
          </p:cNvPr>
          <p:cNvSpPr/>
          <p:nvPr/>
        </p:nvSpPr>
        <p:spPr>
          <a:xfrm rot="10800000">
            <a:off x="3000777" y="4928083"/>
            <a:ext cx="119184" cy="877976"/>
          </a:xfrm>
          <a:prstGeom prst="leftBrac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DDE95D-1AF1-491D-B4E8-6EEC7F4D8B7F}"/>
              </a:ext>
            </a:extLst>
          </p:cNvPr>
          <p:cNvSpPr/>
          <p:nvPr/>
        </p:nvSpPr>
        <p:spPr>
          <a:xfrm>
            <a:off x="3596733" y="5113053"/>
            <a:ext cx="518662" cy="8961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D20525-80D4-4CE5-BD89-B07974F8F357}"/>
              </a:ext>
            </a:extLst>
          </p:cNvPr>
          <p:cNvSpPr txBox="1"/>
          <p:nvPr/>
        </p:nvSpPr>
        <p:spPr>
          <a:xfrm>
            <a:off x="10613762" y="2699377"/>
            <a:ext cx="1166358" cy="2915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P(Machine 1)</a:t>
            </a:r>
            <a:endParaRPr lang="en-GB" sz="1600" b="1" dirty="0" err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C66E65-71FD-4837-92AB-D009A7348D54}"/>
              </a:ext>
            </a:extLst>
          </p:cNvPr>
          <p:cNvSpPr txBox="1"/>
          <p:nvPr/>
        </p:nvSpPr>
        <p:spPr>
          <a:xfrm>
            <a:off x="6833544" y="2679692"/>
            <a:ext cx="3377564" cy="2554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P(Machine 1 given Product = Defective)</a:t>
            </a:r>
            <a:endParaRPr lang="en-GB" sz="1600" b="1" dirty="0" err="1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6FFF5491-DE23-45B7-AC8E-BFDB38F8210A}"/>
              </a:ext>
            </a:extLst>
          </p:cNvPr>
          <p:cNvSpPr/>
          <p:nvPr/>
        </p:nvSpPr>
        <p:spPr>
          <a:xfrm>
            <a:off x="10152045" y="2638964"/>
            <a:ext cx="340468" cy="324618"/>
          </a:xfrm>
          <a:prstGeom prst="mathMinus">
            <a:avLst/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0D9ED0E2-B0DA-465D-9B98-F972F9E88F0F}"/>
              </a:ext>
            </a:extLst>
          </p:cNvPr>
          <p:cNvSpPr/>
          <p:nvPr/>
        </p:nvSpPr>
        <p:spPr>
          <a:xfrm rot="12348160">
            <a:off x="8361352" y="3055646"/>
            <a:ext cx="298034" cy="533696"/>
          </a:xfrm>
          <a:prstGeom prst="upArrow">
            <a:avLst/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7F8D7F-84E6-42E4-BC88-CC5356D7666B}"/>
              </a:ext>
            </a:extLst>
          </p:cNvPr>
          <p:cNvSpPr txBox="1"/>
          <p:nvPr/>
        </p:nvSpPr>
        <p:spPr>
          <a:xfrm>
            <a:off x="7673616" y="3728360"/>
            <a:ext cx="1172882" cy="2915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Positive; &gt;0</a:t>
            </a:r>
            <a:endParaRPr lang="en-GB" dirty="0" err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42620A-7357-4DB2-AE69-29D722B8AE4B}"/>
              </a:ext>
            </a:extLst>
          </p:cNvPr>
          <p:cNvSpPr txBox="1"/>
          <p:nvPr/>
        </p:nvSpPr>
        <p:spPr>
          <a:xfrm>
            <a:off x="10037511" y="3717451"/>
            <a:ext cx="1542529" cy="2915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Negative; &lt;0</a:t>
            </a:r>
            <a:endParaRPr lang="en-GB" dirty="0" err="1"/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2E7AB4BD-BA21-4346-A3BF-423AFF2D53C3}"/>
              </a:ext>
            </a:extLst>
          </p:cNvPr>
          <p:cNvSpPr/>
          <p:nvPr/>
        </p:nvSpPr>
        <p:spPr>
          <a:xfrm rot="9251840" flipH="1">
            <a:off x="10093184" y="3051805"/>
            <a:ext cx="298034" cy="533696"/>
          </a:xfrm>
          <a:prstGeom prst="upArrow">
            <a:avLst/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FD0954-5557-4BB2-B609-E293EBAFD199}"/>
              </a:ext>
            </a:extLst>
          </p:cNvPr>
          <p:cNvCxnSpPr>
            <a:stCxn id="93" idx="2"/>
          </p:cNvCxnSpPr>
          <p:nvPr/>
        </p:nvCxnSpPr>
        <p:spPr>
          <a:xfrm>
            <a:off x="8260057" y="4019887"/>
            <a:ext cx="0" cy="90819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A877588-087D-4F6F-B874-6CD011634149}"/>
              </a:ext>
            </a:extLst>
          </p:cNvPr>
          <p:cNvSpPr txBox="1"/>
          <p:nvPr/>
        </p:nvSpPr>
        <p:spPr>
          <a:xfrm>
            <a:off x="7462163" y="5014159"/>
            <a:ext cx="2221002" cy="5589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Possible Root Cause</a:t>
            </a:r>
            <a:endParaRPr lang="en-GB" dirty="0" err="1">
              <a:latin typeface="+mj-lt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28DB78F-C1CE-447B-84E6-C68FE4C66CB9}"/>
              </a:ext>
            </a:extLst>
          </p:cNvPr>
          <p:cNvCxnSpPr/>
          <p:nvPr/>
        </p:nvCxnSpPr>
        <p:spPr>
          <a:xfrm>
            <a:off x="10610852" y="4019887"/>
            <a:ext cx="0" cy="90819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41AB143-427B-472C-BBF5-3BEFEDA1CCD7}"/>
              </a:ext>
            </a:extLst>
          </p:cNvPr>
          <p:cNvSpPr txBox="1"/>
          <p:nvPr/>
        </p:nvSpPr>
        <p:spPr>
          <a:xfrm>
            <a:off x="9812958" y="4991237"/>
            <a:ext cx="2221002" cy="342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Less likely Root cause</a:t>
            </a:r>
            <a:endParaRPr lang="en-GB" dirty="0" err="1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490421-AB58-47C7-B41B-5DA5D51A0420}"/>
              </a:ext>
            </a:extLst>
          </p:cNvPr>
          <p:cNvSpPr txBox="1"/>
          <p:nvPr/>
        </p:nvSpPr>
        <p:spPr>
          <a:xfrm>
            <a:off x="685759" y="985831"/>
            <a:ext cx="10501906" cy="284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Objective 2: Find key states that are related to the target variable</a:t>
            </a:r>
            <a:endParaRPr lang="en-GB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B935B8-C26E-4D80-9BF5-C62BE631BD54}"/>
              </a:ext>
            </a:extLst>
          </p:cNvPr>
          <p:cNvSpPr/>
          <p:nvPr/>
        </p:nvSpPr>
        <p:spPr>
          <a:xfrm>
            <a:off x="848357" y="5887573"/>
            <a:ext cx="448197" cy="405470"/>
          </a:xfrm>
          <a:prstGeom prst="ellipse">
            <a:avLst/>
          </a:prstGeom>
          <a:solidFill>
            <a:srgbClr val="14234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/>
              <a:t>1</a:t>
            </a:r>
            <a:endParaRPr lang="en-GB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EF8A69F-C369-4B8F-8B1A-CCF17C5CE34B}"/>
              </a:ext>
            </a:extLst>
          </p:cNvPr>
          <p:cNvSpPr/>
          <p:nvPr/>
        </p:nvSpPr>
        <p:spPr>
          <a:xfrm>
            <a:off x="844284" y="3922848"/>
            <a:ext cx="448197" cy="405470"/>
          </a:xfrm>
          <a:prstGeom prst="ellipse">
            <a:avLst/>
          </a:prstGeom>
          <a:solidFill>
            <a:srgbClr val="14234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/>
              <a:t>2</a:t>
            </a:r>
            <a:endParaRPr lang="en-GB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D8482EA-6CE0-4D73-9AB2-5D0B261A6BA7}"/>
              </a:ext>
            </a:extLst>
          </p:cNvPr>
          <p:cNvSpPr/>
          <p:nvPr/>
        </p:nvSpPr>
        <p:spPr>
          <a:xfrm>
            <a:off x="10982375" y="2152626"/>
            <a:ext cx="448197" cy="405470"/>
          </a:xfrm>
          <a:prstGeom prst="ellipse">
            <a:avLst/>
          </a:prstGeom>
          <a:solidFill>
            <a:srgbClr val="14234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/>
              <a:t>2</a:t>
            </a:r>
            <a:endParaRPr lang="en-GB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9F1ED9-8AD2-46DA-9000-0AABC684D118}"/>
              </a:ext>
            </a:extLst>
          </p:cNvPr>
          <p:cNvSpPr/>
          <p:nvPr/>
        </p:nvSpPr>
        <p:spPr>
          <a:xfrm>
            <a:off x="9353055" y="2152626"/>
            <a:ext cx="448197" cy="405470"/>
          </a:xfrm>
          <a:prstGeom prst="ellipse">
            <a:avLst/>
          </a:prstGeom>
          <a:solidFill>
            <a:srgbClr val="14234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/>
              <a:t>1</a:t>
            </a:r>
            <a:endParaRPr lang="en-GB" b="1" dirty="0"/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B1D30BEA-EA70-43B5-BAAE-F4C21983FACE}"/>
              </a:ext>
            </a:extLst>
          </p:cNvPr>
          <p:cNvSpPr/>
          <p:nvPr/>
        </p:nvSpPr>
        <p:spPr>
          <a:xfrm>
            <a:off x="10152045" y="2193052"/>
            <a:ext cx="340468" cy="324618"/>
          </a:xfrm>
          <a:prstGeom prst="mathMinus">
            <a:avLst/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9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8" grpId="0" animBg="1"/>
      <p:bldP spid="97" grpId="0" animBg="1"/>
      <p:bldP spid="73" grpId="0"/>
      <p:bldP spid="74" grpId="0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/>
      <p:bldP spid="85" grpId="0" animBg="1"/>
      <p:bldP spid="86" grpId="0" animBg="1"/>
      <p:bldP spid="45" grpId="0" animBg="1"/>
      <p:bldP spid="87" grpId="0" animBg="1"/>
      <p:bldP spid="47" grpId="0"/>
      <p:bldP spid="91" grpId="0"/>
      <p:bldP spid="48" grpId="0" animBg="1"/>
      <p:bldP spid="50" grpId="0" animBg="1"/>
      <p:bldP spid="93" grpId="0"/>
      <p:bldP spid="94" grpId="0"/>
      <p:bldP spid="96" grpId="0" animBg="1"/>
      <p:bldP spid="102" grpId="0"/>
      <p:bldP spid="105" grpId="0"/>
      <p:bldP spid="3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B47D-0123-4C8D-A7BA-F08D020A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08" y="109613"/>
            <a:ext cx="11612880" cy="1176476"/>
          </a:xfrm>
        </p:spPr>
        <p:txBody>
          <a:bodyPr/>
          <a:lstStyle/>
          <a:p>
            <a:r>
              <a:rPr lang="en-US" dirty="0"/>
              <a:t>Implementation – Building Bayesian Network Analysis tool</a:t>
            </a:r>
            <a:endParaRPr lang="en-GB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AE8A1B6-1EB3-4044-B2F5-3513ADC1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51" y="1263414"/>
            <a:ext cx="1019040" cy="102486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1E730E8-A76B-4E8D-A03C-7D1123103A40}"/>
              </a:ext>
            </a:extLst>
          </p:cNvPr>
          <p:cNvSpPr txBox="1"/>
          <p:nvPr/>
        </p:nvSpPr>
        <p:spPr>
          <a:xfrm>
            <a:off x="755390" y="2397519"/>
            <a:ext cx="2364892" cy="1608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SG" sz="1400" dirty="0"/>
              <a:t>Bayes Server software</a:t>
            </a:r>
          </a:p>
          <a:p>
            <a:pPr>
              <a:lnSpc>
                <a:spcPct val="90000"/>
              </a:lnSpc>
            </a:pPr>
            <a:endParaRPr lang="en-GB" sz="1400" dirty="0" err="1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89F60293-C533-4309-B16E-D9996B277BA1}"/>
              </a:ext>
            </a:extLst>
          </p:cNvPr>
          <p:cNvSpPr/>
          <p:nvPr/>
        </p:nvSpPr>
        <p:spPr>
          <a:xfrm rot="7207738">
            <a:off x="722290" y="3298360"/>
            <a:ext cx="417836" cy="152634"/>
          </a:xfrm>
          <a:prstGeom prst="rightArrow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pic>
        <p:nvPicPr>
          <p:cNvPr id="70" name="Picture 2" descr="Python (programming language) - Wikipedia">
            <a:extLst>
              <a:ext uri="{FF2B5EF4-FFF2-40B4-BE49-F238E27FC236}">
                <a16:creationId xmlns:a16="http://schemas.microsoft.com/office/drawing/2014/main" id="{533EF4A6-A024-48B5-BE86-E9445CA8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17" y="1272713"/>
            <a:ext cx="651310" cy="65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Plus Sign 70">
            <a:extLst>
              <a:ext uri="{FF2B5EF4-FFF2-40B4-BE49-F238E27FC236}">
                <a16:creationId xmlns:a16="http://schemas.microsoft.com/office/drawing/2014/main" id="{296495DD-5B2B-4503-84B2-49C4D6D03B17}"/>
              </a:ext>
            </a:extLst>
          </p:cNvPr>
          <p:cNvSpPr/>
          <p:nvPr/>
        </p:nvSpPr>
        <p:spPr>
          <a:xfrm>
            <a:off x="2755451" y="1658377"/>
            <a:ext cx="443451" cy="352988"/>
          </a:xfrm>
          <a:prstGeom prst="mathPlus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F891DC-D626-4F13-926B-9DF2DC1DA28F}"/>
              </a:ext>
            </a:extLst>
          </p:cNvPr>
          <p:cNvSpPr txBox="1"/>
          <p:nvPr/>
        </p:nvSpPr>
        <p:spPr>
          <a:xfrm>
            <a:off x="3412414" y="2723580"/>
            <a:ext cx="1384608" cy="321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SG" sz="1400" dirty="0"/>
              <a:t>Integrate Bayes Server functions with Python</a:t>
            </a:r>
            <a:endParaRPr lang="en-GB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594139-09A2-4E40-BA83-88EEE96BEBB7}"/>
              </a:ext>
            </a:extLst>
          </p:cNvPr>
          <p:cNvSpPr txBox="1"/>
          <p:nvPr/>
        </p:nvSpPr>
        <p:spPr>
          <a:xfrm>
            <a:off x="462105" y="2713186"/>
            <a:ext cx="2269759" cy="321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SG" sz="1400" dirty="0"/>
              <a:t>Specialises in building Bayesian networks for analysis</a:t>
            </a:r>
            <a:endParaRPr lang="en-GB" sz="1400" dirty="0" err="1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3014141-5AC7-4199-A584-D9AC50A1A41E}"/>
              </a:ext>
            </a:extLst>
          </p:cNvPr>
          <p:cNvSpPr/>
          <p:nvPr/>
        </p:nvSpPr>
        <p:spPr>
          <a:xfrm rot="4235500" flipV="1">
            <a:off x="2016077" y="3291486"/>
            <a:ext cx="417836" cy="152634"/>
          </a:xfrm>
          <a:prstGeom prst="rightArrow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BEB435-419B-4C95-A2DC-CE9B24E9B9E2}"/>
              </a:ext>
            </a:extLst>
          </p:cNvPr>
          <p:cNvGrpSpPr/>
          <p:nvPr/>
        </p:nvGrpSpPr>
        <p:grpSpPr>
          <a:xfrm>
            <a:off x="1976266" y="3654022"/>
            <a:ext cx="530011" cy="536848"/>
            <a:chOff x="3124909" y="1383344"/>
            <a:chExt cx="914400" cy="914400"/>
          </a:xfrm>
        </p:grpSpPr>
        <p:pic>
          <p:nvPicPr>
            <p:cNvPr id="76" name="Graphic 75" descr="Server with solid fill">
              <a:extLst>
                <a:ext uri="{FF2B5EF4-FFF2-40B4-BE49-F238E27FC236}">
                  <a16:creationId xmlns:a16="http://schemas.microsoft.com/office/drawing/2014/main" id="{F968B986-8BD9-4A52-909A-0D37B2242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13958" y="1571465"/>
              <a:ext cx="506658" cy="506658"/>
            </a:xfrm>
            <a:prstGeom prst="rect">
              <a:avLst/>
            </a:prstGeom>
          </p:spPr>
        </p:pic>
        <p:pic>
          <p:nvPicPr>
            <p:cNvPr id="77" name="Graphic 76" descr="Monitor outline">
              <a:extLst>
                <a:ext uri="{FF2B5EF4-FFF2-40B4-BE49-F238E27FC236}">
                  <a16:creationId xmlns:a16="http://schemas.microsoft.com/office/drawing/2014/main" id="{C67C29A5-0717-4452-A9FA-F945F1059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24909" y="1383344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B05720B-C4DF-427C-A102-94F58CB11101}"/>
              </a:ext>
            </a:extLst>
          </p:cNvPr>
          <p:cNvGrpSpPr/>
          <p:nvPr/>
        </p:nvGrpSpPr>
        <p:grpSpPr>
          <a:xfrm>
            <a:off x="241076" y="3676307"/>
            <a:ext cx="511209" cy="536848"/>
            <a:chOff x="3167416" y="2153428"/>
            <a:chExt cx="879276" cy="868536"/>
          </a:xfrm>
        </p:grpSpPr>
        <p:pic>
          <p:nvPicPr>
            <p:cNvPr id="79" name="Graphic 78" descr="Cursor with solid fill">
              <a:extLst>
                <a:ext uri="{FF2B5EF4-FFF2-40B4-BE49-F238E27FC236}">
                  <a16:creationId xmlns:a16="http://schemas.microsoft.com/office/drawing/2014/main" id="{1454D31A-5E92-444D-B072-5670AD83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55515" y="2324737"/>
              <a:ext cx="478633" cy="478633"/>
            </a:xfrm>
            <a:prstGeom prst="rect">
              <a:avLst/>
            </a:prstGeom>
          </p:spPr>
        </p:pic>
        <p:pic>
          <p:nvPicPr>
            <p:cNvPr id="80" name="Graphic 79" descr="Monitor outline">
              <a:extLst>
                <a:ext uri="{FF2B5EF4-FFF2-40B4-BE49-F238E27FC236}">
                  <a16:creationId xmlns:a16="http://schemas.microsoft.com/office/drawing/2014/main" id="{1E7D0CA9-2D28-40B8-82F1-1733223A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7416" y="2153428"/>
              <a:ext cx="879276" cy="868536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D461FDA-B58A-4F79-80CA-0D88E7F63DFA}"/>
              </a:ext>
            </a:extLst>
          </p:cNvPr>
          <p:cNvSpPr txBox="1"/>
          <p:nvPr/>
        </p:nvSpPr>
        <p:spPr>
          <a:xfrm>
            <a:off x="2615855" y="3782205"/>
            <a:ext cx="677093" cy="1479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SG" sz="1600" dirty="0"/>
              <a:t>Code </a:t>
            </a:r>
            <a:endParaRPr lang="en-GB" sz="1600" dirty="0" err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47E6D7-897D-426D-AEDD-D955EEC45D05}"/>
              </a:ext>
            </a:extLst>
          </p:cNvPr>
          <p:cNvSpPr txBox="1"/>
          <p:nvPr/>
        </p:nvSpPr>
        <p:spPr>
          <a:xfrm>
            <a:off x="819112" y="3748019"/>
            <a:ext cx="835966" cy="2452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SG" sz="1400" dirty="0"/>
              <a:t>User interface</a:t>
            </a:r>
            <a:endParaRPr lang="en-GB" sz="1400" dirty="0" err="1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E1A9D8A-1F16-4F8C-85AA-DA692A30F2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8369" y="1203062"/>
            <a:ext cx="4085790" cy="1878336"/>
          </a:xfrm>
          <a:prstGeom prst="rect">
            <a:avLst/>
          </a:prstGeom>
        </p:spPr>
      </p:pic>
      <p:sp>
        <p:nvSpPr>
          <p:cNvPr id="85" name="Arrow: Right 84">
            <a:extLst>
              <a:ext uri="{FF2B5EF4-FFF2-40B4-BE49-F238E27FC236}">
                <a16:creationId xmlns:a16="http://schemas.microsoft.com/office/drawing/2014/main" id="{3B9D90F2-48B3-4760-93F6-094B8795435F}"/>
              </a:ext>
            </a:extLst>
          </p:cNvPr>
          <p:cNvSpPr/>
          <p:nvPr/>
        </p:nvSpPr>
        <p:spPr>
          <a:xfrm>
            <a:off x="4881889" y="1705787"/>
            <a:ext cx="452648" cy="221577"/>
          </a:xfrm>
          <a:prstGeom prst="rightArrow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pic>
        <p:nvPicPr>
          <p:cNvPr id="86" name="Picture 6" descr="Streamlit 1.0 Adds Improvements To App Speed And Responsiveness - TFiR:  Interviews, News &amp;amp; Analysis by Swapnil Bhartiya">
            <a:extLst>
              <a:ext uri="{FF2B5EF4-FFF2-40B4-BE49-F238E27FC236}">
                <a16:creationId xmlns:a16="http://schemas.microsoft.com/office/drawing/2014/main" id="{922B0B31-FE0D-44EF-9C6B-521BF300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63" y="1471454"/>
            <a:ext cx="1146535" cy="6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378626F-00A7-47FD-9F3F-1A537823789C}"/>
              </a:ext>
            </a:extLst>
          </p:cNvPr>
          <p:cNvSpPr txBox="1"/>
          <p:nvPr/>
        </p:nvSpPr>
        <p:spPr>
          <a:xfrm>
            <a:off x="5334538" y="2295540"/>
            <a:ext cx="1782631" cy="175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SG" sz="1600" dirty="0"/>
              <a:t>Build a user interface</a:t>
            </a:r>
            <a:endParaRPr lang="en-GB" sz="1600" dirty="0" err="1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4E54E18F-FFB8-49EE-A832-3FF7CCFAC37A}"/>
              </a:ext>
            </a:extLst>
          </p:cNvPr>
          <p:cNvSpPr/>
          <p:nvPr/>
        </p:nvSpPr>
        <p:spPr>
          <a:xfrm>
            <a:off x="7175835" y="1705787"/>
            <a:ext cx="446816" cy="232517"/>
          </a:xfrm>
          <a:prstGeom prst="rightArrow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14F3068F-2BEA-4538-93FB-83AA73ACF0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2323" y="4246607"/>
            <a:ext cx="3020556" cy="2279665"/>
          </a:xfrm>
          <a:prstGeom prst="rect">
            <a:avLst/>
          </a:prstGeom>
        </p:spPr>
      </p:pic>
      <p:pic>
        <p:nvPicPr>
          <p:cNvPr id="99" name="Picture 2" descr="GitHub - tiangolo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B4E0E6AB-8085-48FF-B7CD-CE09481A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64" y="2117999"/>
            <a:ext cx="1634073" cy="5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ayes Server User Interface">
            <a:extLst>
              <a:ext uri="{FF2B5EF4-FFF2-40B4-BE49-F238E27FC236}">
                <a16:creationId xmlns:a16="http://schemas.microsoft.com/office/drawing/2014/main" id="{9C86CD9D-B0EE-4703-BDD1-3E80107D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" y="4304766"/>
            <a:ext cx="3446953" cy="21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3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  <p:bldP spid="85" grpId="0" animBg="1"/>
      <p:bldP spid="87" grpId="0"/>
      <p:bldP spid="88" grpId="0" animBg="1"/>
    </p:bldLst>
  </p:timing>
</p:sld>
</file>

<file path=ppt/theme/theme1.xml><?xml version="1.0" encoding="utf-8"?>
<a:theme xmlns:a="http://schemas.openxmlformats.org/drawingml/2006/main" name="HP Corporate Template 2022">
  <a:themeElements>
    <a:clrScheme name="HP Corporate Dark Blue Template">
      <a:dk1>
        <a:sysClr val="windowText" lastClr="000000"/>
      </a:dk1>
      <a:lt1>
        <a:sysClr val="window" lastClr="FFFFFF"/>
      </a:lt1>
      <a:dk2>
        <a:srgbClr val="A6A7B6"/>
      </a:dk2>
      <a:lt2>
        <a:srgbClr val="BCBDC8"/>
      </a:lt2>
      <a:accent1>
        <a:srgbClr val="9091A3"/>
      </a:accent1>
      <a:accent2>
        <a:srgbClr val="7A7A91"/>
      </a:accent2>
      <a:accent3>
        <a:srgbClr val="64647F"/>
      </a:accent3>
      <a:accent4>
        <a:srgbClr val="4E4E6D"/>
      </a:accent4>
      <a:accent5>
        <a:srgbClr val="37385A"/>
      </a:accent5>
      <a:accent6>
        <a:srgbClr val="212248"/>
      </a:accent6>
      <a:hlink>
        <a:srgbClr val="212248"/>
      </a:hlink>
      <a:folHlink>
        <a:srgbClr val="64647F"/>
      </a:folHlink>
    </a:clrScheme>
    <a:fontScheme name="HP Corporate Template 2022">
      <a:majorFont>
        <a:latin typeface="Forma DJR Display"/>
        <a:ea typeface=""/>
        <a:cs typeface=""/>
      </a:majorFont>
      <a:minorFont>
        <a:latin typeface="Forma DJR Mic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>
          <a:noFill/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black"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spcBef>
            <a:spcPts val="10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2.potx" id="{D5CDB958-EB1A-4BD2-8814-118186B99B00}" vid="{3514277E-B8DB-4335-A681-34D1F15B008F}"/>
    </a:ext>
  </a:extLst>
</a:theme>
</file>

<file path=ppt/theme/theme2.xml><?xml version="1.0" encoding="utf-8"?>
<a:theme xmlns:a="http://schemas.openxmlformats.org/drawingml/2006/main" name="Office Theme">
  <a:themeElements>
    <a:clrScheme name="HP Corporate Dark Blue Template">
      <a:dk1>
        <a:sysClr val="windowText" lastClr="000000"/>
      </a:dk1>
      <a:lt1>
        <a:sysClr val="window" lastClr="FFFFFF"/>
      </a:lt1>
      <a:dk2>
        <a:srgbClr val="A6A7B6"/>
      </a:dk2>
      <a:lt2>
        <a:srgbClr val="BCBDC8"/>
      </a:lt2>
      <a:accent1>
        <a:srgbClr val="9091A3"/>
      </a:accent1>
      <a:accent2>
        <a:srgbClr val="7A7A91"/>
      </a:accent2>
      <a:accent3>
        <a:srgbClr val="64647F"/>
      </a:accent3>
      <a:accent4>
        <a:srgbClr val="4E4E6D"/>
      </a:accent4>
      <a:accent5>
        <a:srgbClr val="37385A"/>
      </a:accent5>
      <a:accent6>
        <a:srgbClr val="212248"/>
      </a:accent6>
      <a:hlink>
        <a:srgbClr val="212248"/>
      </a:hlink>
      <a:folHlink>
        <a:srgbClr val="64647F"/>
      </a:folHlink>
    </a:clrScheme>
    <a:fontScheme name="HP Corporate Template 2022">
      <a:majorFont>
        <a:latin typeface="Forma DJR Display"/>
        <a:ea typeface=""/>
        <a:cs typeface=""/>
      </a:majorFont>
      <a:minorFont>
        <a:latin typeface="Forma DJR Mic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 Corporate Dark Blue Template">
      <a:dk1>
        <a:sysClr val="windowText" lastClr="000000"/>
      </a:dk1>
      <a:lt1>
        <a:sysClr val="window" lastClr="FFFFFF"/>
      </a:lt1>
      <a:dk2>
        <a:srgbClr val="A6A7B6"/>
      </a:dk2>
      <a:lt2>
        <a:srgbClr val="BCBDC8"/>
      </a:lt2>
      <a:accent1>
        <a:srgbClr val="9091A3"/>
      </a:accent1>
      <a:accent2>
        <a:srgbClr val="7A7A91"/>
      </a:accent2>
      <a:accent3>
        <a:srgbClr val="64647F"/>
      </a:accent3>
      <a:accent4>
        <a:srgbClr val="4E4E6D"/>
      </a:accent4>
      <a:accent5>
        <a:srgbClr val="37385A"/>
      </a:accent5>
      <a:accent6>
        <a:srgbClr val="212248"/>
      </a:accent6>
      <a:hlink>
        <a:srgbClr val="212248"/>
      </a:hlink>
      <a:folHlink>
        <a:srgbClr val="64647F"/>
      </a:folHlink>
    </a:clrScheme>
    <a:fontScheme name="HP Corporate Template 2022">
      <a:majorFont>
        <a:latin typeface="Forma DJR Display"/>
        <a:ea typeface=""/>
        <a:cs typeface=""/>
      </a:majorFont>
      <a:minorFont>
        <a:latin typeface="Forma DJR Mic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a5bdf8-7b1c-4abd-b27e-a56936c13dce">26H5FZPN6AD2-2145098226-957810</_dlc_DocId>
    <_dlc_DocIdUrl xmlns="a1a5bdf8-7b1c-4abd-b27e-a56936c13dce">
      <Url>https://nmredmond.sharepoint.com/_layouts/15/DocIdRedir.aspx?ID=26H5FZPN6AD2-2145098226-957810</Url>
      <Description>26H5FZPN6AD2-2145098226-957810</Description>
    </_dlc_DocIdUrl>
    <ExternalLinks xmlns="dbdb4487-73a2-4f24-a0c5-200ed33b692d">
      <Url xsi:nil="true"/>
      <Description xsi:nil="true"/>
    </ExternalLinks>
    <_Flow_SignoffStatus xmlns="dbdb4487-73a2-4f24-a0c5-200ed33b692d" xsi:nil="true"/>
    <SharedWithUsers xmlns="a1a5bdf8-7b1c-4abd-b27e-a56936c13dce">
      <UserInfo>
        <DisplayName>Kathrin Blatter</DisplayName>
        <AccountId>4294</AccountId>
        <AccountType/>
      </UserInfo>
    </SharedWithUsers>
    <lcf76f155ced4ddcb4097134ff3c332f xmlns="dbdb4487-73a2-4f24-a0c5-200ed33b692d">
      <Terms xmlns="http://schemas.microsoft.com/office/infopath/2007/PartnerControls"/>
    </lcf76f155ced4ddcb4097134ff3c332f>
    <TaxCatchAll xmlns="a1a5bdf8-7b1c-4abd-b27e-a56936c13d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B629E78A40F4C8EECC04BDB75E780" ma:contentTypeVersion="4913" ma:contentTypeDescription="Create a new document." ma:contentTypeScope="" ma:versionID="d2e375bafc7c0164784272b86a1a4fd5">
  <xsd:schema xmlns:xsd="http://www.w3.org/2001/XMLSchema" xmlns:xs="http://www.w3.org/2001/XMLSchema" xmlns:p="http://schemas.microsoft.com/office/2006/metadata/properties" xmlns:ns2="a1a5bdf8-7b1c-4abd-b27e-a56936c13dce" xmlns:ns3="dbdb4487-73a2-4f24-a0c5-200ed33b692d" targetNamespace="http://schemas.microsoft.com/office/2006/metadata/properties" ma:root="true" ma:fieldsID="e92cb6e7e2c582edad9ae7e93fdb01df" ns2:_="" ns3:_="">
    <xsd:import namespace="a1a5bdf8-7b1c-4abd-b27e-a56936c13dce"/>
    <xsd:import namespace="dbdb4487-73a2-4f24-a0c5-200ed33b692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ExternalLinks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5bdf8-7b1c-4abd-b27e-a56936c13dc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8" nillable="true" ma:displayName="Taxonomy Catch All Column" ma:hidden="true" ma:list="{7da50aa3-2fb2-4fc5-b97f-7d8c642e7c52}" ma:internalName="TaxCatchAll" ma:showField="CatchAllData" ma:web="a1a5bdf8-7b1c-4abd-b27e-a56936c13d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b4487-73a2-4f24-a0c5-200ed33b69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ExternalLinks" ma:index="23" nillable="true" ma:displayName="External Links" ma:format="Hyperlink" ma:internalName="ExternalLink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17758dbb-9a1b-4917-afbd-06f1f98d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02CF860-9034-4E5E-B928-6B0756D7D432}">
  <ds:schemaRefs>
    <ds:schemaRef ds:uri="a1a5bdf8-7b1c-4abd-b27e-a56936c13dce"/>
    <ds:schemaRef ds:uri="dbdb4487-73a2-4f24-a0c5-200ed33b69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A29134-8142-437F-BCBB-6FDF892213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8D6EC3-15CA-47E5-A751-D841EE9019A9}">
  <ds:schemaRefs>
    <ds:schemaRef ds:uri="a1a5bdf8-7b1c-4abd-b27e-a56936c13dce"/>
    <ds:schemaRef ds:uri="dbdb4487-73a2-4f24-a0c5-200ed33b69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EC702975-A68F-4B87-BF91-79863F2065D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3288</Words>
  <Application>Microsoft Office PowerPoint</Application>
  <PresentationFormat>Widescreen</PresentationFormat>
  <Paragraphs>432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Forma DJR Display</vt:lpstr>
      <vt:lpstr>Forma DJR Micro</vt:lpstr>
      <vt:lpstr>HP Simplified</vt:lpstr>
      <vt:lpstr>HP Simplified Light</vt:lpstr>
      <vt:lpstr>HP Corporate Template 2022</vt:lpstr>
      <vt:lpstr>PowerPoint Presentation</vt:lpstr>
      <vt:lpstr>Links</vt:lpstr>
      <vt:lpstr>Typical Root Cause Analysis in Manufacturing</vt:lpstr>
      <vt:lpstr>Need a solution for RCA which can… </vt:lpstr>
      <vt:lpstr>What are Bayesian Networks?</vt:lpstr>
      <vt:lpstr>Bayesian Network - Manufacturing</vt:lpstr>
      <vt:lpstr>RCA using Bayesian Network - Technique</vt:lpstr>
      <vt:lpstr>RCA using Bayesian Network - Technique</vt:lpstr>
      <vt:lpstr>Implementation – Building Bayesian Network Analysis tool</vt:lpstr>
      <vt:lpstr>Use Case: Ink Under Tape (IUT)</vt:lpstr>
      <vt:lpstr>Implementation – User workflow</vt:lpstr>
      <vt:lpstr>Pipeline 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Mariel</dc:creator>
  <cp:lastModifiedBy>Chan, Mariel</cp:lastModifiedBy>
  <cp:revision>1</cp:revision>
  <dcterms:created xsi:type="dcterms:W3CDTF">2023-06-01T03:14:51Z</dcterms:created>
  <dcterms:modified xsi:type="dcterms:W3CDTF">2023-06-01T03:26:42Z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0x01010009EB629E78A40F4C8EECC04BDB75E780</vt:lpwstr>
  </property>
  <property fmtid="{D5CDD505-2E9C-101B-9397-08002B2CF9AE}" pid="3" name="_dlc_DocIdItemGuid">
    <vt:lpwstr>28650960-e846-4273-9f46-03c30f2c39e0</vt:lpwstr>
  </property>
  <property fmtid="{D5CDD505-2E9C-101B-9397-08002B2CF9AE}" pid="4" name="MediaServiceImageTags">
    <vt:lpwstr/>
  </property>
</Properties>
</file>