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14E45-50F3-4BA6-9860-900D6ECD9B60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5AE9-069B-4873-9215-5DFE85171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0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F4406-2851-4C51-A1A6-060DC35AAE9D}" type="slidenum">
              <a:rPr lang="zh-CN" altLang="en-GB"/>
              <a:pPr/>
              <a:t>1</a:t>
            </a:fld>
            <a:endParaRPr lang="en-GB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960" y="4285761"/>
            <a:ext cx="5029304" cy="407303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89022" tIns="43730" rIns="89022" bIns="43730"/>
          <a:lstStyle/>
          <a:p>
            <a:endParaRPr lang="zh-CN" altLang="en-US" sz="1400" dirty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76263" y="781050"/>
            <a:ext cx="5705475" cy="32099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295522" y="4500050"/>
            <a:ext cx="0" cy="932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295522" y="4500050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1295522" y="4714337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1295522" y="4930190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1295522" y="5144478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967446" y="4331122"/>
            <a:ext cx="420233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size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967446" y="4545410"/>
            <a:ext cx="703965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typeface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1967446" y="4761262"/>
            <a:ext cx="574121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colour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967446" y="4975550"/>
            <a:ext cx="795336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 err="1">
                <a:latin typeface="Times New Roman" pitchFamily="18" charset="0"/>
              </a:rPr>
              <a:t>hotwords</a:t>
            </a:r>
            <a:r>
              <a:rPr lang="en-GB" altLang="zh-CN" sz="1200" dirty="0">
                <a:latin typeface="Times New Roman" pitchFamily="18" charset="0"/>
              </a:rPr>
              <a:t>: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2361871" y="5216429"/>
            <a:ext cx="0" cy="6459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361871" y="5432281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2361871" y="5718519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748315" y="6458361"/>
            <a:ext cx="1547145" cy="30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400" dirty="0">
                <a:latin typeface="Times New Roman" pitchFamily="18" charset="0"/>
              </a:rPr>
              <a:t>Requests for input: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1524693" y="6721138"/>
            <a:ext cx="0" cy="10026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693" y="7079327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728234" y="6910400"/>
            <a:ext cx="1008536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trigger event:</a:t>
            </a:r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1524693" y="7437517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728233" y="7267025"/>
            <a:ext cx="1093494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input required: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1524693" y="7723755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728234" y="7554828"/>
            <a:ext cx="1228147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system response: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4558489" y="5956270"/>
            <a:ext cx="1223338" cy="30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400" dirty="0">
                <a:latin typeface="Times New Roman" pitchFamily="18" charset="0"/>
              </a:rPr>
              <a:t>Resource List: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4655146" y="6298819"/>
            <a:ext cx="1739833" cy="228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/>
          <a:lstStyle/>
          <a:p>
            <a:endParaRPr lang="en-GB"/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4801691" y="6508414"/>
            <a:ext cx="1597966" cy="21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9022" tIns="43730" rIns="89022" bIns="43730">
            <a:spAutoFit/>
          </a:bodyPr>
          <a:lstStyle/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zh-CN" altLang="en-GB" sz="1200" dirty="0">
                <a:latin typeface="Arial" pitchFamily="34" charset="0"/>
              </a:rPr>
              <a:t> </a:t>
            </a:r>
            <a:r>
              <a:rPr lang="en-GB" altLang="zh-CN" sz="1200" dirty="0">
                <a:latin typeface="Arial" pitchFamily="34" charset="0"/>
              </a:rPr>
              <a:t>bitmap of widget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animation of widgets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sound file for widget pop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information on widgets</a:t>
            </a:r>
          </a:p>
          <a:p>
            <a:pPr eaLnBrk="0" hangingPunct="0">
              <a:spcBef>
                <a:spcPct val="50000"/>
              </a:spcBef>
            </a:pPr>
            <a:endParaRPr lang="en-GB" altLang="zh-CN" sz="1000" i="1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altLang="zh-CN" sz="1000" i="1" dirty="0">
                <a:latin typeface="Arial" pitchFamily="34" charset="0"/>
              </a:rPr>
              <a:t>resource disk: </a:t>
            </a:r>
            <a:r>
              <a:rPr lang="en-GB" altLang="zh-CN" sz="1000" b="1" u="sng" dirty="0">
                <a:latin typeface="Arial" pitchFamily="34" charset="0"/>
              </a:rPr>
              <a:t>          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4806369" y="8233667"/>
            <a:ext cx="1512221" cy="2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8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F4406-2851-4C51-A1A6-060DC35AAE9D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960" y="4285761"/>
            <a:ext cx="5029304" cy="407303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89022" tIns="43730" rIns="89022" bIns="43730"/>
          <a:lstStyle/>
          <a:p>
            <a:endParaRPr lang="zh-CN" altLang="en-US" sz="1400" dirty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76263" y="781050"/>
            <a:ext cx="5705475" cy="32099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295522" y="4500050"/>
            <a:ext cx="0" cy="932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295522" y="4500050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1295522" y="4714337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1295522" y="4930190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1295522" y="5144478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967446" y="4331122"/>
            <a:ext cx="420233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size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967446" y="4545410"/>
            <a:ext cx="703965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typeface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1967446" y="4761262"/>
            <a:ext cx="574121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colour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967446" y="4975550"/>
            <a:ext cx="795336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 err="1">
                <a:latin typeface="Times New Roman" pitchFamily="18" charset="0"/>
              </a:rPr>
              <a:t>hotwords</a:t>
            </a:r>
            <a:r>
              <a:rPr lang="en-GB" altLang="zh-CN" sz="1200" dirty="0">
                <a:latin typeface="Times New Roman" pitchFamily="18" charset="0"/>
              </a:rPr>
              <a:t>: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2361871" y="5216429"/>
            <a:ext cx="0" cy="6459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361871" y="5432281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2361871" y="5718519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748315" y="6458361"/>
            <a:ext cx="1547145" cy="30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400" dirty="0">
                <a:latin typeface="Times New Roman" pitchFamily="18" charset="0"/>
              </a:rPr>
              <a:t>Requests for input: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1524693" y="6721138"/>
            <a:ext cx="0" cy="10026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693" y="7079327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728234" y="6910400"/>
            <a:ext cx="1008536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trigger event:</a:t>
            </a:r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1524693" y="7437517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728233" y="7267025"/>
            <a:ext cx="1093494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input required: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1524693" y="7723755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728234" y="7554828"/>
            <a:ext cx="1228147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system response: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4558489" y="5956270"/>
            <a:ext cx="1223338" cy="30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400" dirty="0">
                <a:latin typeface="Times New Roman" pitchFamily="18" charset="0"/>
              </a:rPr>
              <a:t>Resource List: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4655146" y="6298819"/>
            <a:ext cx="1739833" cy="228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/>
          <a:lstStyle/>
          <a:p>
            <a:endParaRPr lang="en-GB"/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4801691" y="6508414"/>
            <a:ext cx="1597966" cy="21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9022" tIns="43730" rIns="89022" bIns="43730">
            <a:spAutoFit/>
          </a:bodyPr>
          <a:lstStyle/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zh-CN" altLang="en-GB" sz="1200" dirty="0">
                <a:latin typeface="Arial" pitchFamily="34" charset="0"/>
              </a:rPr>
              <a:t> </a:t>
            </a:r>
            <a:r>
              <a:rPr lang="en-GB" altLang="zh-CN" sz="1200" dirty="0">
                <a:latin typeface="Arial" pitchFamily="34" charset="0"/>
              </a:rPr>
              <a:t>bitmap of widget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animation of widgets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sound file for widget pop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information on widgets</a:t>
            </a:r>
          </a:p>
          <a:p>
            <a:pPr eaLnBrk="0" hangingPunct="0">
              <a:spcBef>
                <a:spcPct val="50000"/>
              </a:spcBef>
            </a:pPr>
            <a:endParaRPr lang="en-GB" altLang="zh-CN" sz="1000" i="1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altLang="zh-CN" sz="1000" i="1" dirty="0">
                <a:latin typeface="Arial" pitchFamily="34" charset="0"/>
              </a:rPr>
              <a:t>resource disk: </a:t>
            </a:r>
            <a:r>
              <a:rPr lang="en-GB" altLang="zh-CN" sz="1000" b="1" u="sng" dirty="0">
                <a:latin typeface="Arial" pitchFamily="34" charset="0"/>
              </a:rPr>
              <a:t>          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4806369" y="8233667"/>
            <a:ext cx="1512221" cy="2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69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F4406-2851-4C51-A1A6-060DC35AAE9D}" type="slidenum">
              <a:rPr lang="zh-CN" altLang="en-GB"/>
              <a:pPr/>
              <a:t>3</a:t>
            </a:fld>
            <a:endParaRPr lang="en-GB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960" y="4285761"/>
            <a:ext cx="5029304" cy="407303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89022" tIns="43730" rIns="89022" bIns="43730"/>
          <a:lstStyle/>
          <a:p>
            <a:endParaRPr lang="zh-CN" altLang="en-US" sz="1400" dirty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76263" y="781050"/>
            <a:ext cx="5705475" cy="32099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295522" y="4500050"/>
            <a:ext cx="0" cy="932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295522" y="4500050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1295522" y="4714337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1295522" y="4930190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1295522" y="5144478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967446" y="4331122"/>
            <a:ext cx="420233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size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967446" y="4545410"/>
            <a:ext cx="703965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typeface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1967446" y="4761262"/>
            <a:ext cx="574121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colour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967446" y="4975550"/>
            <a:ext cx="795336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 err="1">
                <a:latin typeface="Times New Roman" pitchFamily="18" charset="0"/>
              </a:rPr>
              <a:t>hotwords</a:t>
            </a:r>
            <a:r>
              <a:rPr lang="en-GB" altLang="zh-CN" sz="1200" dirty="0">
                <a:latin typeface="Times New Roman" pitchFamily="18" charset="0"/>
              </a:rPr>
              <a:t>: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2361871" y="5216429"/>
            <a:ext cx="0" cy="6459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361871" y="5432281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2361871" y="5718519"/>
            <a:ext cx="6095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748315" y="6458361"/>
            <a:ext cx="1547145" cy="30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400" dirty="0">
                <a:latin typeface="Times New Roman" pitchFamily="18" charset="0"/>
              </a:rPr>
              <a:t>Requests for input: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1524693" y="6721138"/>
            <a:ext cx="0" cy="10026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693" y="7079327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728234" y="6910400"/>
            <a:ext cx="1008536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trigger event:</a:t>
            </a:r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1524693" y="7437517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728233" y="7267025"/>
            <a:ext cx="1093494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input required:</a:t>
            </a:r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1524693" y="7723755"/>
            <a:ext cx="11427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89959" tIns="44979" rIns="89959" bIns="44979"/>
          <a:lstStyle/>
          <a:p>
            <a:endParaRPr lang="en-GB"/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728234" y="7554828"/>
            <a:ext cx="1228147" cy="272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200" dirty="0">
                <a:latin typeface="Times New Roman" pitchFamily="18" charset="0"/>
              </a:rPr>
              <a:t>system response: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4558489" y="5956270"/>
            <a:ext cx="1223338" cy="30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022" tIns="43730" rIns="89022" bIns="43730">
            <a:spAutoFit/>
          </a:bodyPr>
          <a:lstStyle/>
          <a:p>
            <a:pPr eaLnBrk="0" hangingPunct="0"/>
            <a:r>
              <a:rPr lang="en-GB" altLang="zh-CN" sz="1400" dirty="0">
                <a:latin typeface="Times New Roman" pitchFamily="18" charset="0"/>
              </a:rPr>
              <a:t>Resource List: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4655146" y="6298819"/>
            <a:ext cx="1739833" cy="228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/>
          <a:lstStyle/>
          <a:p>
            <a:endParaRPr lang="en-GB"/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4801691" y="6508414"/>
            <a:ext cx="1597966" cy="211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9022" tIns="43730" rIns="89022" bIns="43730">
            <a:spAutoFit/>
          </a:bodyPr>
          <a:lstStyle/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zh-CN" altLang="en-GB" sz="1200" dirty="0">
                <a:latin typeface="Arial" pitchFamily="34" charset="0"/>
              </a:rPr>
              <a:t> </a:t>
            </a:r>
            <a:r>
              <a:rPr lang="en-GB" altLang="zh-CN" sz="1200" dirty="0">
                <a:latin typeface="Arial" pitchFamily="34" charset="0"/>
              </a:rPr>
              <a:t>bitmap of widget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animation of widgets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sound file for widget pop</a:t>
            </a:r>
          </a:p>
          <a:p>
            <a:pPr eaLnBrk="0" hangingPunct="0">
              <a:spcBef>
                <a:spcPct val="50000"/>
              </a:spcBef>
              <a:buSzPct val="100000"/>
              <a:buFontTx/>
              <a:buChar char="•"/>
            </a:pPr>
            <a:r>
              <a:rPr lang="en-GB" altLang="zh-CN" sz="1200" dirty="0">
                <a:latin typeface="Arial" pitchFamily="34" charset="0"/>
              </a:rPr>
              <a:t> information on widgets</a:t>
            </a:r>
          </a:p>
          <a:p>
            <a:pPr eaLnBrk="0" hangingPunct="0">
              <a:spcBef>
                <a:spcPct val="50000"/>
              </a:spcBef>
            </a:pPr>
            <a:endParaRPr lang="en-GB" altLang="zh-CN" sz="1000" i="1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altLang="zh-CN" sz="1000" i="1" dirty="0">
                <a:latin typeface="Arial" pitchFamily="34" charset="0"/>
              </a:rPr>
              <a:t>resource disk: </a:t>
            </a:r>
            <a:r>
              <a:rPr lang="en-GB" altLang="zh-CN" sz="1000" b="1" u="sng" dirty="0">
                <a:latin typeface="Arial" pitchFamily="34" charset="0"/>
              </a:rPr>
              <a:t>          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4806369" y="8233667"/>
            <a:ext cx="1512221" cy="2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9959" tIns="44979" rIns="89959" bIns="44979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8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4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5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4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0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559A-3A84-494B-9C5B-A481C4072365}" type="datetimeFigureOut">
              <a:rPr lang="en-GB" smtClean="0"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A734-BC5E-4C2D-9792-BAE6CF958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8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1029"/>
          <p:cNvSpPr>
            <a:spLocks noChangeArrowheads="1"/>
          </p:cNvSpPr>
          <p:nvPr/>
        </p:nvSpPr>
        <p:spPr bwMode="auto">
          <a:xfrm>
            <a:off x="555171" y="1468438"/>
            <a:ext cx="7696005" cy="51093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671" name="Rectangle 1031"/>
          <p:cNvSpPr>
            <a:spLocks noChangeArrowheads="1"/>
          </p:cNvSpPr>
          <p:nvPr/>
        </p:nvSpPr>
        <p:spPr bwMode="auto">
          <a:xfrm>
            <a:off x="2278063" y="990601"/>
            <a:ext cx="13566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zh-CN">
                <a:latin typeface="Times New Roman" pitchFamily="18" charset="0"/>
                <a:ea typeface="宋体" pitchFamily="2" charset="-122"/>
              </a:rPr>
              <a:t>Screen Title:</a:t>
            </a:r>
          </a:p>
        </p:txBody>
      </p:sp>
      <p:sp>
        <p:nvSpPr>
          <p:cNvPr id="113673" name="Rectangle 1033"/>
          <p:cNvSpPr>
            <a:spLocks noChangeArrowheads="1"/>
          </p:cNvSpPr>
          <p:nvPr/>
        </p:nvSpPr>
        <p:spPr bwMode="auto">
          <a:xfrm>
            <a:off x="1061002" y="481425"/>
            <a:ext cx="388247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zh-CN" dirty="0">
                <a:latin typeface="Times New Roman" pitchFamily="18" charset="0"/>
                <a:ea typeface="宋体" pitchFamily="2" charset="-122"/>
              </a:rPr>
              <a:t>sketch of screen appearance &amp; elements</a:t>
            </a:r>
          </a:p>
        </p:txBody>
      </p:sp>
      <p:sp>
        <p:nvSpPr>
          <p:cNvPr id="113678" name="Rectangle 1038"/>
          <p:cNvSpPr>
            <a:spLocks noChangeArrowheads="1"/>
          </p:cNvSpPr>
          <p:nvPr/>
        </p:nvSpPr>
        <p:spPr bwMode="auto">
          <a:xfrm>
            <a:off x="4051300" y="1066800"/>
            <a:ext cx="2044700" cy="312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dirty="0" smtClean="0">
                <a:solidFill>
                  <a:schemeClr val="tx2"/>
                </a:solidFill>
              </a:rPr>
              <a:t>NPC Home</a:t>
            </a:r>
            <a:endParaRPr lang="en-GB" dirty="0"/>
          </a:p>
        </p:txBody>
      </p:sp>
      <p:sp>
        <p:nvSpPr>
          <p:cNvPr id="113683" name="Rectangle 1043"/>
          <p:cNvSpPr>
            <a:spLocks noChangeArrowheads="1"/>
          </p:cNvSpPr>
          <p:nvPr/>
        </p:nvSpPr>
        <p:spPr bwMode="auto">
          <a:xfrm>
            <a:off x="5410201" y="228600"/>
            <a:ext cx="63113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sz="4000" dirty="0" smtClean="0">
                <a:solidFill>
                  <a:schemeClr val="tx2"/>
                </a:solidFill>
              </a:rPr>
              <a:t>Home Page.htm (Home Page)</a:t>
            </a:r>
            <a:endParaRPr kumimoji="1" lang="en-GB" altLang="zh-CN" sz="4000" dirty="0">
              <a:solidFill>
                <a:schemeClr val="tx2"/>
              </a:solidFill>
              <a:ea typeface="宋体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99392" y="1015200"/>
            <a:ext cx="2878257" cy="1197764"/>
            <a:chOff x="7307263" y="1003300"/>
            <a:chExt cx="2878257" cy="1197764"/>
          </a:xfrm>
        </p:grpSpPr>
        <p:sp>
          <p:nvSpPr>
            <p:cNvPr id="113672" name="Rectangle 1032"/>
            <p:cNvSpPr>
              <a:spLocks noChangeArrowheads="1"/>
            </p:cNvSpPr>
            <p:nvPr/>
          </p:nvSpPr>
          <p:spPr bwMode="auto">
            <a:xfrm>
              <a:off x="7307263" y="1003300"/>
              <a:ext cx="1368966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zh-CN" dirty="0">
                  <a:latin typeface="Times New Roman" pitchFamily="18" charset="0"/>
                  <a:ea typeface="宋体" pitchFamily="2" charset="-122"/>
                </a:rPr>
                <a:t>Screen code:</a:t>
              </a:r>
            </a:p>
            <a:p>
              <a:pPr eaLnBrk="0" hangingPunct="0"/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  <a:p>
              <a:pPr eaLnBrk="0" hangingPunct="0"/>
              <a:r>
                <a:rPr lang="en-GB" altLang="zh-CN" dirty="0" err="1" smtClean="0">
                  <a:latin typeface="Times New Roman" pitchFamily="18" charset="0"/>
                  <a:ea typeface="宋体" pitchFamily="2" charset="-122"/>
                </a:rPr>
                <a:t>Bg</a:t>
              </a:r>
              <a:r>
                <a:rPr lang="en-GB" altLang="zh-CN" dirty="0" smtClean="0">
                  <a:latin typeface="Times New Roman" pitchFamily="18" charset="0"/>
                  <a:ea typeface="宋体" pitchFamily="2" charset="-122"/>
                </a:rPr>
                <a:t> colour:</a:t>
              </a:r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  <a:p>
              <a:pPr eaLnBrk="0" hangingPunct="0"/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679" name="Rectangle 1039"/>
            <p:cNvSpPr>
              <a:spLocks noChangeArrowheads="1"/>
            </p:cNvSpPr>
            <p:nvPr/>
          </p:nvSpPr>
          <p:spPr bwMode="auto">
            <a:xfrm>
              <a:off x="9004300" y="1100138"/>
              <a:ext cx="596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3680" name="Rectangle 1040"/>
            <p:cNvSpPr>
              <a:spLocks noChangeArrowheads="1"/>
            </p:cNvSpPr>
            <p:nvPr/>
          </p:nvSpPr>
          <p:spPr bwMode="auto">
            <a:xfrm>
              <a:off x="8902820" y="1629981"/>
              <a:ext cx="1282700" cy="321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“</a:t>
              </a:r>
              <a:r>
                <a:rPr lang="en-GB" dirty="0" err="1" smtClean="0"/>
                <a:t>lightgreen</a:t>
              </a:r>
              <a:r>
                <a:rPr lang="en-GB" dirty="0" smtClean="0"/>
                <a:t>”</a:t>
              </a:r>
              <a:endParaRPr lang="en-GB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859405" y="4808993"/>
            <a:ext cx="1645670" cy="1645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We want feedback!</a:t>
            </a:r>
          </a:p>
          <a:p>
            <a:pPr algn="ctr"/>
            <a:endParaRPr lang="en-GB" sz="1200" dirty="0"/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r>
              <a:rPr lang="en-GB" sz="1200" dirty="0" smtClean="0"/>
              <a:t>Click on the cat!</a:t>
            </a:r>
            <a:endParaRPr lang="en-GB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859405" y="1535182"/>
            <a:ext cx="1645670" cy="823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689224" y="1520109"/>
            <a:ext cx="4968875" cy="823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NPC Home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2632073" y="2432452"/>
            <a:ext cx="5026025" cy="40217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7" name="Rectangle 46"/>
          <p:cNvSpPr/>
          <p:nvPr/>
        </p:nvSpPr>
        <p:spPr>
          <a:xfrm>
            <a:off x="4400550" y="2698778"/>
            <a:ext cx="1695450" cy="36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Hello, welcome to the NPC Vets website. 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Opening Times: 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Monday: 9am - 5pm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Tuesday: 9am - 5pm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Wednesday: 9am - 5pm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Thursday: 9am - 5pm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Friday: 9am - 5pm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Saturday: 10am - 5pm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/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Sunday: 10am - 3pm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508" y="1762553"/>
            <a:ext cx="10854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LOGO.png</a:t>
            </a:r>
            <a:endParaRPr lang="en-GB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3581" y="1657604"/>
            <a:ext cx="1282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eader_logo.png</a:t>
            </a:r>
            <a:endParaRPr lang="en-GB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187299" y="1639442"/>
            <a:ext cx="1282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eader_logo.png</a:t>
            </a:r>
            <a:endParaRPr lang="en-GB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9405" y="2483620"/>
            <a:ext cx="1645670" cy="2139732"/>
            <a:chOff x="859405" y="2483620"/>
            <a:chExt cx="1645670" cy="2139732"/>
          </a:xfrm>
        </p:grpSpPr>
        <p:sp>
          <p:nvSpPr>
            <p:cNvPr id="4" name="Rounded Rectangle 3"/>
            <p:cNvSpPr/>
            <p:nvPr/>
          </p:nvSpPr>
          <p:spPr>
            <a:xfrm>
              <a:off x="859405" y="2483620"/>
              <a:ext cx="1645670" cy="213973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Navigation</a:t>
              </a:r>
            </a:p>
            <a:p>
              <a:pPr algn="ctr"/>
              <a:endParaRPr lang="en-GB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Feedback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Database</a:t>
              </a:r>
              <a:endParaRPr lang="en-GB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1666" y="2579937"/>
              <a:ext cx="13808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b</a:t>
              </a:r>
              <a:r>
                <a:rPr lang="en-GB" sz="1200" dirty="0" smtClean="0"/>
                <a:t>ullet_green.png</a:t>
              </a:r>
              <a:endParaRPr lang="en-GB" sz="1200" dirty="0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5400000">
              <a:off x="869935" y="3064660"/>
              <a:ext cx="503614" cy="10353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>
              <a:off x="335559" y="3490221"/>
              <a:ext cx="1266570" cy="12700"/>
            </a:xfrm>
            <a:prstGeom prst="bentConnector3">
              <a:avLst>
                <a:gd name="adj1" fmla="val 682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00126" y="2856936"/>
              <a:ext cx="60876" cy="88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983637" y="2671410"/>
            <a:ext cx="1282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r>
              <a:rPr lang="en-GB" sz="1600" dirty="0" smtClean="0"/>
              <a:t>allery1.png / gallery2.png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230641" y="2756169"/>
            <a:ext cx="1282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gallery3.png / gallery4.png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150079" y="5332448"/>
            <a:ext cx="1282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gallery7.png / gallery8.png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002239" y="5418733"/>
            <a:ext cx="1282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gallery5.png / gallery6.png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061002" y="5339218"/>
            <a:ext cx="12834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r>
              <a:rPr lang="en-GB" sz="1600" dirty="0" smtClean="0"/>
              <a:t>at_icon.png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4830703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1029"/>
          <p:cNvSpPr>
            <a:spLocks noChangeArrowheads="1"/>
          </p:cNvSpPr>
          <p:nvPr/>
        </p:nvSpPr>
        <p:spPr bwMode="auto">
          <a:xfrm>
            <a:off x="555171" y="1468438"/>
            <a:ext cx="7696005" cy="51093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671" name="Rectangle 1031"/>
          <p:cNvSpPr>
            <a:spLocks noChangeArrowheads="1"/>
          </p:cNvSpPr>
          <p:nvPr/>
        </p:nvSpPr>
        <p:spPr bwMode="auto">
          <a:xfrm>
            <a:off x="2278063" y="990601"/>
            <a:ext cx="13566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zh-CN">
                <a:latin typeface="Times New Roman" pitchFamily="18" charset="0"/>
                <a:ea typeface="宋体" pitchFamily="2" charset="-122"/>
              </a:rPr>
              <a:t>Screen Title:</a:t>
            </a:r>
          </a:p>
        </p:txBody>
      </p:sp>
      <p:sp>
        <p:nvSpPr>
          <p:cNvPr id="113673" name="Rectangle 1033"/>
          <p:cNvSpPr>
            <a:spLocks noChangeArrowheads="1"/>
          </p:cNvSpPr>
          <p:nvPr/>
        </p:nvSpPr>
        <p:spPr bwMode="auto">
          <a:xfrm>
            <a:off x="1136812" y="449297"/>
            <a:ext cx="388247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zh-CN" dirty="0">
                <a:latin typeface="Times New Roman" pitchFamily="18" charset="0"/>
                <a:ea typeface="宋体" pitchFamily="2" charset="-122"/>
              </a:rPr>
              <a:t>sketch of screen appearance &amp; elements</a:t>
            </a:r>
          </a:p>
        </p:txBody>
      </p:sp>
      <p:sp>
        <p:nvSpPr>
          <p:cNvPr id="113678" name="Rectangle 1038"/>
          <p:cNvSpPr>
            <a:spLocks noChangeArrowheads="1"/>
          </p:cNvSpPr>
          <p:nvPr/>
        </p:nvSpPr>
        <p:spPr bwMode="auto">
          <a:xfrm>
            <a:off x="4051300" y="1066800"/>
            <a:ext cx="2044700" cy="312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dirty="0" smtClean="0">
                <a:solidFill>
                  <a:schemeClr val="tx2"/>
                </a:solidFill>
              </a:rPr>
              <a:t>Feedback</a:t>
            </a:r>
            <a:endParaRPr lang="en-GB" dirty="0"/>
          </a:p>
        </p:txBody>
      </p:sp>
      <p:sp>
        <p:nvSpPr>
          <p:cNvPr id="113683" name="Rectangle 1043"/>
          <p:cNvSpPr>
            <a:spLocks noChangeArrowheads="1"/>
          </p:cNvSpPr>
          <p:nvPr/>
        </p:nvSpPr>
        <p:spPr bwMode="auto">
          <a:xfrm>
            <a:off x="5410201" y="228600"/>
            <a:ext cx="65516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sz="4000" dirty="0">
                <a:solidFill>
                  <a:schemeClr val="tx2"/>
                </a:solidFill>
              </a:rPr>
              <a:t>f</a:t>
            </a:r>
            <a:r>
              <a:rPr kumimoji="1" lang="en-US" sz="4000" dirty="0" smtClean="0">
                <a:solidFill>
                  <a:schemeClr val="tx2"/>
                </a:solidFill>
              </a:rPr>
              <a:t>eedback.htm (Feedback Page)</a:t>
            </a:r>
            <a:endParaRPr kumimoji="1" lang="en-GB" altLang="zh-CN" sz="4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59405" y="4808993"/>
            <a:ext cx="1645670" cy="1645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We want feedback!</a:t>
            </a:r>
          </a:p>
          <a:p>
            <a:pPr algn="ctr"/>
            <a:endParaRPr lang="en-GB" sz="1200" dirty="0"/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r>
              <a:rPr lang="en-GB" sz="1200" dirty="0" smtClean="0"/>
              <a:t>Click on the cat!</a:t>
            </a:r>
            <a:endParaRPr lang="en-GB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859405" y="1546757"/>
            <a:ext cx="1645670" cy="823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689224" y="1531684"/>
            <a:ext cx="4968875" cy="823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2632073" y="2418374"/>
            <a:ext cx="5026025" cy="40358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051301" y="2608469"/>
            <a:ext cx="2378074" cy="37407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4286250" y="3240075"/>
            <a:ext cx="1695450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286250" y="3929693"/>
            <a:ext cx="1695450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86250" y="2992917"/>
            <a:ext cx="954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name: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3075" y="3659819"/>
            <a:ext cx="954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Email:</a:t>
            </a:r>
            <a:endParaRPr lang="en-GB" sz="1200" dirty="0"/>
          </a:p>
        </p:txBody>
      </p:sp>
      <p:sp>
        <p:nvSpPr>
          <p:cNvPr id="47" name="Rectangle 46"/>
          <p:cNvSpPr/>
          <p:nvPr/>
        </p:nvSpPr>
        <p:spPr>
          <a:xfrm>
            <a:off x="4286250" y="4605175"/>
            <a:ext cx="1695450" cy="957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283074" y="4335302"/>
            <a:ext cx="135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comments:</a:t>
            </a:r>
            <a:endParaRPr lang="en-GB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92814" y="5752535"/>
            <a:ext cx="6604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Send it!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173508" y="1774128"/>
            <a:ext cx="10854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LOGO.png</a:t>
            </a:r>
            <a:endParaRPr lang="en-GB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59405" y="2483620"/>
            <a:ext cx="1645670" cy="2139732"/>
            <a:chOff x="859405" y="2483620"/>
            <a:chExt cx="1645670" cy="2139732"/>
          </a:xfrm>
        </p:grpSpPr>
        <p:sp>
          <p:nvSpPr>
            <p:cNvPr id="52" name="Rounded Rectangle 51"/>
            <p:cNvSpPr/>
            <p:nvPr/>
          </p:nvSpPr>
          <p:spPr>
            <a:xfrm>
              <a:off x="859405" y="2483620"/>
              <a:ext cx="1645670" cy="213973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Navigation</a:t>
              </a:r>
            </a:p>
            <a:p>
              <a:pPr algn="ctr"/>
              <a:endParaRPr lang="en-GB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Feedback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smtClean="0"/>
                <a:t>Database</a:t>
              </a:r>
              <a:endParaRPr lang="en-GB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71666" y="2579937"/>
              <a:ext cx="13808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b</a:t>
              </a:r>
              <a:r>
                <a:rPr lang="en-GB" sz="1200" dirty="0" smtClean="0"/>
                <a:t>ullet_green.png</a:t>
              </a:r>
              <a:endParaRPr lang="en-GB" sz="1200" dirty="0"/>
            </a:p>
          </p:txBody>
        </p:sp>
        <p:cxnSp>
          <p:nvCxnSpPr>
            <p:cNvPr id="54" name="Curved Connector 53"/>
            <p:cNvCxnSpPr/>
            <p:nvPr/>
          </p:nvCxnSpPr>
          <p:spPr>
            <a:xfrm rot="5400000">
              <a:off x="869935" y="3064660"/>
              <a:ext cx="503614" cy="10353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5400000">
              <a:off x="335559" y="3490221"/>
              <a:ext cx="1266570" cy="12700"/>
            </a:xfrm>
            <a:prstGeom prst="bentConnector3">
              <a:avLst>
                <a:gd name="adj1" fmla="val 682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000126" y="2856936"/>
              <a:ext cx="60876" cy="88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61002" y="5339218"/>
            <a:ext cx="12834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r>
              <a:rPr lang="en-GB" sz="1600" dirty="0" smtClean="0"/>
              <a:t>at_icon.png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993581" y="1657604"/>
            <a:ext cx="1282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eader_logo.png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198712" y="1619496"/>
            <a:ext cx="1282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eader_logo.png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4190035" y="2856936"/>
            <a:ext cx="2106593" cy="326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4306093" y="2729427"/>
            <a:ext cx="1332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Comments Form:</a:t>
            </a:r>
            <a:endParaRPr lang="en-GB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8435325" y="1151427"/>
            <a:ext cx="2878257" cy="1197764"/>
            <a:chOff x="7307263" y="1003300"/>
            <a:chExt cx="2878257" cy="1197764"/>
          </a:xfrm>
        </p:grpSpPr>
        <p:sp>
          <p:nvSpPr>
            <p:cNvPr id="61" name="Rectangle 1032"/>
            <p:cNvSpPr>
              <a:spLocks noChangeArrowheads="1"/>
            </p:cNvSpPr>
            <p:nvPr/>
          </p:nvSpPr>
          <p:spPr bwMode="auto">
            <a:xfrm>
              <a:off x="7307263" y="1003300"/>
              <a:ext cx="1368966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zh-CN" dirty="0">
                  <a:latin typeface="Times New Roman" pitchFamily="18" charset="0"/>
                  <a:ea typeface="宋体" pitchFamily="2" charset="-122"/>
                </a:rPr>
                <a:t>Screen code:</a:t>
              </a:r>
            </a:p>
            <a:p>
              <a:pPr eaLnBrk="0" hangingPunct="0"/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  <a:p>
              <a:pPr eaLnBrk="0" hangingPunct="0"/>
              <a:r>
                <a:rPr lang="en-GB" altLang="zh-CN" dirty="0" err="1" smtClean="0">
                  <a:latin typeface="Times New Roman" pitchFamily="18" charset="0"/>
                  <a:ea typeface="宋体" pitchFamily="2" charset="-122"/>
                </a:rPr>
                <a:t>Bg</a:t>
              </a:r>
              <a:r>
                <a:rPr lang="en-GB" altLang="zh-CN" dirty="0" smtClean="0">
                  <a:latin typeface="Times New Roman" pitchFamily="18" charset="0"/>
                  <a:ea typeface="宋体" pitchFamily="2" charset="-122"/>
                </a:rPr>
                <a:t> colour:</a:t>
              </a:r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  <a:p>
              <a:pPr eaLnBrk="0" hangingPunct="0"/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Rectangle 1039"/>
            <p:cNvSpPr>
              <a:spLocks noChangeArrowheads="1"/>
            </p:cNvSpPr>
            <p:nvPr/>
          </p:nvSpPr>
          <p:spPr bwMode="auto">
            <a:xfrm>
              <a:off x="9004300" y="1100138"/>
              <a:ext cx="596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2</a:t>
              </a:r>
              <a:endParaRPr lang="en-GB" dirty="0"/>
            </a:p>
          </p:txBody>
        </p:sp>
        <p:sp>
          <p:nvSpPr>
            <p:cNvPr id="63" name="Rectangle 1040"/>
            <p:cNvSpPr>
              <a:spLocks noChangeArrowheads="1"/>
            </p:cNvSpPr>
            <p:nvPr/>
          </p:nvSpPr>
          <p:spPr bwMode="auto">
            <a:xfrm>
              <a:off x="8902820" y="1629981"/>
              <a:ext cx="1282700" cy="321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“</a:t>
              </a:r>
              <a:r>
                <a:rPr lang="en-GB" dirty="0" err="1" smtClean="0"/>
                <a:t>lightgreen</a:t>
              </a:r>
              <a:r>
                <a:rPr lang="en-GB" dirty="0" smtClean="0"/>
                <a:t>”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142518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1029"/>
          <p:cNvSpPr>
            <a:spLocks noChangeArrowheads="1"/>
          </p:cNvSpPr>
          <p:nvPr/>
        </p:nvSpPr>
        <p:spPr bwMode="auto">
          <a:xfrm>
            <a:off x="555171" y="1468438"/>
            <a:ext cx="7696005" cy="51093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3671" name="Rectangle 1031"/>
          <p:cNvSpPr>
            <a:spLocks noChangeArrowheads="1"/>
          </p:cNvSpPr>
          <p:nvPr/>
        </p:nvSpPr>
        <p:spPr bwMode="auto">
          <a:xfrm>
            <a:off x="2278063" y="990601"/>
            <a:ext cx="135665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zh-CN">
                <a:latin typeface="Times New Roman" pitchFamily="18" charset="0"/>
                <a:ea typeface="宋体" pitchFamily="2" charset="-122"/>
              </a:rPr>
              <a:t>Screen Title:</a:t>
            </a:r>
          </a:p>
        </p:txBody>
      </p:sp>
      <p:sp>
        <p:nvSpPr>
          <p:cNvPr id="113673" name="Rectangle 1033"/>
          <p:cNvSpPr>
            <a:spLocks noChangeArrowheads="1"/>
          </p:cNvSpPr>
          <p:nvPr/>
        </p:nvSpPr>
        <p:spPr bwMode="auto">
          <a:xfrm>
            <a:off x="411322" y="446754"/>
            <a:ext cx="388247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altLang="zh-CN" dirty="0">
                <a:latin typeface="Times New Roman" pitchFamily="18" charset="0"/>
                <a:ea typeface="宋体" pitchFamily="2" charset="-122"/>
              </a:rPr>
              <a:t>sketch of screen appearance &amp; elements</a:t>
            </a:r>
          </a:p>
        </p:txBody>
      </p:sp>
      <p:sp>
        <p:nvSpPr>
          <p:cNvPr id="113678" name="Rectangle 1038"/>
          <p:cNvSpPr>
            <a:spLocks noChangeArrowheads="1"/>
          </p:cNvSpPr>
          <p:nvPr/>
        </p:nvSpPr>
        <p:spPr bwMode="auto">
          <a:xfrm>
            <a:off x="4051300" y="1066800"/>
            <a:ext cx="2044700" cy="312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dirty="0" smtClean="0">
                <a:solidFill>
                  <a:schemeClr val="tx2"/>
                </a:solidFill>
              </a:rPr>
              <a:t>Welcome</a:t>
            </a:r>
            <a:endParaRPr lang="en-GB" dirty="0"/>
          </a:p>
        </p:txBody>
      </p:sp>
      <p:sp>
        <p:nvSpPr>
          <p:cNvPr id="113683" name="Rectangle 1043"/>
          <p:cNvSpPr>
            <a:spLocks noChangeArrowheads="1"/>
          </p:cNvSpPr>
          <p:nvPr/>
        </p:nvSpPr>
        <p:spPr bwMode="auto">
          <a:xfrm>
            <a:off x="4664073" y="288769"/>
            <a:ext cx="7419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sz="4000" dirty="0" err="1" smtClean="0">
                <a:solidFill>
                  <a:schemeClr val="tx2"/>
                </a:solidFill>
              </a:rPr>
              <a:t>dbportal.php</a:t>
            </a:r>
            <a:r>
              <a:rPr kumimoji="1" lang="en-US" sz="4000" dirty="0" smtClean="0">
                <a:solidFill>
                  <a:schemeClr val="tx2"/>
                </a:solidFill>
              </a:rPr>
              <a:t> (database post-login)</a:t>
            </a:r>
            <a:endParaRPr kumimoji="1" lang="en-GB" altLang="zh-CN" sz="4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53138" y="2549246"/>
            <a:ext cx="1177739" cy="2714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Insert Data</a:t>
            </a:r>
            <a:endParaRPr lang="en-GB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859405" y="1535182"/>
            <a:ext cx="1645670" cy="823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2689224" y="1520109"/>
            <a:ext cx="4968875" cy="8234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73508" y="1762553"/>
            <a:ext cx="10854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LOGO.png</a:t>
            </a:r>
            <a:endParaRPr lang="en-GB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3581" y="1657604"/>
            <a:ext cx="1282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eader_logo.png</a:t>
            </a:r>
            <a:endParaRPr lang="en-GB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187299" y="1639442"/>
            <a:ext cx="12822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eader_logo.png</a:t>
            </a:r>
            <a:endParaRPr lang="en-GB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847380" y="2955737"/>
            <a:ext cx="1480530" cy="2714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Insert Multiple Data</a:t>
            </a:r>
            <a:endParaRPr lang="en-GB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847199" y="3398120"/>
            <a:ext cx="1177739" cy="2714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Delete Data</a:t>
            </a:r>
            <a:endParaRPr lang="en-GB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835770" y="3886156"/>
            <a:ext cx="1177739" cy="2714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Update Data</a:t>
            </a:r>
            <a:endParaRPr lang="en-GB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859405" y="4399599"/>
            <a:ext cx="1293245" cy="2714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Select Data By ID</a:t>
            </a:r>
            <a:endParaRPr lang="en-GB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7198" y="4887635"/>
            <a:ext cx="1480712" cy="2714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Reset Owner Table</a:t>
            </a:r>
            <a:endParaRPr lang="en-GB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41857"/>
              </p:ext>
            </p:extLst>
          </p:nvPr>
        </p:nvGraphicFramePr>
        <p:xfrm>
          <a:off x="3200401" y="3061069"/>
          <a:ext cx="399287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729"/>
                <a:gridCol w="1067116"/>
                <a:gridCol w="1042906"/>
                <a:gridCol w="1460127"/>
              </a:tblGrid>
              <a:tr h="21939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First Name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Last Name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39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Jon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Clark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jonc@gmail.com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39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Dylan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bobbyd@gmail.com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39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Kate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Jones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kj@gmail.com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397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51300" y="2562414"/>
            <a:ext cx="179682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Pet Owner Table records</a:t>
            </a:r>
            <a:endParaRPr lang="en-GB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8555410" y="1183769"/>
            <a:ext cx="2878257" cy="1197764"/>
            <a:chOff x="7307263" y="1003300"/>
            <a:chExt cx="2878257" cy="1197764"/>
          </a:xfrm>
        </p:grpSpPr>
        <p:sp>
          <p:nvSpPr>
            <p:cNvPr id="37" name="Rectangle 1032"/>
            <p:cNvSpPr>
              <a:spLocks noChangeArrowheads="1"/>
            </p:cNvSpPr>
            <p:nvPr/>
          </p:nvSpPr>
          <p:spPr bwMode="auto">
            <a:xfrm>
              <a:off x="7307263" y="1003300"/>
              <a:ext cx="1368966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GB" altLang="zh-CN" dirty="0">
                  <a:latin typeface="Times New Roman" pitchFamily="18" charset="0"/>
                  <a:ea typeface="宋体" pitchFamily="2" charset="-122"/>
                </a:rPr>
                <a:t>Screen code:</a:t>
              </a:r>
            </a:p>
            <a:p>
              <a:pPr eaLnBrk="0" hangingPunct="0"/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  <a:p>
              <a:pPr eaLnBrk="0" hangingPunct="0"/>
              <a:r>
                <a:rPr lang="en-GB" altLang="zh-CN" dirty="0" err="1" smtClean="0">
                  <a:latin typeface="Times New Roman" pitchFamily="18" charset="0"/>
                  <a:ea typeface="宋体" pitchFamily="2" charset="-122"/>
                </a:rPr>
                <a:t>Bg</a:t>
              </a:r>
              <a:r>
                <a:rPr lang="en-GB" altLang="zh-CN" dirty="0" smtClean="0">
                  <a:latin typeface="Times New Roman" pitchFamily="18" charset="0"/>
                  <a:ea typeface="宋体" pitchFamily="2" charset="-122"/>
                </a:rPr>
                <a:t> colour:</a:t>
              </a:r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  <a:p>
              <a:pPr eaLnBrk="0" hangingPunct="0"/>
              <a:endParaRPr lang="en-GB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Rectangle 1039"/>
            <p:cNvSpPr>
              <a:spLocks noChangeArrowheads="1"/>
            </p:cNvSpPr>
            <p:nvPr/>
          </p:nvSpPr>
          <p:spPr bwMode="auto">
            <a:xfrm>
              <a:off x="9004300" y="1100138"/>
              <a:ext cx="596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5</a:t>
              </a:r>
              <a:endParaRPr lang="en-GB" dirty="0"/>
            </a:p>
          </p:txBody>
        </p:sp>
        <p:sp>
          <p:nvSpPr>
            <p:cNvPr id="41" name="Rectangle 1040"/>
            <p:cNvSpPr>
              <a:spLocks noChangeArrowheads="1"/>
            </p:cNvSpPr>
            <p:nvPr/>
          </p:nvSpPr>
          <p:spPr bwMode="auto">
            <a:xfrm>
              <a:off x="8902820" y="1629981"/>
              <a:ext cx="1282700" cy="321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“</a:t>
              </a:r>
              <a:r>
                <a:rPr lang="en-GB" dirty="0" err="1" smtClean="0"/>
                <a:t>lightgreen</a:t>
              </a:r>
              <a:r>
                <a:rPr lang="en-GB" dirty="0" smtClean="0"/>
                <a:t>”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363464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326</Words>
  <Application>Microsoft Office PowerPoint</Application>
  <PresentationFormat>Widescreen</PresentationFormat>
  <Paragraphs>156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Longbottom-Smith</dc:creator>
  <cp:lastModifiedBy>Ben Longbottom-Smith</cp:lastModifiedBy>
  <cp:revision>30</cp:revision>
  <dcterms:created xsi:type="dcterms:W3CDTF">2016-12-16T00:37:44Z</dcterms:created>
  <dcterms:modified xsi:type="dcterms:W3CDTF">2016-12-16T22:56:05Z</dcterms:modified>
</cp:coreProperties>
</file>