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  <p:sldId id="265" r:id="rId11"/>
    <p:sldId id="266" r:id="rId12"/>
    <p:sldId id="270" r:id="rId13"/>
    <p:sldId id="268" r:id="rId14"/>
    <p:sldId id="278" r:id="rId15"/>
    <p:sldId id="267" r:id="rId16"/>
    <p:sldId id="269" r:id="rId17"/>
    <p:sldId id="279" r:id="rId18"/>
    <p:sldId id="271" r:id="rId19"/>
    <p:sldId id="272" r:id="rId20"/>
    <p:sldId id="276" r:id="rId21"/>
    <p:sldId id="274" r:id="rId22"/>
    <p:sldId id="277" r:id="rId23"/>
    <p:sldId id="27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319" autoAdjust="0"/>
  </p:normalViewPr>
  <p:slideViewPr>
    <p:cSldViewPr snapToGrid="0">
      <p:cViewPr varScale="1">
        <p:scale>
          <a:sx n="64" d="100"/>
          <a:sy n="64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CAB93-009C-40AD-966B-58F661DBDE3B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9C4A-820C-4182-9637-AA1E69CA8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02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FEE7A-5C99-45B3-80E8-ABB4415F94C9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371AB-6506-43FB-8618-F1FBA4FD4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如果你已经入侵某个网站，希望留下点什么方便下次再来，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Shell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将是你最好的选择！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371AB-6506-43FB-8618-F1FBA4FD41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9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371AB-6506-43FB-8618-F1FBA4FD41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371AB-6506-43FB-8618-F1FBA4FD41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61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371AB-6506-43FB-8618-F1FBA4FD41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9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371AB-6506-43FB-8618-F1FBA4FD413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21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89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70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8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81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0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0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3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6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4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60C-7DF5-4859-9293-B298305CD099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B943-2C98-44B9-B061-27FDC01F3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0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567060C-7DF5-4859-9293-B298305CD099}" type="datetimeFigureOut">
              <a:rPr lang="zh-CN" altLang="en-US" smtClean="0"/>
              <a:pPr/>
              <a:t>2016/2/28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3B8B943-2C98-44B9-B061-27FDC01F3E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8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aspcheck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example.com/cmd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example.com/uploader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网站后门之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/>
            </a:r>
            <a:b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/>
            </a:r>
            <a:b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40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en-US" altLang="zh-CN" sz="4000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sz="40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技术分享</a:t>
            </a:r>
            <a:endParaRPr lang="zh-CN" altLang="en-US" sz="40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zh-CN" altLang="en-US" dirty="0" smtClean="0"/>
              <a:t>傅奎 </a:t>
            </a:r>
            <a:r>
              <a:rPr lang="en-US" altLang="zh-CN" dirty="0" smtClean="0"/>
              <a:t>/ i@isclab.org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5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议程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/Agenda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0575"/>
            <a:ext cx="4558259" cy="3480893"/>
          </a:xfrm>
        </p:spPr>
        <p:txBody>
          <a:bodyPr/>
          <a:lstStyle/>
          <a:p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基础概念</a:t>
            </a:r>
            <a:endParaRPr lang="en-US" altLang="zh-CN" b="1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b="1" dirty="0" err="1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查杀与反查杀</a:t>
            </a:r>
            <a:endParaRPr lang="en-US" altLang="zh-CN" b="1" dirty="0" smtClean="0">
              <a:solidFill>
                <a:srgbClr val="FFC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看演示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47413" y="1900575"/>
            <a:ext cx="4558259" cy="348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General Conceptions</a:t>
            </a:r>
          </a:p>
          <a:p>
            <a:r>
              <a:rPr lang="en-US" altLang="zh-CN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Detection vs Anti-Detection</a:t>
            </a:r>
          </a:p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3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检测思路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209144" cy="279134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关键字检查</a:t>
            </a:r>
          </a:p>
          <a:p>
            <a:r>
              <a:rPr lang="zh-CN" altLang="en-US" dirty="0" smtClean="0"/>
              <a:t>运行特征</a:t>
            </a:r>
          </a:p>
          <a:p>
            <a:r>
              <a:rPr lang="zh-CN" altLang="en-US" dirty="0" smtClean="0"/>
              <a:t>文件状态对比</a:t>
            </a:r>
          </a:p>
          <a:p>
            <a:r>
              <a:rPr lang="zh-CN" altLang="en-US" dirty="0" smtClean="0"/>
              <a:t>访问行为检测</a:t>
            </a:r>
          </a:p>
          <a:p>
            <a:r>
              <a:rPr lang="zh-CN" altLang="en-US" dirty="0" smtClean="0"/>
              <a:t>审核代码逻辑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524828" y="1822450"/>
            <a:ext cx="3791262" cy="279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Keywords Matching</a:t>
            </a:r>
            <a:endParaRPr lang="zh-CN" altLang="en-US" dirty="0" smtClean="0"/>
          </a:p>
          <a:p>
            <a:r>
              <a:rPr lang="en-US" altLang="zh-CN" dirty="0" smtClean="0"/>
              <a:t>Feature Matching</a:t>
            </a:r>
            <a:endParaRPr lang="zh-CN" altLang="en-US" dirty="0" smtClean="0"/>
          </a:p>
          <a:p>
            <a:r>
              <a:rPr lang="en-US" altLang="zh-CN" dirty="0" smtClean="0"/>
              <a:t>File Info Comparison</a:t>
            </a:r>
          </a:p>
          <a:p>
            <a:r>
              <a:rPr lang="en-US" altLang="zh-CN" dirty="0" smtClean="0"/>
              <a:t>Access Behavior</a:t>
            </a:r>
          </a:p>
          <a:p>
            <a:r>
              <a:rPr lang="en-US" altLang="zh-CN" dirty="0" smtClean="0"/>
              <a:t>Code Logic Review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77" y="3480778"/>
            <a:ext cx="2163971" cy="3108803"/>
          </a:xfrm>
          <a:prstGeom prst="rect">
            <a:avLst/>
          </a:prstGeom>
          <a:effectLst>
            <a:glow rad="723900">
              <a:schemeClr val="bg1">
                <a:alpha val="3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745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检测规避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主流方法</a:t>
            </a:r>
          </a:p>
          <a:p>
            <a:pPr lvl="1"/>
            <a:r>
              <a:rPr lang="zh-CN" altLang="en-US" dirty="0" smtClean="0"/>
              <a:t>变量生成关键字</a:t>
            </a:r>
          </a:p>
          <a:p>
            <a:pPr lvl="1"/>
            <a:r>
              <a:rPr lang="zh-CN" altLang="en-US" dirty="0" smtClean="0"/>
              <a:t>文件包含</a:t>
            </a:r>
          </a:p>
          <a:p>
            <a:r>
              <a:rPr lang="zh-CN" altLang="en-US" dirty="0" smtClean="0"/>
              <a:t>奇</a:t>
            </a:r>
            <a:r>
              <a:rPr lang="zh-CN" altLang="en-US" dirty="0"/>
              <a:t>思妙想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隐藏后缀：图片后缀、中文空格后缀</a:t>
            </a:r>
          </a:p>
          <a:p>
            <a:pPr lvl="1"/>
            <a:r>
              <a:rPr lang="zh-CN" altLang="en-US" dirty="0" smtClean="0"/>
              <a:t>隐藏目录：虚拟目录、</a:t>
            </a:r>
            <a:r>
              <a:rPr lang="en-US" altLang="zh-CN" dirty="0" smtClean="0"/>
              <a:t>NTFS</a:t>
            </a:r>
            <a:r>
              <a:rPr lang="zh-CN" altLang="en-US" dirty="0" smtClean="0"/>
              <a:t>数据流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：数据通过</a:t>
            </a:r>
            <a:r>
              <a:rPr lang="en-US" altLang="zh-CN" dirty="0" smtClean="0"/>
              <a:t>HTTP HEAD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传递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338" y="4893368"/>
            <a:ext cx="7469191" cy="17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9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围绕特征码猫捉老鼠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666" y="2396532"/>
            <a:ext cx="9666667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5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围绕特征码猫捉老鼠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88" t="1594" r="3398" b="5785"/>
          <a:stretch/>
        </p:blipFill>
        <p:spPr>
          <a:xfrm>
            <a:off x="2247465" y="1825599"/>
            <a:ext cx="7697070" cy="4503413"/>
          </a:xfrm>
          <a:prstGeom prst="rect">
            <a:avLst/>
          </a:prstGeom>
          <a:ln>
            <a:noFill/>
          </a:ln>
          <a:effectLst>
            <a:glow rad="431800">
              <a:schemeClr val="accent1"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65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围绕特征码猫捉老鼠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t="41022"/>
          <a:stretch/>
        </p:blipFill>
        <p:spPr>
          <a:xfrm>
            <a:off x="2476952" y="3477717"/>
            <a:ext cx="7238095" cy="283096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内容占位符 1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4899"/>
          <a:stretch/>
        </p:blipFill>
        <p:spPr>
          <a:xfrm>
            <a:off x="2476952" y="1981936"/>
            <a:ext cx="7238095" cy="72484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67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还能再精彩点吗？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2448719"/>
            <a:ext cx="4581525" cy="3829050"/>
          </a:xfrm>
        </p:spPr>
      </p:pic>
    </p:spTree>
    <p:extLst>
      <p:ext uri="{BB962C8B-B14F-4D97-AF65-F5344CB8AC3E}">
        <p14:creationId xmlns:p14="http://schemas.microsoft.com/office/powerpoint/2010/main" val="23287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围绕特征码猫捉老鼠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060"/>
          <a:stretch/>
        </p:blipFill>
        <p:spPr>
          <a:xfrm>
            <a:off x="838200" y="1843789"/>
            <a:ext cx="10698302" cy="46919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41576" r="13226" b="31902"/>
          <a:stretch/>
        </p:blipFill>
        <p:spPr>
          <a:xfrm>
            <a:off x="3156555" y="4362138"/>
            <a:ext cx="804109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9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种姿势监测</a:t>
            </a:r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9" t="63116"/>
          <a:stretch/>
        </p:blipFill>
        <p:spPr>
          <a:xfrm>
            <a:off x="1034321" y="1963711"/>
            <a:ext cx="9562859" cy="4377129"/>
          </a:xfrm>
        </p:spPr>
      </p:pic>
    </p:spTree>
    <p:extLst>
      <p:ext uri="{BB962C8B-B14F-4D97-AF65-F5344CB8AC3E}">
        <p14:creationId xmlns:p14="http://schemas.microsoft.com/office/powerpoint/2010/main" val="5494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打破规则：</a:t>
            </a:r>
            <a:r>
              <a:rPr lang="zh-CN" altLang="en-US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请求响应分离！</a:t>
            </a:r>
            <a:endParaRPr lang="zh-CN" altLang="en-US" b="1" dirty="0">
              <a:solidFill>
                <a:srgbClr val="FFC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282904" y="2235164"/>
            <a:ext cx="3432748" cy="1142427"/>
          </a:xfrm>
        </p:spPr>
        <p:txBody>
          <a:bodyPr/>
          <a:lstStyle/>
          <a:p>
            <a:r>
              <a:rPr lang="zh-CN" altLang="en-US" dirty="0" smtClean="0"/>
              <a:t>无请求特征</a:t>
            </a:r>
            <a:endParaRPr lang="en-US" altLang="zh-CN" dirty="0" smtClean="0"/>
          </a:p>
          <a:p>
            <a:r>
              <a:rPr lang="zh-CN" altLang="en-US" dirty="0" smtClean="0"/>
              <a:t>无响应特征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1" t="22121"/>
          <a:stretch/>
        </p:blipFill>
        <p:spPr>
          <a:xfrm>
            <a:off x="838200" y="1672497"/>
            <a:ext cx="7285219" cy="4965937"/>
          </a:xfrm>
          <a:prstGeom prst="rect">
            <a:avLst/>
          </a:prstGeom>
        </p:spPr>
      </p:pic>
      <p:sp>
        <p:nvSpPr>
          <p:cNvPr id="7" name="内容占位符 4"/>
          <p:cNvSpPr txBox="1">
            <a:spLocks/>
          </p:cNvSpPr>
          <p:nvPr/>
        </p:nvSpPr>
        <p:spPr>
          <a:xfrm>
            <a:off x="8282904" y="3856600"/>
            <a:ext cx="3754198" cy="1142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None Request Keyword</a:t>
            </a:r>
          </a:p>
          <a:p>
            <a:r>
              <a:rPr lang="en-US" altLang="zh-CN" dirty="0" smtClean="0"/>
              <a:t>None Response </a:t>
            </a:r>
            <a:r>
              <a:rPr lang="en-US" altLang="zh-CN" dirty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34251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议程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/Agenda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0575"/>
            <a:ext cx="4558259" cy="3480893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基础概念</a:t>
            </a:r>
            <a:endParaRPr lang="en-US" altLang="zh-CN" b="1" dirty="0" smtClean="0">
              <a:solidFill>
                <a:srgbClr val="FFC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查杀与反查杀</a:t>
            </a:r>
            <a:endParaRPr lang="en-US" altLang="zh-CN" b="1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看演示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47413" y="1900575"/>
            <a:ext cx="4558259" cy="348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General Conceptions</a:t>
            </a:r>
          </a:p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Detection vs Anti-Detections</a:t>
            </a:r>
          </a:p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7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远程加载指令文件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5961"/>
            <a:ext cx="10652155" cy="25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05350" cy="2460625"/>
          </a:xfrm>
        </p:spPr>
        <p:txBody>
          <a:bodyPr/>
          <a:lstStyle/>
          <a:p>
            <a:r>
              <a:rPr lang="zh-CN" altLang="en-US" dirty="0" smtClean="0"/>
              <a:t>规避特征字符</a:t>
            </a:r>
            <a:endParaRPr lang="en-US" altLang="zh-CN" dirty="0" smtClean="0"/>
          </a:p>
          <a:p>
            <a:r>
              <a:rPr lang="zh-CN" altLang="en-US" dirty="0" smtClean="0"/>
              <a:t>远程载入指令</a:t>
            </a:r>
            <a:endParaRPr lang="en-US" altLang="zh-CN" dirty="0" smtClean="0"/>
          </a:p>
          <a:p>
            <a:r>
              <a:rPr lang="zh-CN" altLang="en-US" dirty="0" smtClean="0"/>
              <a:t>请求和响应分离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400800" y="1825625"/>
            <a:ext cx="4705350" cy="246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Avoid to Use Keywords</a:t>
            </a:r>
          </a:p>
          <a:p>
            <a:r>
              <a:rPr lang="en-US" altLang="zh-CN" dirty="0" smtClean="0"/>
              <a:t>Load Remote Command</a:t>
            </a:r>
          </a:p>
          <a:p>
            <a:r>
              <a:rPr lang="en-US" altLang="zh-CN" dirty="0" smtClean="0"/>
              <a:t>Split Request and Response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506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批量</a:t>
            </a:r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远程管理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059" y="1690688"/>
            <a:ext cx="8865881" cy="49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pic>
        <p:nvPicPr>
          <p:cNvPr id="4098" name="Picture 2" descr="http://static.zhidao.manmankan.com/kimages/201602/03_145447951513017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33" y="1690688"/>
            <a:ext cx="7197777" cy="4318667"/>
          </a:xfrm>
          <a:prstGeom prst="rect">
            <a:avLst/>
          </a:prstGeom>
          <a:ln>
            <a:noFill/>
          </a:ln>
          <a:effectLst>
            <a:glow rad="495300">
              <a:schemeClr val="accent1">
                <a:alpha val="40000"/>
              </a:schemeClr>
            </a:glow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9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什么时候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需要</a:t>
            </a:r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？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823952" cy="4351338"/>
          </a:xfrm>
        </p:spPr>
        <p:txBody>
          <a:bodyPr/>
          <a:lstStyle/>
          <a:p>
            <a:r>
              <a:rPr lang="zh-CN" altLang="en-US" dirty="0" smtClean="0"/>
              <a:t>拿下了一个网站</a:t>
            </a:r>
            <a:endParaRPr lang="en-US" altLang="zh-CN" dirty="0" smtClean="0"/>
          </a:p>
          <a:p>
            <a:r>
              <a:rPr lang="zh-CN" altLang="en-US" dirty="0"/>
              <a:t>但</a:t>
            </a:r>
            <a:r>
              <a:rPr lang="zh-CN" altLang="en-US" dirty="0" smtClean="0"/>
              <a:t>没有系统权限</a:t>
            </a:r>
            <a:endParaRPr lang="en-US" altLang="zh-CN" dirty="0" smtClean="0"/>
          </a:p>
          <a:p>
            <a:r>
              <a:rPr lang="zh-CN" altLang="en-US" dirty="0" smtClean="0"/>
              <a:t>你希望长期控制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3846199"/>
            <a:ext cx="6072266" cy="24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You hacked a website</a:t>
            </a:r>
          </a:p>
          <a:p>
            <a:r>
              <a:rPr lang="en-US" altLang="zh-CN" dirty="0" smtClean="0"/>
              <a:t>You don’t have the system shell</a:t>
            </a:r>
          </a:p>
          <a:p>
            <a:r>
              <a:rPr lang="en-US" altLang="zh-CN" dirty="0" smtClean="0"/>
              <a:t>You want to access it </a:t>
            </a:r>
            <a:r>
              <a:rPr lang="en-US" altLang="zh-CN" dirty="0" smtClean="0">
                <a:solidFill>
                  <a:srgbClr val="FFC000"/>
                </a:solidFill>
              </a:rPr>
              <a:t>quietly </a:t>
            </a:r>
            <a:r>
              <a:rPr lang="en-US" altLang="zh-CN" dirty="0" smtClean="0"/>
              <a:t>next time</a:t>
            </a:r>
          </a:p>
        </p:txBody>
      </p:sp>
      <p:pic>
        <p:nvPicPr>
          <p:cNvPr id="1026" name="Picture 2" descr="http://oimageb6.ydstatic.com/image?url=http%3A%2F%2Fpic.baike.soso.com%2Fp%2F20121001%2F20121001223454-1811019064.jpg&amp;product=picug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2210650"/>
            <a:ext cx="4762500" cy="2676525"/>
          </a:xfrm>
          <a:prstGeom prst="rect">
            <a:avLst/>
          </a:prstGeom>
          <a:ln>
            <a:noFill/>
          </a:ln>
          <a:effectLst>
            <a:softEdge rad="787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55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主要功能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/Main Functions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157133" cy="4351338"/>
          </a:xfrm>
        </p:spPr>
        <p:txBody>
          <a:bodyPr/>
          <a:lstStyle/>
          <a:p>
            <a:r>
              <a:rPr lang="zh-CN" altLang="en-US" dirty="0" smtClean="0"/>
              <a:t>环境探针</a:t>
            </a:r>
          </a:p>
          <a:p>
            <a:r>
              <a:rPr lang="zh-CN" altLang="en-US" dirty="0" smtClean="0"/>
              <a:t>资源管理器</a:t>
            </a:r>
          </a:p>
          <a:p>
            <a:r>
              <a:rPr lang="zh-CN" altLang="en-US" dirty="0" smtClean="0"/>
              <a:t>文件编辑器</a:t>
            </a:r>
          </a:p>
          <a:p>
            <a:r>
              <a:rPr lang="zh-CN" altLang="en-US" dirty="0" smtClean="0"/>
              <a:t>执行</a:t>
            </a:r>
            <a:r>
              <a:rPr lang="en-US" altLang="zh-CN" dirty="0" smtClean="0"/>
              <a:t>OS</a:t>
            </a:r>
            <a:r>
              <a:rPr lang="zh-CN" altLang="en-US" dirty="0" smtClean="0"/>
              <a:t>命令</a:t>
            </a:r>
          </a:p>
          <a:p>
            <a:r>
              <a:rPr lang="zh-CN" altLang="en-US" dirty="0" smtClean="0"/>
              <a:t>读取注册表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Socket</a:t>
            </a:r>
          </a:p>
          <a:p>
            <a:r>
              <a:rPr lang="zh-CN" altLang="en-US" dirty="0" smtClean="0"/>
              <a:t>调用系统组件</a:t>
            </a:r>
          </a:p>
          <a:p>
            <a:r>
              <a:rPr lang="zh-CN" altLang="en-US" dirty="0" smtClean="0"/>
              <a:t>发挥想象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307666" y="1825625"/>
            <a:ext cx="4800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Detect System Environment</a:t>
            </a:r>
            <a:endParaRPr lang="zh-CN" altLang="en-US" dirty="0" smtClean="0"/>
          </a:p>
          <a:p>
            <a:r>
              <a:rPr lang="en-US" altLang="zh-CN" dirty="0" smtClean="0"/>
              <a:t>Manage Resources</a:t>
            </a:r>
            <a:endParaRPr lang="zh-CN" altLang="en-US" dirty="0" smtClean="0"/>
          </a:p>
          <a:p>
            <a:r>
              <a:rPr lang="en-US" altLang="zh-CN" dirty="0" smtClean="0"/>
              <a:t>Edit Remote Files </a:t>
            </a:r>
            <a:endParaRPr lang="zh-CN" altLang="en-US" dirty="0" smtClean="0"/>
          </a:p>
          <a:p>
            <a:r>
              <a:rPr lang="en-US" altLang="zh-CN" dirty="0" smtClean="0"/>
              <a:t>Execute OS Command</a:t>
            </a:r>
          </a:p>
          <a:p>
            <a:r>
              <a:rPr lang="en-US" altLang="zh-CN" dirty="0" smtClean="0"/>
              <a:t>Read Registry/Configurations</a:t>
            </a:r>
          </a:p>
          <a:p>
            <a:r>
              <a:rPr lang="en-US" altLang="zh-CN" dirty="0" smtClean="0"/>
              <a:t>Create Socket Connections</a:t>
            </a:r>
          </a:p>
          <a:p>
            <a:r>
              <a:rPr lang="en-US" altLang="zh-CN" dirty="0" smtClean="0"/>
              <a:t>Call system Modules</a:t>
            </a:r>
          </a:p>
          <a:p>
            <a:r>
              <a:rPr lang="en-US" altLang="zh-CN" dirty="0"/>
              <a:t>U</a:t>
            </a:r>
            <a:r>
              <a:rPr lang="en-US" altLang="zh-CN" dirty="0" smtClean="0"/>
              <a:t>se </a:t>
            </a:r>
            <a:r>
              <a:rPr lang="en-US" altLang="zh-CN" dirty="0"/>
              <a:t>Y</a:t>
            </a:r>
            <a:r>
              <a:rPr lang="en-US" altLang="zh-CN" dirty="0" smtClean="0"/>
              <a:t>our </a:t>
            </a:r>
            <a:r>
              <a:rPr lang="en-US" altLang="zh-CN" dirty="0"/>
              <a:t>I</a:t>
            </a:r>
            <a:r>
              <a:rPr lang="en-US" altLang="zh-CN" dirty="0" smtClean="0"/>
              <a:t>magination……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16766" y="6127234"/>
            <a:ext cx="3988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hlinkClick r:id="rId3"/>
              </a:rPr>
              <a:t>http://www.example.com/aspcheck.asp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8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扩展</a:t>
            </a:r>
            <a:r>
              <a:rPr lang="zh-CN" altLang="en-US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功能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/Extended Functions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07000" cy="4351338"/>
          </a:xfrm>
        </p:spPr>
        <p:txBody>
          <a:bodyPr/>
          <a:lstStyle/>
          <a:p>
            <a:r>
              <a:rPr lang="zh-CN" altLang="en-US" dirty="0" smtClean="0"/>
              <a:t>权限提升：</a:t>
            </a:r>
            <a:r>
              <a:rPr lang="zh-CN" altLang="en-US" dirty="0"/>
              <a:t>从</a:t>
            </a:r>
            <a:r>
              <a:rPr lang="zh-CN" altLang="en-US" dirty="0" smtClean="0"/>
              <a:t>网站到系统</a:t>
            </a:r>
            <a:endParaRPr lang="en-US" altLang="zh-CN" dirty="0" smtClean="0"/>
          </a:p>
          <a:p>
            <a:r>
              <a:rPr lang="en-US" altLang="zh-CN" dirty="0" smtClean="0"/>
              <a:t>DDoS</a:t>
            </a:r>
            <a:r>
              <a:rPr lang="zh-CN" altLang="en-US" dirty="0" smtClean="0"/>
              <a:t>：替代传统僵尸网络</a:t>
            </a:r>
          </a:p>
          <a:p>
            <a:r>
              <a:rPr lang="zh-CN" altLang="en-US" dirty="0" smtClean="0"/>
              <a:t>网页挂马：篡改网页</a:t>
            </a:r>
          </a:p>
          <a:p>
            <a:r>
              <a:rPr lang="zh-CN" altLang="en-US" dirty="0" smtClean="0"/>
              <a:t>“黑帽”</a:t>
            </a:r>
            <a:r>
              <a:rPr lang="en-US" altLang="zh-CN" dirty="0" smtClean="0"/>
              <a:t>SEO</a:t>
            </a:r>
            <a:r>
              <a:rPr lang="zh-CN" altLang="en-US" dirty="0" smtClean="0"/>
              <a:t>：流量劫持</a:t>
            </a:r>
          </a:p>
          <a:p>
            <a:r>
              <a:rPr lang="zh-CN" altLang="en-US" dirty="0" smtClean="0"/>
              <a:t>代理服务器：请求转发</a:t>
            </a:r>
          </a:p>
          <a:p>
            <a:r>
              <a:rPr lang="zh-CN" altLang="en-US" dirty="0" smtClean="0"/>
              <a:t>端口扫描：隐蔽身份</a:t>
            </a:r>
          </a:p>
          <a:p>
            <a:r>
              <a:rPr lang="zh-CN" altLang="en-US" dirty="0" smtClean="0"/>
              <a:t>内网探测：充分利用信息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763932" y="1825625"/>
            <a:ext cx="3666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</a:t>
            </a:r>
            <a:r>
              <a:rPr lang="en-US" altLang="zh-CN" dirty="0" smtClean="0"/>
              <a:t>rivilege Escalation</a:t>
            </a:r>
          </a:p>
          <a:p>
            <a:r>
              <a:rPr lang="en-US" altLang="zh-CN" dirty="0" smtClean="0"/>
              <a:t>Anonymous DDoS</a:t>
            </a:r>
          </a:p>
          <a:p>
            <a:r>
              <a:rPr lang="en-US" altLang="zh-CN" dirty="0" smtClean="0"/>
              <a:t>Website Manipulating</a:t>
            </a:r>
            <a:endParaRPr lang="zh-CN" altLang="en-US" dirty="0" smtClean="0"/>
          </a:p>
          <a:p>
            <a:r>
              <a:rPr lang="en-US" altLang="zh-CN" dirty="0" smtClean="0"/>
              <a:t>Traffic Hijacking</a:t>
            </a:r>
            <a:endParaRPr lang="zh-CN" altLang="en-US" dirty="0" smtClean="0"/>
          </a:p>
          <a:p>
            <a:r>
              <a:rPr lang="en-US" altLang="zh-CN" dirty="0" smtClean="0"/>
              <a:t>Request Forwarding</a:t>
            </a:r>
            <a:endParaRPr lang="zh-CN" altLang="en-US" dirty="0" smtClean="0"/>
          </a:p>
          <a:p>
            <a:r>
              <a:rPr lang="en-US" altLang="zh-CN" dirty="0" smtClean="0"/>
              <a:t>Internet Scanning</a:t>
            </a:r>
          </a:p>
          <a:p>
            <a:r>
              <a:rPr lang="en-US" altLang="zh-CN" dirty="0" smtClean="0"/>
              <a:t>Intranet Scanning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6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WebShell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分类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基于功能强弱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6536961" cy="2926257"/>
          </a:xfrm>
        </p:spPr>
        <p:txBody>
          <a:bodyPr/>
          <a:lstStyle/>
          <a:p>
            <a:r>
              <a:rPr lang="zh-CN" altLang="en-US" dirty="0" smtClean="0"/>
              <a:t>全功能型：</a:t>
            </a:r>
            <a:r>
              <a:rPr lang="zh-CN" altLang="en-US" i="1" dirty="0" smtClean="0"/>
              <a:t>什么都能干</a:t>
            </a:r>
          </a:p>
          <a:p>
            <a:r>
              <a:rPr lang="zh-CN" altLang="en-US" dirty="0" smtClean="0"/>
              <a:t>文件管理：</a:t>
            </a:r>
            <a:r>
              <a:rPr lang="zh-CN" altLang="en-US" i="1" dirty="0" smtClean="0"/>
              <a:t>基本文件管理</a:t>
            </a:r>
          </a:p>
          <a:p>
            <a:r>
              <a:rPr lang="zh-CN" altLang="en-US" dirty="0" smtClean="0"/>
              <a:t>命令执行：</a:t>
            </a:r>
            <a:r>
              <a:rPr lang="zh-CN" altLang="en-US" i="1" dirty="0" smtClean="0"/>
              <a:t>执行系统命令</a:t>
            </a:r>
          </a:p>
          <a:p>
            <a:r>
              <a:rPr lang="zh-CN" altLang="en-US" dirty="0" smtClean="0"/>
              <a:t>上传型：</a:t>
            </a:r>
            <a:r>
              <a:rPr lang="zh-CN" altLang="en-US" i="1" dirty="0" smtClean="0"/>
              <a:t>负责上传“大马”</a:t>
            </a:r>
          </a:p>
          <a:p>
            <a:r>
              <a:rPr lang="zh-CN" altLang="en-US" dirty="0" smtClean="0"/>
              <a:t>一句话型：</a:t>
            </a:r>
            <a:r>
              <a:rPr lang="zh-CN" altLang="en-US" i="1" dirty="0" smtClean="0"/>
              <a:t>极其精简</a:t>
            </a:r>
            <a:endParaRPr lang="zh-CN" altLang="en-US" i="1" dirty="0"/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7659974" y="1825625"/>
            <a:ext cx="4137286" cy="290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UcPeriod"/>
            </a:pPr>
            <a:r>
              <a:rPr lang="en-US" altLang="zh-CN" dirty="0" smtClean="0"/>
              <a:t>Full Functions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dirty="0" smtClean="0"/>
              <a:t>Files Management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dirty="0" smtClean="0"/>
              <a:t>Command Executer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dirty="0" err="1" smtClean="0"/>
              <a:t>Relayer</a:t>
            </a:r>
            <a:r>
              <a:rPr lang="en-US" altLang="zh-CN" dirty="0" smtClean="0"/>
              <a:t> for Large  Files</a:t>
            </a:r>
            <a:endParaRPr lang="zh-CN" alt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altLang="zh-CN" dirty="0" smtClean="0"/>
              <a:t>Written One Line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2602" r="21708" b="67390"/>
          <a:stretch/>
        </p:blipFill>
        <p:spPr>
          <a:xfrm>
            <a:off x="1048062" y="4661267"/>
            <a:ext cx="3582649" cy="17919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269" y="5376313"/>
            <a:ext cx="2533333" cy="3619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文本框 8"/>
          <p:cNvSpPr txBox="1"/>
          <p:nvPr/>
        </p:nvSpPr>
        <p:spPr>
          <a:xfrm>
            <a:off x="5422082" y="5203322"/>
            <a:ext cx="1484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strike="sngStrike" dirty="0" smtClean="0">
                <a:solidFill>
                  <a:schemeClr val="bg1"/>
                </a:solidFill>
              </a:rPr>
              <a:t>-  VS - </a:t>
            </a:r>
            <a:endParaRPr lang="zh-CN" altLang="en-US" sz="4000" strike="sngStri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6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Demo1: cmd.asp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http://www.example.com/cmd.asp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746" y="2448952"/>
            <a:ext cx="7148507" cy="41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Demo2: uploader.asp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http://www.example.com/uploader.asp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179" y="2524049"/>
            <a:ext cx="6271642" cy="419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Demo3: China Chopper</a:t>
            </a:r>
            <a:endPara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995545" cy="4963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020" y="1571736"/>
            <a:ext cx="7974780" cy="49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4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461</Words>
  <Application>Microsoft Office PowerPoint</Application>
  <PresentationFormat>宽屏</PresentationFormat>
  <Paragraphs>119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方正姚体</vt:lpstr>
      <vt:lpstr>宋体</vt:lpstr>
      <vt:lpstr>Arial</vt:lpstr>
      <vt:lpstr>Calibri</vt:lpstr>
      <vt:lpstr>Calibri Light</vt:lpstr>
      <vt:lpstr>Office 主题</vt:lpstr>
      <vt:lpstr>网站后门之  ——WebShell技术分享</vt:lpstr>
      <vt:lpstr>议程/Agenda</vt:lpstr>
      <vt:lpstr>什么时候需要WebShell？</vt:lpstr>
      <vt:lpstr>主要功能/Main Functions</vt:lpstr>
      <vt:lpstr>扩展功能/Extended Functions</vt:lpstr>
      <vt:lpstr>WebShell分类——基于功能强弱</vt:lpstr>
      <vt:lpstr>Demo1: cmd.asp</vt:lpstr>
      <vt:lpstr>Demo2: uploader.asp</vt:lpstr>
      <vt:lpstr>Demo3: China Chopper</vt:lpstr>
      <vt:lpstr>议程/Agenda</vt:lpstr>
      <vt:lpstr>WebShell检测思路</vt:lpstr>
      <vt:lpstr>WebShell检测规避</vt:lpstr>
      <vt:lpstr>围绕特征码猫捉老鼠（1）</vt:lpstr>
      <vt:lpstr>围绕特征码猫捉老鼠（2）</vt:lpstr>
      <vt:lpstr>围绕特征码猫捉老鼠（3）</vt:lpstr>
      <vt:lpstr>还能再精彩点吗？</vt:lpstr>
      <vt:lpstr>围绕特征码猫捉老鼠（4）</vt:lpstr>
      <vt:lpstr>3种姿势监测WebShell</vt:lpstr>
      <vt:lpstr>打破规则：请求响应分离！</vt:lpstr>
      <vt:lpstr>远程加载指令文件</vt:lpstr>
      <vt:lpstr>总结</vt:lpstr>
      <vt:lpstr>批量WebShell远程管理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网站后门之 ——WebShell技术分享</dc:title>
  <dc:creator>傅奎[技术中心]</dc:creator>
  <cp:lastModifiedBy>傅奎[技术中心]</cp:lastModifiedBy>
  <cp:revision>153</cp:revision>
  <dcterms:created xsi:type="dcterms:W3CDTF">2016-02-27T14:38:11Z</dcterms:created>
  <dcterms:modified xsi:type="dcterms:W3CDTF">2016-02-28T04:37:02Z</dcterms:modified>
</cp:coreProperties>
</file>