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7" r:id="rId2"/>
    <p:sldId id="261" r:id="rId3"/>
    <p:sldId id="262" r:id="rId4"/>
    <p:sldId id="263" r:id="rId5"/>
    <p:sldId id="264" r:id="rId6"/>
    <p:sldId id="265" r:id="rId7"/>
    <p:sldId id="266" r:id="rId8"/>
    <p:sldId id="29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90" r:id="rId28"/>
    <p:sldId id="291" r:id="rId29"/>
    <p:sldId id="29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4060" autoAdjust="0"/>
  </p:normalViewPr>
  <p:slideViewPr>
    <p:cSldViewPr>
      <p:cViewPr varScale="1">
        <p:scale>
          <a:sx n="51" d="100"/>
          <a:sy n="51" d="100"/>
        </p:scale>
        <p:origin x="13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484047317745"/>
          <c:y val="9.7961918268465203E-2"/>
          <c:w val="0.63123942764081498"/>
          <c:h val="0.83906256284466396"/>
        </c:manualLayout>
      </c:layout>
      <c:doughnutChart>
        <c:varyColors val="1"/>
        <c:ser>
          <c:idx val="0"/>
          <c:order val="0"/>
          <c:val>
            <c:numRef>
              <c:f>Sheet1!$A$2:$A$4</c:f>
              <c:numCache>
                <c:formatCode>General</c:formatCode>
                <c:ptCount val="3"/>
                <c:pt idx="0">
                  <c:v>25</c:v>
                </c:pt>
                <c:pt idx="1">
                  <c:v>45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5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4AA72-FF8E-4A21-8CEE-7819A9DA0C6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64C29-2F1D-4C14-8B47-45F2BBD00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</a:t>
            </a:r>
            <a:r>
              <a:rPr lang="en-US" baseline="0" dirty="0" smtClean="0"/>
              <a:t> Engineers delivering this presentation to customers are presumed to have experience working with HD/HAWQ or have attended HD/HAWQ immersion training.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7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92150"/>
            <a:ext cx="280035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92150"/>
            <a:ext cx="280035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4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92150"/>
            <a:ext cx="280035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404040"/>
                </a:solidFill>
              </a:rPr>
              <a:t>HDFS</a:t>
            </a: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Delimited Text</a:t>
            </a: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Sequence File</a:t>
            </a: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GPDB Writable Format</a:t>
            </a: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Protocol Buffer</a:t>
            </a: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Avro</a:t>
            </a:r>
          </a:p>
          <a:p>
            <a:pPr>
              <a:buClr>
                <a:schemeClr val="accent1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04040"/>
                </a:solidFill>
              </a:rPr>
              <a:t>Hbase</a:t>
            </a:r>
            <a:endParaRPr lang="en-US" sz="1600" dirty="0" smtClean="0">
              <a:solidFill>
                <a:srgbClr val="404040"/>
              </a:solidFill>
            </a:endParaRP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Predicate Pushdown</a:t>
            </a:r>
          </a:p>
          <a:p>
            <a:pPr>
              <a:buClr>
                <a:schemeClr val="accent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404040"/>
                </a:solidFill>
              </a:rPr>
              <a:t>Hive</a:t>
            </a: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err="1" smtClean="0">
                <a:solidFill>
                  <a:srgbClr val="404040"/>
                </a:solidFill>
              </a:rPr>
              <a:t>RCFile</a:t>
            </a:r>
            <a:endParaRPr lang="en-US" sz="1400" dirty="0" smtClean="0">
              <a:solidFill>
                <a:srgbClr val="404040"/>
              </a:solidFill>
            </a:endParaRP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Text File</a:t>
            </a:r>
          </a:p>
          <a:p>
            <a:pPr lvl="1">
              <a:buClr>
                <a:schemeClr val="accent1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04040"/>
                </a:solidFill>
              </a:rPr>
              <a:t>Sequence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31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9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Describe the last slide visually</a:t>
            </a:r>
            <a:endParaRPr lang="en-US" sz="1100" kern="1200" dirty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Explain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 that the user has ability to distribute how resources are divided between mapreduce, hawq, and other processes (not available with HAWQ or imapla)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Also explain that even within the context of hawq resources can be divided amongst the resource queues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Also explain that hawq resources assign memory, cpu, cost (disk fetches) where YARN at the moment only supports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4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Dynamic resource allocation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Verdana" pitchFamily="34" charset="0"/>
              <a:ea typeface="+mn-ea"/>
              <a:cs typeface="Arial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Think there’s only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 2 queries both with high priority then they split resources 50/50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Another query comes in with low priority and it shifts the resources to 45/45/10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Arial" pitchFamily="34" charset="0"/>
              </a:rPr>
              <a:t>Then another query comes in with max priority and based on the settings of the queue it’ll utilize the maximum allowed resources. The final allocation is 90/4.5/4.5/1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todo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6850" y="692150"/>
            <a:ext cx="4000500" cy="3000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take you an hour with Impala would take you 1 minute with </a:t>
            </a:r>
            <a:r>
              <a:rPr lang="en-US" dirty="0" err="1" smtClean="0"/>
              <a:t>Hawq</a:t>
            </a:r>
            <a:endParaRPr lang="en-US" dirty="0" smtClean="0"/>
          </a:p>
          <a:p>
            <a:r>
              <a:rPr lang="en-US" dirty="0" smtClean="0"/>
              <a:t>We are talking orders of magnitude in terms of performance</a:t>
            </a:r>
          </a:p>
          <a:p>
            <a:r>
              <a:rPr lang="en-US" dirty="0" smtClean="0"/>
              <a:t>In addition there’s a level of complexity that only </a:t>
            </a:r>
            <a:r>
              <a:rPr lang="en-US" dirty="0" err="1" smtClean="0"/>
              <a:t>Hawq</a:t>
            </a:r>
            <a:r>
              <a:rPr lang="en-US" dirty="0" smtClean="0"/>
              <a:t> can handle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remember, this is just basic SQL, where </a:t>
            </a:r>
            <a:r>
              <a:rPr lang="en-US" baseline="0" dirty="0" err="1" smtClean="0"/>
              <a:t>Hawq’s</a:t>
            </a:r>
            <a:r>
              <a:rPr lang="en-US" baseline="0" dirty="0" smtClean="0"/>
              <a:t> advanced capabilities, like query optimization and dynamic pipelining, are not fully utilized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682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6850" y="692150"/>
            <a:ext cx="4000500" cy="3000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take you 24 hours with Hive you can do in 3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4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9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6850" y="692150"/>
            <a:ext cx="4000500" cy="3000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basic HD and then comment about the addition of a true SQL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矩形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60463" y="693738"/>
            <a:ext cx="4613275" cy="3460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矩形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5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92150"/>
            <a:ext cx="280035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1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92150"/>
            <a:ext cx="280035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2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92150"/>
            <a:ext cx="280035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92150"/>
            <a:ext cx="280035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6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5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6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892301"/>
            <a:ext cx="8410574" cy="40513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8991600" y="459769"/>
            <a:ext cx="152400" cy="20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2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7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8991600" y="459769"/>
            <a:ext cx="152400" cy="20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48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104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lor_ring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8991600" y="459769"/>
            <a:ext cx="152400" cy="20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ring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8991600" y="459769"/>
            <a:ext cx="152400" cy="20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59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1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7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0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9FB0-233C-4C6B-BB64-D46102E33B0E}" type="datetimeFigureOut">
              <a:rPr lang="zh-CN" altLang="en-US" smtClean="0"/>
              <a:t>2015/4/26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5958-08C0-4652-B4F3-264F3C49D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3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3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0.emf"/><Relationship Id="rId5" Type="http://schemas.openxmlformats.org/officeDocument/2006/relationships/image" Target="../media/image17.png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24.emf"/><Relationship Id="rId4" Type="http://schemas.openxmlformats.org/officeDocument/2006/relationships/image" Target="../media/image16.jpeg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3.emf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0.emf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7.bin"/><Relationship Id="rId5" Type="http://schemas.openxmlformats.org/officeDocument/2006/relationships/image" Target="../media/image17.png"/><Relationship Id="rId15" Type="http://schemas.openxmlformats.org/officeDocument/2006/relationships/image" Target="../media/image25.emf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3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4.emf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6.jpeg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7.bin"/><Relationship Id="rId27" Type="http://schemas.openxmlformats.org/officeDocument/2006/relationships/oleObject" Target="../embeddings/oleObject22.bin"/><Relationship Id="rId30" Type="http://schemas.openxmlformats.org/officeDocument/2006/relationships/oleObject" Target="../embeddings/oleObject25.bin"/><Relationship Id="rId8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microsoft.com/office/2007/relationships/hdphoto" Target="../media/hdphoto1.wdp"/><Relationship Id="rId4" Type="http://schemas.openxmlformats.org/officeDocument/2006/relationships/image" Target="../media/image45.png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microsoft.com/office/2007/relationships/hdphoto" Target="../media/hdphoto3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chart" Target="../charts/chart1.xml"/><Relationship Id="rId10" Type="http://schemas.microsoft.com/office/2007/relationships/hdphoto" Target="../media/hdphoto4.wdp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3.jpeg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7" Type="http://schemas.openxmlformats.org/officeDocument/2006/relationships/image" Target="../media/image75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856672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cs typeface="Calibri"/>
              </a:rPr>
              <a:t>                     </a:t>
            </a:r>
            <a:r>
              <a:rPr lang="en-US" altLang="zh-CN" dirty="0" smtClean="0">
                <a:solidFill>
                  <a:srgbClr val="00B050"/>
                </a:solidFill>
                <a:cs typeface="Calibri"/>
              </a:rPr>
              <a:t>HAWQ </a:t>
            </a:r>
            <a:r>
              <a:rPr lang="en-US" altLang="zh-CN" dirty="0">
                <a:solidFill>
                  <a:srgbClr val="00B050"/>
                </a:solidFill>
                <a:cs typeface="Calibri"/>
              </a:rPr>
              <a:t/>
            </a:r>
            <a:br>
              <a:rPr lang="en-US" altLang="zh-CN" dirty="0">
                <a:solidFill>
                  <a:srgbClr val="00B050"/>
                </a:solidFill>
                <a:cs typeface="Calibri"/>
              </a:rPr>
            </a:br>
            <a:r>
              <a:rPr lang="en-US" altLang="zh-CN" dirty="0">
                <a:solidFill>
                  <a:srgbClr val="00B050"/>
                </a:solidFill>
                <a:cs typeface="Calibri"/>
              </a:rPr>
              <a:t>	</a:t>
            </a:r>
            <a:r>
              <a:rPr lang="en-US" altLang="zh-CN" sz="3600" dirty="0">
                <a:solidFill>
                  <a:srgbClr val="00B050"/>
                </a:solidFill>
                <a:cs typeface="Calibri"/>
              </a:rPr>
              <a:t>MPP SQL for HDFS of Hadoop</a:t>
            </a:r>
            <a:br>
              <a:rPr lang="en-US" altLang="zh-CN" sz="3600" dirty="0">
                <a:solidFill>
                  <a:srgbClr val="00B050"/>
                </a:solidFill>
                <a:cs typeface="Calibri"/>
              </a:rPr>
            </a:br>
            <a:r>
              <a:rPr lang="en-US" altLang="zh-CN" sz="3600" dirty="0">
                <a:solidFill>
                  <a:srgbClr val="00B050"/>
                </a:solidFill>
                <a:cs typeface="Calibri"/>
              </a:rPr>
              <a:t>	</a:t>
            </a:r>
            <a:r>
              <a:rPr lang="zh-CN" altLang="en-US" sz="3600" dirty="0">
                <a:solidFill>
                  <a:srgbClr val="00B050"/>
                </a:solidFill>
                <a:cs typeface="Calibri"/>
              </a:rPr>
              <a:t>基于</a:t>
            </a:r>
            <a:r>
              <a:rPr lang="en-US" altLang="zh-CN" sz="3600" dirty="0">
                <a:solidFill>
                  <a:srgbClr val="00B050"/>
                </a:solidFill>
                <a:cs typeface="Calibri"/>
              </a:rPr>
              <a:t>Hadoop</a:t>
            </a:r>
            <a:r>
              <a:rPr lang="zh-CN" altLang="en-US" sz="3600" dirty="0">
                <a:solidFill>
                  <a:srgbClr val="00B050"/>
                </a:solidFill>
                <a:cs typeface="Calibri"/>
              </a:rPr>
              <a:t>原生</a:t>
            </a:r>
            <a:r>
              <a:rPr lang="en-US" altLang="zh-CN" sz="3600" dirty="0">
                <a:solidFill>
                  <a:srgbClr val="00B050"/>
                </a:solidFill>
                <a:cs typeface="Calibri"/>
              </a:rPr>
              <a:t>HDFS</a:t>
            </a:r>
            <a:r>
              <a:rPr lang="zh-CN" altLang="en-US" sz="3600" dirty="0">
                <a:solidFill>
                  <a:srgbClr val="00B050"/>
                </a:solidFill>
                <a:cs typeface="Calibri"/>
              </a:rPr>
              <a:t>的大规模并行</a:t>
            </a:r>
            <a:r>
              <a:rPr lang="en-US" altLang="zh-CN" sz="3600" dirty="0">
                <a:solidFill>
                  <a:srgbClr val="00B050"/>
                </a:solidFill>
                <a:cs typeface="Calibri"/>
              </a:rPr>
              <a:t>SQL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857251"/>
            <a:ext cx="9144000" cy="2073516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052941" y="1790707"/>
            <a:ext cx="7511675" cy="3544167"/>
            <a:chOff x="797456" y="268781"/>
            <a:chExt cx="8441845" cy="4187133"/>
          </a:xfrm>
        </p:grpSpPr>
        <p:sp>
          <p:nvSpPr>
            <p:cNvPr id="4" name="Rectangle 3"/>
            <p:cNvSpPr/>
            <p:nvPr/>
          </p:nvSpPr>
          <p:spPr>
            <a:xfrm>
              <a:off x="7974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5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17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20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81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63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66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7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09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3856" y="3467469"/>
              <a:ext cx="895445" cy="4726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. . 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7956" y="3546762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2556" y="3546762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7156" y="3546762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07936" y="333627"/>
              <a:ext cx="1608665" cy="2447674"/>
            </a:xfrm>
            <a:prstGeom prst="roundRect">
              <a:avLst>
                <a:gd name="adj" fmla="val 58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Clients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02503" y="1807633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JDBC/ODBC</a:t>
              </a:r>
            </a:p>
          </p:txBody>
        </p:sp>
        <p:pic>
          <p:nvPicPr>
            <p:cNvPr id="19" name="Picture 4" descr="https://encrypted-tbn0.gstatic.com/images?q=tbn:ANd9GcQyOd2P-mURgzDF0ryN-wwnNZIId7EWWxly4Nf2prQRxpop2D85Dw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4" y="713804"/>
              <a:ext cx="1219200" cy="4147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5" y="1247206"/>
              <a:ext cx="1219200" cy="43049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1" name="Rounded Rectangle 20"/>
            <p:cNvSpPr/>
            <p:nvPr/>
          </p:nvSpPr>
          <p:spPr>
            <a:xfrm>
              <a:off x="1402503" y="2256367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SQL Console</a:t>
              </a:r>
            </a:p>
          </p:txBody>
        </p:sp>
        <p:cxnSp>
          <p:nvCxnSpPr>
            <p:cNvPr id="22" name="Straight Arrow Connector 54"/>
            <p:cNvCxnSpPr>
              <a:endCxn id="24" idx="0"/>
            </p:cNvCxnSpPr>
            <p:nvPr/>
          </p:nvCxnSpPr>
          <p:spPr>
            <a:xfrm>
              <a:off x="2822358" y="742912"/>
              <a:ext cx="1556498" cy="485087"/>
            </a:xfrm>
            <a:prstGeom prst="bentConnector2">
              <a:avLst/>
            </a:prstGeom>
            <a:ln w="12700" cmpd="sng">
              <a:solidFill>
                <a:srgbClr val="595959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9144" y="268781"/>
              <a:ext cx="1823481" cy="836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SELECT beer, price</a:t>
              </a:r>
            </a:p>
            <a:p>
              <a:r>
                <a:rPr lang="en-US" sz="1000" dirty="0">
                  <a:solidFill>
                    <a:srgbClr val="002060"/>
                  </a:solidFill>
                </a:rPr>
                <a:t>FROM Bars b, Sells s</a:t>
              </a:r>
            </a:p>
            <a:p>
              <a:r>
                <a:rPr lang="en-US" sz="1000" dirty="0">
                  <a:solidFill>
                    <a:srgbClr val="002060"/>
                  </a:solidFill>
                </a:rPr>
                <a:t>WHERE </a:t>
              </a:r>
              <a:r>
                <a:rPr lang="en-US" sz="1000" dirty="0" err="1">
                  <a:solidFill>
                    <a:srgbClr val="002060"/>
                  </a:solidFill>
                </a:rPr>
                <a:t>b.name</a:t>
              </a:r>
              <a:r>
                <a:rPr lang="en-US" sz="1000" dirty="0">
                  <a:solidFill>
                    <a:srgbClr val="002060"/>
                  </a:solidFill>
                </a:rPr>
                <a:t> = </a:t>
              </a:r>
              <a:r>
                <a:rPr lang="en-US" sz="1000" dirty="0" err="1">
                  <a:solidFill>
                    <a:srgbClr val="002060"/>
                  </a:solidFill>
                </a:rPr>
                <a:t>s.bar</a:t>
              </a:r>
              <a:endParaRPr lang="en-US" sz="1000" dirty="0">
                <a:solidFill>
                  <a:srgbClr val="002060"/>
                </a:solidFill>
              </a:endParaRPr>
            </a:p>
            <a:p>
              <a:r>
                <a:rPr lang="en-US" sz="1000" dirty="0">
                  <a:solidFill>
                    <a:srgbClr val="002060"/>
                  </a:solidFill>
                </a:rPr>
                <a:t>AND </a:t>
              </a:r>
              <a:r>
                <a:rPr lang="en-US" sz="1000" dirty="0" err="1">
                  <a:solidFill>
                    <a:srgbClr val="002060"/>
                  </a:solidFill>
                </a:rPr>
                <a:t>b.city</a:t>
              </a:r>
              <a:r>
                <a:rPr lang="en-US" sz="1000" dirty="0">
                  <a:solidFill>
                    <a:srgbClr val="002060"/>
                  </a:solidFill>
                </a:rPr>
                <a:t> = ‘San Francisco’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2056" y="1227997"/>
              <a:ext cx="2133600" cy="126000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5477" y="2199100"/>
              <a:ext cx="1906758" cy="2251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Namenode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6356" y="1304198"/>
              <a:ext cx="1905000" cy="8541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Master 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2556" y="1871264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Optimizer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2556" y="1587730"/>
              <a:ext cx="1752600" cy="228600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Parser</a:t>
              </a: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HAWQ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</a:rPr>
              <a:t>SQL MPP</a:t>
            </a:r>
            <a:r>
              <a:rPr lang="zh-CN" altLang="en-US" dirty="0" smtClean="0">
                <a:solidFill>
                  <a:srgbClr val="002060"/>
                </a:solidFill>
              </a:rPr>
              <a:t>）机制</a:t>
            </a:r>
            <a:r>
              <a:rPr lang="en-US" altLang="zh-CN" dirty="0" smtClean="0">
                <a:solidFill>
                  <a:srgbClr val="002060"/>
                </a:solidFill>
              </a:rPr>
              <a:t>-1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41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857251"/>
            <a:ext cx="9144000" cy="2073516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052941" y="1845595"/>
            <a:ext cx="7511675" cy="3489279"/>
            <a:chOff x="797456" y="333627"/>
            <a:chExt cx="8441845" cy="4122287"/>
          </a:xfrm>
        </p:grpSpPr>
        <p:sp>
          <p:nvSpPr>
            <p:cNvPr id="4" name="Rectangle 3"/>
            <p:cNvSpPr/>
            <p:nvPr/>
          </p:nvSpPr>
          <p:spPr>
            <a:xfrm>
              <a:off x="7974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5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17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20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81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63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66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7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09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3856" y="3467469"/>
              <a:ext cx="895445" cy="4726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. . 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7956" y="3546762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2556" y="3546762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7156" y="3546762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07936" y="333627"/>
              <a:ext cx="1608665" cy="2447674"/>
            </a:xfrm>
            <a:prstGeom prst="roundRect">
              <a:avLst>
                <a:gd name="adj" fmla="val 58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Clients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02503" y="1807633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JDBC/ODBC</a:t>
              </a:r>
            </a:p>
          </p:txBody>
        </p:sp>
        <p:pic>
          <p:nvPicPr>
            <p:cNvPr id="19" name="Picture 4" descr="https://encrypted-tbn0.gstatic.com/images?q=tbn:ANd9GcQyOd2P-mURgzDF0ryN-wwnNZIId7EWWxly4Nf2prQRxpop2D85Dw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4" y="713804"/>
              <a:ext cx="1219200" cy="4147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5" y="1247206"/>
              <a:ext cx="1219200" cy="43049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1" name="Rounded Rectangle 20"/>
            <p:cNvSpPr/>
            <p:nvPr/>
          </p:nvSpPr>
          <p:spPr>
            <a:xfrm>
              <a:off x="1402503" y="2256367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SQL Console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2056" y="1227997"/>
              <a:ext cx="2133600" cy="126000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5477" y="2199100"/>
              <a:ext cx="1906758" cy="2251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Namenode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6356" y="1304198"/>
              <a:ext cx="1905000" cy="8541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Master 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2556" y="1871264"/>
              <a:ext cx="1752600" cy="228600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Optimizer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2556" y="1587730"/>
              <a:ext cx="1752600" cy="2286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Parser</a:t>
              </a: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HAWQ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SQL MPP</a:t>
            </a:r>
            <a:r>
              <a:rPr lang="zh-CN" altLang="en-US" dirty="0">
                <a:solidFill>
                  <a:srgbClr val="002060"/>
                </a:solidFill>
              </a:rPr>
              <a:t>）机制</a:t>
            </a:r>
            <a:r>
              <a:rPr lang="en-US" altLang="zh-CN" dirty="0" smtClean="0">
                <a:solidFill>
                  <a:srgbClr val="002060"/>
                </a:solidFill>
              </a:rPr>
              <a:t>-2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5203052" y="1581389"/>
            <a:ext cx="2166395" cy="2447674"/>
            <a:chOff x="5441860" y="583035"/>
            <a:chExt cx="2166395" cy="2447674"/>
          </a:xfrm>
        </p:grpSpPr>
        <p:sp>
          <p:nvSpPr>
            <p:cNvPr id="34" name="Rounded Rectangle 33"/>
            <p:cNvSpPr/>
            <p:nvPr/>
          </p:nvSpPr>
          <p:spPr>
            <a:xfrm>
              <a:off x="5999590" y="583035"/>
              <a:ext cx="1608665" cy="2447674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Optimization Context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194157" y="2057038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Cost Model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194157" y="2505772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Resources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96614" y="1142377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Parse Tree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199080" y="1594612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Metadata</a:t>
              </a:r>
            </a:p>
          </p:txBody>
        </p:sp>
        <p:cxnSp>
          <p:nvCxnSpPr>
            <p:cNvPr id="40" name="Straight Arrow Connector 54"/>
            <p:cNvCxnSpPr/>
            <p:nvPr/>
          </p:nvCxnSpPr>
          <p:spPr>
            <a:xfrm flipH="1">
              <a:off x="5441860" y="1986344"/>
              <a:ext cx="555652" cy="0"/>
            </a:xfrm>
            <a:prstGeom prst="straightConnector1">
              <a:avLst/>
            </a:prstGeom>
            <a:ln w="12700" cmpd="sng">
              <a:solidFill>
                <a:srgbClr val="595959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399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857251"/>
            <a:ext cx="9144000" cy="2073516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6226" y="4257593"/>
            <a:ext cx="1898508" cy="1065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9515" y="5079574"/>
            <a:ext cx="1691930" cy="1890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HDFS </a:t>
            </a:r>
            <a:r>
              <a:rPr lang="en-US" sz="1100" dirty="0" err="1">
                <a:solidFill>
                  <a:srgbClr val="002060"/>
                </a:solidFill>
              </a:rPr>
              <a:t>Datanode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932" y="4322092"/>
            <a:ext cx="1695096" cy="712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HAWQ Segment 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753" y="4257593"/>
            <a:ext cx="1898508" cy="1065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7042" y="5079574"/>
            <a:ext cx="1691930" cy="1890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HDFS </a:t>
            </a:r>
            <a:r>
              <a:rPr lang="en-US" sz="1100" dirty="0" err="1">
                <a:solidFill>
                  <a:srgbClr val="002060"/>
                </a:solidFill>
              </a:rPr>
              <a:t>Datanode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5459" y="4322092"/>
            <a:ext cx="1695096" cy="712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HAWQ Segment Host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1280" y="4257593"/>
            <a:ext cx="1898508" cy="1065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4569" y="5079574"/>
            <a:ext cx="1691930" cy="1890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HDFS </a:t>
            </a:r>
            <a:r>
              <a:rPr lang="en-US" sz="1100" dirty="0" err="1">
                <a:solidFill>
                  <a:srgbClr val="002060"/>
                </a:solidFill>
              </a:rPr>
              <a:t>Datanode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2986" y="4322092"/>
            <a:ext cx="1695096" cy="712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HAWQ Segment Host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1121" y="4485968"/>
            <a:ext cx="79678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. . 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95736" y="4553085"/>
            <a:ext cx="1559489" cy="193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Query Executor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33263" y="4553085"/>
            <a:ext cx="1559489" cy="193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Query Executor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0790" y="4553085"/>
            <a:ext cx="1559489" cy="1934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Query Executor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91477" y="1833351"/>
            <a:ext cx="1431413" cy="2071815"/>
          </a:xfrm>
          <a:prstGeom prst="roundRect">
            <a:avLst>
              <a:gd name="adj" fmla="val 581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Clients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64606" y="3081012"/>
            <a:ext cx="1092538" cy="272329"/>
          </a:xfrm>
          <a:prstGeom prst="roundRect">
            <a:avLst>
              <a:gd name="adj" fmla="val 116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JDBC/ODBC</a:t>
            </a:r>
          </a:p>
        </p:txBody>
      </p:sp>
      <p:pic>
        <p:nvPicPr>
          <p:cNvPr id="19" name="Picture 4" descr="https://encrypted-tbn0.gstatic.com/images?q=tbn:ANd9GcQyOd2P-mURgzDF0ryN-wwnNZIId7EWWxly4Nf2prQRxpop2D85D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155" y="2155149"/>
            <a:ext cx="1084862" cy="3510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156" y="2606643"/>
            <a:ext cx="1084862" cy="3643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1" name="Rounded Rectangle 20"/>
          <p:cNvSpPr/>
          <p:nvPr/>
        </p:nvSpPr>
        <p:spPr>
          <a:xfrm>
            <a:off x="1464606" y="3460840"/>
            <a:ext cx="1092538" cy="272329"/>
          </a:xfrm>
          <a:prstGeom prst="roundRect">
            <a:avLst>
              <a:gd name="adj" fmla="val 116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SQL Console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63753" y="2590384"/>
            <a:ext cx="1898508" cy="106652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64677" y="3412367"/>
            <a:ext cx="1696661" cy="1905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HDFS </a:t>
            </a:r>
            <a:r>
              <a:rPr lang="en-US" sz="1100" dirty="0" err="1">
                <a:solidFill>
                  <a:srgbClr val="002060"/>
                </a:solidFill>
              </a:rPr>
              <a:t>Namenode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5459" y="2654884"/>
            <a:ext cx="1695096" cy="7230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HAWQ Master Host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33263" y="3134872"/>
            <a:ext cx="1559489" cy="193497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Query Optimizer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33263" y="2894877"/>
            <a:ext cx="1559489" cy="1934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Query Parser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HAWQ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SQL MPP</a:t>
            </a:r>
            <a:r>
              <a:rPr lang="zh-CN" altLang="en-US" dirty="0">
                <a:solidFill>
                  <a:srgbClr val="002060"/>
                </a:solidFill>
              </a:rPr>
              <a:t>）机制</a:t>
            </a:r>
            <a:r>
              <a:rPr lang="en-US" altLang="zh-CN" dirty="0" smtClean="0">
                <a:solidFill>
                  <a:srgbClr val="002060"/>
                </a:solidFill>
              </a:rPr>
              <a:t>-3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192198" y="1294227"/>
            <a:ext cx="3580871" cy="2786703"/>
            <a:chOff x="5441860" y="328433"/>
            <a:chExt cx="3580871" cy="2786703"/>
          </a:xfrm>
        </p:grpSpPr>
        <p:sp>
          <p:nvSpPr>
            <p:cNvPr id="42" name="Rounded Rectangle 41"/>
            <p:cNvSpPr/>
            <p:nvPr/>
          </p:nvSpPr>
          <p:spPr>
            <a:xfrm>
              <a:off x="5823188" y="328433"/>
              <a:ext cx="3199543" cy="2786703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Execution Plan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6905422" y="95761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378497" y="257052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243202" y="183373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954408" y="183373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902247" y="139153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7391195" y="222973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7106423" y="2744908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100078" y="2362492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950727" y="2362492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398403" y="1585321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404753" y="1160926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54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7103860" y="2713397"/>
            <a:ext cx="7778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Equation" r:id="rId6" imgW="585000" imgH="228240" progId="Equation.3">
                    <p:embed/>
                  </p:oleObj>
                </mc:Choice>
                <mc:Fallback>
                  <p:oleObj name="Equation" r:id="rId6" imgW="585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3860" y="2713397"/>
                          <a:ext cx="77787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408302" y="1554332"/>
            <a:ext cx="17843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Equation" r:id="rId8" imgW="1362240" imgH="228240" progId="Equation.3">
                    <p:embed/>
                  </p:oleObj>
                </mc:Choice>
                <mc:Fallback>
                  <p:oleObj name="Equation" r:id="rId8" imgW="136224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8302" y="1554332"/>
                          <a:ext cx="1784350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5967251" y="2324294"/>
            <a:ext cx="79533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" name="Equation" r:id="rId10" imgW="594000" imgH="228240" progId="Equation.3">
                    <p:embed/>
                  </p:oleObj>
                </mc:Choice>
                <mc:Fallback>
                  <p:oleObj name="Equation" r:id="rId10" imgW="594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7251" y="2324294"/>
                          <a:ext cx="795338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7103854" y="2333624"/>
            <a:ext cx="1801812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" name="Equation" r:id="rId12" imgW="1371240" imgH="237600" progId="Equation.3">
                    <p:embed/>
                  </p:oleObj>
                </mc:Choice>
                <mc:Fallback>
                  <p:oleObj name="Equation" r:id="rId12" imgW="137124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3854" y="2333624"/>
                          <a:ext cx="1801812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415088" y="1135064"/>
            <a:ext cx="15367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" name="Equation" r:id="rId14" imgW="1170000" imgH="219240" progId="Equation.3">
                    <p:embed/>
                  </p:oleObj>
                </mc:Choice>
                <mc:Fallback>
                  <p:oleObj name="Equation" r:id="rId14" imgW="1170000" imgH="219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088" y="1135064"/>
                          <a:ext cx="1536700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Rounded Rectangle 58"/>
            <p:cNvSpPr/>
            <p:nvPr/>
          </p:nvSpPr>
          <p:spPr>
            <a:xfrm>
              <a:off x="6532127" y="735828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60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533721" y="709601"/>
            <a:ext cx="1106487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" name="Equation" r:id="rId16" imgW="840960" imgH="228240" progId="Equation.3">
                    <p:embed/>
                  </p:oleObj>
                </mc:Choice>
                <mc:Fallback>
                  <p:oleObj name="Equation" r:id="rId16" imgW="84096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3721" y="709601"/>
                          <a:ext cx="1106487" cy="315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Rounded Rectangle 60"/>
            <p:cNvSpPr/>
            <p:nvPr/>
          </p:nvSpPr>
          <p:spPr>
            <a:xfrm>
              <a:off x="7106803" y="1972669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6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7114746" y="1938505"/>
            <a:ext cx="158432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" name="Equation" r:id="rId18" imgW="1206720" imgH="237600" progId="Equation.3">
                    <p:embed/>
                  </p:oleObj>
                </mc:Choice>
                <mc:Fallback>
                  <p:oleObj name="Equation" r:id="rId18" imgW="120672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4746" y="1938505"/>
                          <a:ext cx="1584325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" name="Straight Arrow Connector 54"/>
            <p:cNvCxnSpPr/>
            <p:nvPr/>
          </p:nvCxnSpPr>
          <p:spPr>
            <a:xfrm flipV="1">
              <a:off x="5441860" y="1986344"/>
              <a:ext cx="388074" cy="8820"/>
            </a:xfrm>
            <a:prstGeom prst="straightConnector1">
              <a:avLst/>
            </a:prstGeom>
            <a:ln w="12700" cmpd="sng">
              <a:solidFill>
                <a:srgbClr val="595959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线形标注 1 22"/>
          <p:cNvSpPr/>
          <p:nvPr/>
        </p:nvSpPr>
        <p:spPr>
          <a:xfrm>
            <a:off x="7647716" y="4601708"/>
            <a:ext cx="1144823" cy="623429"/>
          </a:xfrm>
          <a:prstGeom prst="borderCallout1">
            <a:avLst>
              <a:gd name="adj1" fmla="val 18750"/>
              <a:gd name="adj2" fmla="val -8333"/>
              <a:gd name="adj3" fmla="val -96416"/>
              <a:gd name="adj4" fmla="val -313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Map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4" name="线形标注 1 63"/>
          <p:cNvSpPr/>
          <p:nvPr/>
        </p:nvSpPr>
        <p:spPr>
          <a:xfrm>
            <a:off x="8007755" y="3885658"/>
            <a:ext cx="1144823" cy="623429"/>
          </a:xfrm>
          <a:prstGeom prst="borderCallout1">
            <a:avLst>
              <a:gd name="adj1" fmla="val 18750"/>
              <a:gd name="adj2" fmla="val -8333"/>
              <a:gd name="adj3" fmla="val -54222"/>
              <a:gd name="adj4" fmla="val -247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Reduce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5" name="线形标注 1 64"/>
          <p:cNvSpPr/>
          <p:nvPr/>
        </p:nvSpPr>
        <p:spPr>
          <a:xfrm>
            <a:off x="8113266" y="1503291"/>
            <a:ext cx="1144823" cy="623429"/>
          </a:xfrm>
          <a:prstGeom prst="borderCallout1">
            <a:avLst>
              <a:gd name="adj1" fmla="val 93091"/>
              <a:gd name="adj2" fmla="val 32150"/>
              <a:gd name="adj3" fmla="val 233096"/>
              <a:gd name="adj4" fmla="val -72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Shuffle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70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857251"/>
            <a:ext cx="9144000" cy="2073516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052941" y="1845595"/>
            <a:ext cx="7511675" cy="3489279"/>
            <a:chOff x="797456" y="333627"/>
            <a:chExt cx="8441845" cy="4122287"/>
          </a:xfrm>
        </p:grpSpPr>
        <p:sp>
          <p:nvSpPr>
            <p:cNvPr id="4" name="Rectangle 3"/>
            <p:cNvSpPr/>
            <p:nvPr/>
          </p:nvSpPr>
          <p:spPr>
            <a:xfrm>
              <a:off x="7974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5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17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20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81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63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66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7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09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3856" y="3467469"/>
              <a:ext cx="895445" cy="4726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. . 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7956" y="3546762"/>
              <a:ext cx="1752600" cy="228600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2556" y="3546762"/>
              <a:ext cx="1752600" cy="228600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7156" y="3546762"/>
              <a:ext cx="1752600" cy="228600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07936" y="333627"/>
              <a:ext cx="1608665" cy="2447674"/>
            </a:xfrm>
            <a:prstGeom prst="roundRect">
              <a:avLst>
                <a:gd name="adj" fmla="val 58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Clients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02503" y="1807633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JDBC/ODBC</a:t>
              </a:r>
            </a:p>
          </p:txBody>
        </p:sp>
        <p:pic>
          <p:nvPicPr>
            <p:cNvPr id="19" name="Picture 4" descr="https://encrypted-tbn0.gstatic.com/images?q=tbn:ANd9GcQyOd2P-mURgzDF0ryN-wwnNZIId7EWWxly4Nf2prQRxpop2D85Dw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4" y="713804"/>
              <a:ext cx="1219200" cy="4147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5" y="1247206"/>
              <a:ext cx="1219200" cy="43049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1" name="Rounded Rectangle 20"/>
            <p:cNvSpPr/>
            <p:nvPr/>
          </p:nvSpPr>
          <p:spPr>
            <a:xfrm>
              <a:off x="1402503" y="2256367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SQL Console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2056" y="1227997"/>
              <a:ext cx="2133600" cy="126000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5477" y="2199100"/>
              <a:ext cx="1906758" cy="2251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Namenode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6356" y="1304198"/>
              <a:ext cx="1905000" cy="8541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Master 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2556" y="1871264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Optimizer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2556" y="1587730"/>
              <a:ext cx="1752600" cy="2286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Parser</a:t>
              </a: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HAWQ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SQL MPP</a:t>
            </a:r>
            <a:r>
              <a:rPr lang="zh-CN" altLang="en-US" dirty="0">
                <a:solidFill>
                  <a:srgbClr val="002060"/>
                </a:solidFill>
              </a:rPr>
              <a:t>）机制</a:t>
            </a:r>
            <a:r>
              <a:rPr lang="en-US" altLang="zh-CN" dirty="0" smtClean="0">
                <a:solidFill>
                  <a:srgbClr val="002060"/>
                </a:solidFill>
              </a:rPr>
              <a:t>-4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11465" y="4612781"/>
            <a:ext cx="512848" cy="431421"/>
            <a:chOff x="240206" y="1490358"/>
            <a:chExt cx="3199543" cy="2478051"/>
          </a:xfrm>
        </p:grpSpPr>
        <p:sp>
          <p:nvSpPr>
            <p:cNvPr id="65" name="Rounded Rectangle 64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77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6" name="Equation" r:id="rId6" imgW="585000" imgH="228240" progId="Equation.3">
                    <p:embed/>
                  </p:oleObj>
                </mc:Choice>
                <mc:Fallback>
                  <p:oleObj name="Equation" r:id="rId6" imgW="585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876" y="3566668"/>
                          <a:ext cx="77787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7" name="Equation" r:id="rId8" imgW="1362240" imgH="228240" progId="Equation.3">
                    <p:embed/>
                  </p:oleObj>
                </mc:Choice>
                <mc:Fallback>
                  <p:oleObj name="Equation" r:id="rId8" imgW="136224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324" y="2407603"/>
                          <a:ext cx="1784350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8" name="Equation" r:id="rId10" imgW="594000" imgH="228240" progId="Equation.3">
                    <p:embed/>
                  </p:oleObj>
                </mc:Choice>
                <mc:Fallback>
                  <p:oleObj name="Equation" r:id="rId10" imgW="594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73" y="3177566"/>
                          <a:ext cx="795338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9" name="Equation" r:id="rId12" imgW="1371240" imgH="237600" progId="Equation.3">
                    <p:embed/>
                  </p:oleObj>
                </mc:Choice>
                <mc:Fallback>
                  <p:oleObj name="Equation" r:id="rId12" imgW="137124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876" y="3186894"/>
                          <a:ext cx="1801812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0" name="Equation" r:id="rId14" imgW="1170000" imgH="237600" progId="Equation.3">
                    <p:embed/>
                  </p:oleObj>
                </mc:Choice>
                <mc:Fallback>
                  <p:oleObj name="Equation" r:id="rId14" imgW="117000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674" y="1980035"/>
                          <a:ext cx="1536700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Rounded Rectangle 81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83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" name="Equation" r:id="rId16" imgW="840960" imgH="228240" progId="Equation.3">
                    <p:embed/>
                  </p:oleObj>
                </mc:Choice>
                <mc:Fallback>
                  <p:oleObj name="Equation" r:id="rId16" imgW="84096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737" y="1562874"/>
                          <a:ext cx="1106487" cy="315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Rounded Rectangle 83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8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" name="Equation" r:id="rId18" imgW="1206720" imgH="237600" progId="Equation.3">
                    <p:embed/>
                  </p:oleObj>
                </mc:Choice>
                <mc:Fallback>
                  <p:oleObj name="Equation" r:id="rId18" imgW="120672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762" y="2791778"/>
                          <a:ext cx="1584325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67"/>
          <p:cNvGrpSpPr/>
          <p:nvPr/>
        </p:nvGrpSpPr>
        <p:grpSpPr>
          <a:xfrm>
            <a:off x="5329030" y="4593556"/>
            <a:ext cx="512848" cy="431421"/>
            <a:chOff x="240206" y="1490358"/>
            <a:chExt cx="3199543" cy="2478051"/>
          </a:xfrm>
        </p:grpSpPr>
        <p:sp>
          <p:nvSpPr>
            <p:cNvPr id="87" name="Rounded Rectangle 8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9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" name="Equation" r:id="rId20" imgW="585000" imgH="228240" progId="Equation.3">
                    <p:embed/>
                  </p:oleObj>
                </mc:Choice>
                <mc:Fallback>
                  <p:oleObj name="Equation" r:id="rId20" imgW="585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876" y="3566668"/>
                          <a:ext cx="77787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4" name="Equation" r:id="rId21" imgW="1362240" imgH="228240" progId="Equation.3">
                    <p:embed/>
                  </p:oleObj>
                </mc:Choice>
                <mc:Fallback>
                  <p:oleObj name="Equation" r:id="rId21" imgW="136224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324" y="2407603"/>
                          <a:ext cx="1784350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5" name="Equation" r:id="rId22" imgW="594000" imgH="228240" progId="Equation.3">
                    <p:embed/>
                  </p:oleObj>
                </mc:Choice>
                <mc:Fallback>
                  <p:oleObj name="Equation" r:id="rId22" imgW="594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73" y="3177566"/>
                          <a:ext cx="795338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6" name="Equation" r:id="rId23" imgW="1371240" imgH="237600" progId="Equation.3">
                    <p:embed/>
                  </p:oleObj>
                </mc:Choice>
                <mc:Fallback>
                  <p:oleObj name="Equation" r:id="rId23" imgW="137124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876" y="3186894"/>
                          <a:ext cx="1801812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7" name="Equation" r:id="rId24" imgW="1170000" imgH="237600" progId="Equation.3">
                    <p:embed/>
                  </p:oleObj>
                </mc:Choice>
                <mc:Fallback>
                  <p:oleObj name="Equation" r:id="rId24" imgW="117000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674" y="1980035"/>
                          <a:ext cx="1536700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Rounded Rectangle 10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10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" name="Equation" r:id="rId25" imgW="840960" imgH="228240" progId="Equation.3">
                    <p:embed/>
                  </p:oleObj>
                </mc:Choice>
                <mc:Fallback>
                  <p:oleObj name="Equation" r:id="rId25" imgW="84096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737" y="1562874"/>
                          <a:ext cx="1106487" cy="315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Rounded Rectangle 10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10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" name="Equation" r:id="rId26" imgW="1206720" imgH="237600" progId="Equation.3">
                    <p:embed/>
                  </p:oleObj>
                </mc:Choice>
                <mc:Fallback>
                  <p:oleObj name="Equation" r:id="rId26" imgW="120672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762" y="2791778"/>
                          <a:ext cx="1584325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89"/>
          <p:cNvGrpSpPr/>
          <p:nvPr/>
        </p:nvGrpSpPr>
        <p:grpSpPr>
          <a:xfrm>
            <a:off x="3093276" y="4608927"/>
            <a:ext cx="512848" cy="431421"/>
            <a:chOff x="240206" y="1490358"/>
            <a:chExt cx="3199543" cy="2478051"/>
          </a:xfrm>
        </p:grpSpPr>
        <p:sp>
          <p:nvSpPr>
            <p:cNvPr id="109" name="Rounded Rectangle 108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121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" name="Equation" r:id="rId27" imgW="585000" imgH="228240" progId="Equation.3">
                    <p:embed/>
                  </p:oleObj>
                </mc:Choice>
                <mc:Fallback>
                  <p:oleObj name="Equation" r:id="rId27" imgW="585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876" y="3566668"/>
                          <a:ext cx="777875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" name="Equation" r:id="rId28" imgW="1362240" imgH="228240" progId="Equation.3">
                    <p:embed/>
                  </p:oleObj>
                </mc:Choice>
                <mc:Fallback>
                  <p:oleObj name="Equation" r:id="rId28" imgW="136224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324" y="2407603"/>
                          <a:ext cx="1784350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" name="Equation" r:id="rId29" imgW="594000" imgH="228240" progId="Equation.3">
                    <p:embed/>
                  </p:oleObj>
                </mc:Choice>
                <mc:Fallback>
                  <p:oleObj name="Equation" r:id="rId29" imgW="59400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73" y="3177566"/>
                          <a:ext cx="795338" cy="314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3" name="Equation" r:id="rId30" imgW="1371240" imgH="237600" progId="Equation.3">
                    <p:embed/>
                  </p:oleObj>
                </mc:Choice>
                <mc:Fallback>
                  <p:oleObj name="Equation" r:id="rId30" imgW="137124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876" y="3186894"/>
                          <a:ext cx="1801812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" name="Equation" r:id="rId31" imgW="1170000" imgH="237600" progId="Equation.3">
                    <p:embed/>
                  </p:oleObj>
                </mc:Choice>
                <mc:Fallback>
                  <p:oleObj name="Equation" r:id="rId31" imgW="117000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674" y="1980035"/>
                          <a:ext cx="1536700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Rounded Rectangle 125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12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" name="Equation" r:id="rId32" imgW="840960" imgH="228240" progId="Equation.3">
                    <p:embed/>
                  </p:oleObj>
                </mc:Choice>
                <mc:Fallback>
                  <p:oleObj name="Equation" r:id="rId32" imgW="840960" imgH="22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737" y="1562874"/>
                          <a:ext cx="1106487" cy="315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Rounded Rectangle 127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aphicFrame>
          <p:nvGraphicFramePr>
            <p:cNvPr id="129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" name="Equation" r:id="rId33" imgW="1206720" imgH="237600" progId="Equation.3">
                    <p:embed/>
                  </p:oleObj>
                </mc:Choice>
                <mc:Fallback>
                  <p:oleObj name="Equation" r:id="rId33" imgW="1206720" imgH="237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762" y="2791778"/>
                          <a:ext cx="1584325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0" name="Straight Arrow Connector 54"/>
          <p:cNvCxnSpPr>
            <a:endCxn id="4" idx="0"/>
          </p:cNvCxnSpPr>
          <p:nvPr/>
        </p:nvCxnSpPr>
        <p:spPr>
          <a:xfrm flipH="1">
            <a:off x="2002195" y="3670880"/>
            <a:ext cx="2289829" cy="598957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54"/>
          <p:cNvCxnSpPr>
            <a:endCxn id="7" idx="0"/>
          </p:cNvCxnSpPr>
          <p:nvPr/>
        </p:nvCxnSpPr>
        <p:spPr>
          <a:xfrm flipH="1">
            <a:off x="4239719" y="3671674"/>
            <a:ext cx="53096" cy="598163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54"/>
          <p:cNvCxnSpPr>
            <a:endCxn id="10" idx="0"/>
          </p:cNvCxnSpPr>
          <p:nvPr/>
        </p:nvCxnSpPr>
        <p:spPr>
          <a:xfrm>
            <a:off x="4292024" y="3670880"/>
            <a:ext cx="2185225" cy="598957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29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857251"/>
            <a:ext cx="9144000" cy="2073516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052941" y="1845595"/>
            <a:ext cx="7511675" cy="3489279"/>
            <a:chOff x="797456" y="333627"/>
            <a:chExt cx="8441845" cy="4122287"/>
          </a:xfrm>
        </p:grpSpPr>
        <p:sp>
          <p:nvSpPr>
            <p:cNvPr id="4" name="Rectangle 3"/>
            <p:cNvSpPr/>
            <p:nvPr/>
          </p:nvSpPr>
          <p:spPr>
            <a:xfrm>
              <a:off x="7974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5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17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20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81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63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66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7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09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3856" y="3467469"/>
              <a:ext cx="895445" cy="4726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. . 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7956" y="3546762"/>
              <a:ext cx="1752600" cy="228600"/>
            </a:xfrm>
            <a:prstGeom prst="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2556" y="3546762"/>
              <a:ext cx="1752600" cy="228600"/>
            </a:xfrm>
            <a:prstGeom prst="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7156" y="3546762"/>
              <a:ext cx="1752600" cy="228600"/>
            </a:xfrm>
            <a:prstGeom prst="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07936" y="333627"/>
              <a:ext cx="1608665" cy="2447674"/>
            </a:xfrm>
            <a:prstGeom prst="roundRect">
              <a:avLst>
                <a:gd name="adj" fmla="val 58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Clients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02503" y="1807633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JDBC/ODBC</a:t>
              </a:r>
            </a:p>
          </p:txBody>
        </p:sp>
        <p:pic>
          <p:nvPicPr>
            <p:cNvPr id="19" name="Picture 4" descr="https://encrypted-tbn0.gstatic.com/images?q=tbn:ANd9GcQyOd2P-mURgzDF0ryN-wwnNZIId7EWWxly4Nf2prQRxpop2D85Dw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4" y="713804"/>
              <a:ext cx="1219200" cy="4147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5" y="1247206"/>
              <a:ext cx="1219200" cy="43049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1" name="Rounded Rectangle 20"/>
            <p:cNvSpPr/>
            <p:nvPr/>
          </p:nvSpPr>
          <p:spPr>
            <a:xfrm>
              <a:off x="1402503" y="2256367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SQL Console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2056" y="1227997"/>
              <a:ext cx="2133600" cy="126000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5477" y="2199100"/>
              <a:ext cx="1906758" cy="2251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Namenode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6356" y="1304198"/>
              <a:ext cx="1905000" cy="8541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Master 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2556" y="1871264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Optimizer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2556" y="1587730"/>
              <a:ext cx="1752600" cy="2286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Parser</a:t>
              </a: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HAWQ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SQL MPP</a:t>
            </a:r>
            <a:r>
              <a:rPr lang="zh-CN" altLang="en-US" dirty="0">
                <a:solidFill>
                  <a:srgbClr val="002060"/>
                </a:solidFill>
              </a:rPr>
              <a:t>）机制</a:t>
            </a:r>
            <a:r>
              <a:rPr lang="en-US" altLang="zh-CN" dirty="0" smtClean="0">
                <a:solidFill>
                  <a:srgbClr val="002060"/>
                </a:solidFill>
              </a:rPr>
              <a:t>-5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" name="Group 132"/>
          <p:cNvGrpSpPr/>
          <p:nvPr/>
        </p:nvGrpSpPr>
        <p:grpSpPr>
          <a:xfrm>
            <a:off x="770710" y="4710466"/>
            <a:ext cx="6762679" cy="474356"/>
            <a:chOff x="618067" y="3699931"/>
            <a:chExt cx="7543800" cy="627642"/>
          </a:xfrm>
        </p:grpSpPr>
        <p:cxnSp>
          <p:nvCxnSpPr>
            <p:cNvPr id="134" name="Straight Arrow Connector 133"/>
            <p:cNvCxnSpPr/>
            <p:nvPr/>
          </p:nvCxnSpPr>
          <p:spPr>
            <a:xfrm rot="5400000">
              <a:off x="1044775" y="4191156"/>
              <a:ext cx="271246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5400000">
              <a:off x="3562450" y="4177665"/>
              <a:ext cx="261197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rot="5400000">
              <a:off x="6042593" y="4201686"/>
              <a:ext cx="241507" cy="1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7567631" y="4137577"/>
              <a:ext cx="0" cy="1671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022112" y="4141120"/>
              <a:ext cx="0" cy="1671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2566979" y="4144663"/>
              <a:ext cx="0" cy="1671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sp>
          <p:nvSpPr>
            <p:cNvPr id="140" name="Left-Right Arrow 139"/>
            <p:cNvSpPr/>
            <p:nvPr/>
          </p:nvSpPr>
          <p:spPr>
            <a:xfrm>
              <a:off x="618067" y="3699931"/>
              <a:ext cx="7543800" cy="558801"/>
            </a:xfrm>
            <a:prstGeom prst="leftRightArrow">
              <a:avLst>
                <a:gd name="adj1" fmla="val 50000"/>
                <a:gd name="adj2" fmla="val 59887"/>
              </a:avLst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spc="600" dirty="0">
                  <a:solidFill>
                    <a:srgbClr val="002060"/>
                  </a:solidFill>
                </a:rPr>
                <a:t>Dynamic Pipelining™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013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857251"/>
            <a:ext cx="9144000" cy="2073516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1052941" y="1845595"/>
            <a:ext cx="7511675" cy="3489279"/>
            <a:chOff x="797456" y="333627"/>
            <a:chExt cx="8441845" cy="4122287"/>
          </a:xfrm>
        </p:grpSpPr>
        <p:sp>
          <p:nvSpPr>
            <p:cNvPr id="4" name="Rectangle 3"/>
            <p:cNvSpPr/>
            <p:nvPr/>
          </p:nvSpPr>
          <p:spPr>
            <a:xfrm>
              <a:off x="7974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35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17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20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81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63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26656" y="3197663"/>
              <a:ext cx="2133600" cy="125825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735" y="4168764"/>
              <a:ext cx="1901442" cy="2233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Datanode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0956" y="3273863"/>
              <a:ext cx="1905000" cy="8418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Segment Host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3856" y="3467469"/>
              <a:ext cx="895445" cy="4726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</a:rPr>
                <a:t>. . 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7956" y="3546762"/>
              <a:ext cx="1752600" cy="228600"/>
            </a:xfrm>
            <a:prstGeom prst="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2556" y="3546762"/>
              <a:ext cx="1752600" cy="228600"/>
            </a:xfrm>
            <a:prstGeom prst="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7156" y="3546762"/>
              <a:ext cx="1752600" cy="228600"/>
            </a:xfrm>
            <a:prstGeom prst="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Executor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207936" y="333627"/>
              <a:ext cx="1608665" cy="2447674"/>
            </a:xfrm>
            <a:prstGeom prst="roundRect">
              <a:avLst>
                <a:gd name="adj" fmla="val 58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Clients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02503" y="1807633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JDBC/ODBC</a:t>
              </a:r>
            </a:p>
          </p:txBody>
        </p:sp>
        <p:pic>
          <p:nvPicPr>
            <p:cNvPr id="19" name="Picture 4" descr="https://encrypted-tbn0.gstatic.com/images?q=tbn:ANd9GcQyOd2P-mURgzDF0ryN-wwnNZIId7EWWxly4Nf2prQRxpop2D85Dw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4" y="713804"/>
              <a:ext cx="1219200" cy="4147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245" y="1247206"/>
              <a:ext cx="1219200" cy="43049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  <p:sp>
          <p:nvSpPr>
            <p:cNvPr id="21" name="Rounded Rectangle 20"/>
            <p:cNvSpPr/>
            <p:nvPr/>
          </p:nvSpPr>
          <p:spPr>
            <a:xfrm>
              <a:off x="1402503" y="2256367"/>
              <a:ext cx="1227827" cy="321734"/>
            </a:xfrm>
            <a:prstGeom prst="roundRect">
              <a:avLst>
                <a:gd name="adj" fmla="val 1161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SQL Console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2056" y="1227997"/>
              <a:ext cx="2133600" cy="126000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206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5477" y="2199100"/>
              <a:ext cx="1906758" cy="2251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HDFS </a:t>
              </a:r>
              <a:r>
                <a:rPr lang="en-US" sz="1100" dirty="0" err="1">
                  <a:solidFill>
                    <a:srgbClr val="002060"/>
                  </a:solidFill>
                </a:rPr>
                <a:t>Namenode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6356" y="1304198"/>
              <a:ext cx="1905000" cy="8541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HAWQ Master 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2556" y="1871264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Optimizer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2556" y="1587730"/>
              <a:ext cx="1752600" cy="2286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</a:rPr>
                <a:t>Query Parser</a:t>
              </a: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HAWQ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SQL MPP</a:t>
            </a:r>
            <a:r>
              <a:rPr lang="zh-CN" altLang="en-US" dirty="0">
                <a:solidFill>
                  <a:srgbClr val="002060"/>
                </a:solidFill>
              </a:rPr>
              <a:t>）机制</a:t>
            </a:r>
            <a:r>
              <a:rPr lang="en-US" altLang="zh-CN" dirty="0" smtClean="0">
                <a:solidFill>
                  <a:srgbClr val="002060"/>
                </a:solidFill>
              </a:rPr>
              <a:t>-6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3" name="Straight Arrow Connector 54"/>
          <p:cNvCxnSpPr>
            <a:stCxn id="4" idx="0"/>
            <a:endCxn id="24" idx="2"/>
          </p:cNvCxnSpPr>
          <p:nvPr/>
        </p:nvCxnSpPr>
        <p:spPr>
          <a:xfrm flipV="1">
            <a:off x="2002194" y="3669152"/>
            <a:ext cx="2237527" cy="600685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0"/>
            <a:endCxn id="24" idx="2"/>
          </p:cNvCxnSpPr>
          <p:nvPr/>
        </p:nvCxnSpPr>
        <p:spPr>
          <a:xfrm flipV="1">
            <a:off x="4239719" y="3669152"/>
            <a:ext cx="0" cy="600685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54"/>
          <p:cNvCxnSpPr>
            <a:stCxn id="10" idx="0"/>
            <a:endCxn id="24" idx="2"/>
          </p:cNvCxnSpPr>
          <p:nvPr/>
        </p:nvCxnSpPr>
        <p:spPr>
          <a:xfrm flipH="1" flipV="1">
            <a:off x="4239722" y="3669152"/>
            <a:ext cx="2237527" cy="600685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67"/>
          <p:cNvCxnSpPr/>
          <p:nvPr/>
        </p:nvCxnSpPr>
        <p:spPr>
          <a:xfrm rot="16200000" flipV="1">
            <a:off x="3359766" y="1554586"/>
            <a:ext cx="529180" cy="1574136"/>
          </a:xfrm>
          <a:prstGeom prst="bentConnector2">
            <a:avLst/>
          </a:prstGeom>
          <a:ln w="12700" cmpd="sng">
            <a:solidFill>
              <a:srgbClr val="595959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86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56" y="660667"/>
            <a:ext cx="8410575" cy="4603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Trebuchet MS"/>
                <a:cs typeface="Trebuchet MS"/>
              </a:rPr>
              <a:t>数据分布方式</a:t>
            </a:r>
            <a:r>
              <a:rPr lang="en-US" altLang="zh-CN" dirty="0" smtClean="0">
                <a:solidFill>
                  <a:srgbClr val="002060"/>
                </a:solidFill>
                <a:latin typeface="Trebuchet MS"/>
                <a:cs typeface="Trebuchet MS"/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Trebuchet MS"/>
                <a:cs typeface="Trebuchet MS"/>
              </a:rPr>
              <a:t>Data Distribution)</a:t>
            </a:r>
            <a:endParaRPr lang="en-US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sz="quarter" idx="10"/>
          </p:nvPr>
        </p:nvSpPr>
        <p:spPr>
          <a:xfrm>
            <a:off x="325465" y="1405644"/>
            <a:ext cx="5510209" cy="3825875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latin typeface="Candara"/>
                <a:cs typeface="Candara"/>
              </a:rPr>
              <a:t>Data can be distributed based on a column or a composite of columns</a:t>
            </a:r>
            <a:endParaRPr lang="en-US" sz="1600" dirty="0">
              <a:solidFill>
                <a:srgbClr val="002060"/>
              </a:solidFill>
              <a:latin typeface="Candara"/>
              <a:cs typeface="Candara"/>
            </a:endParaRPr>
          </a:p>
          <a:p>
            <a:r>
              <a:rPr lang="en-US" sz="2000" dirty="0">
                <a:solidFill>
                  <a:srgbClr val="002060"/>
                </a:solidFill>
                <a:latin typeface="Candara"/>
                <a:cs typeface="Candara"/>
              </a:rPr>
              <a:t>Tables distributed similarly are </a:t>
            </a:r>
            <a:r>
              <a:rPr lang="en-US" sz="2000" dirty="0">
                <a:solidFill>
                  <a:srgbClr val="FF0000"/>
                </a:solidFill>
                <a:latin typeface="Candara"/>
                <a:cs typeface="Candara"/>
              </a:rPr>
              <a:t>co-located</a:t>
            </a:r>
          </a:p>
          <a:p>
            <a:r>
              <a:rPr lang="en-US" sz="2000" dirty="0">
                <a:solidFill>
                  <a:srgbClr val="002060"/>
                </a:solidFill>
                <a:latin typeface="Candara"/>
                <a:cs typeface="Candara"/>
              </a:rPr>
              <a:t>Distribution scheme modifiable thru alter table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  <a:latin typeface="Candara"/>
                <a:cs typeface="Candara"/>
              </a:rPr>
              <a:t>Advantages:</a:t>
            </a:r>
          </a:p>
          <a:p>
            <a:r>
              <a:rPr lang="en-US" sz="2000" dirty="0">
                <a:solidFill>
                  <a:srgbClr val="002060"/>
                </a:solidFill>
                <a:latin typeface="Candara"/>
                <a:cs typeface="Candara"/>
              </a:rPr>
              <a:t>Co-located joins</a:t>
            </a:r>
          </a:p>
          <a:p>
            <a:r>
              <a:rPr lang="en-US" sz="2000" dirty="0">
                <a:solidFill>
                  <a:srgbClr val="002060"/>
                </a:solidFill>
                <a:latin typeface="Candara"/>
                <a:cs typeface="Candara"/>
              </a:rPr>
              <a:t>No data movement on joins or aggregates</a:t>
            </a:r>
          </a:p>
          <a:p>
            <a:r>
              <a:rPr lang="en-US" sz="2000" dirty="0">
                <a:solidFill>
                  <a:srgbClr val="002060"/>
                </a:solidFill>
                <a:latin typeface="Candara"/>
                <a:cs typeface="Candara"/>
              </a:rPr>
              <a:t>Improved performance on complex queries </a:t>
            </a:r>
          </a:p>
          <a:p>
            <a:r>
              <a:rPr lang="en-US" sz="2000" dirty="0">
                <a:solidFill>
                  <a:srgbClr val="002060"/>
                </a:solidFill>
                <a:latin typeface="Candara"/>
                <a:cs typeface="Candara"/>
              </a:rPr>
              <a:t>Query engine optimization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52120" y="3167322"/>
            <a:ext cx="3289619" cy="3095912"/>
            <a:chOff x="6157870" y="1394975"/>
            <a:chExt cx="2495837" cy="2681665"/>
          </a:xfrm>
        </p:grpSpPr>
        <p:sp>
          <p:nvSpPr>
            <p:cNvPr id="49" name="TextBox 48"/>
            <p:cNvSpPr txBox="1"/>
            <p:nvPr/>
          </p:nvSpPr>
          <p:spPr>
            <a:xfrm>
              <a:off x="6157870" y="3722241"/>
              <a:ext cx="249425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SELECT X FROM A,B WHERE A.X = B.Y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59457" y="3938141"/>
              <a:ext cx="249425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SELECT SUM(X) FROM A GROUP BY A.X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10257" y="1924854"/>
              <a:ext cx="420308" cy="11419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51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19005" y="1921944"/>
              <a:ext cx="420308" cy="11419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51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19004" y="1758020"/>
              <a:ext cx="31066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DN3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19394" y="1758020"/>
              <a:ext cx="31066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DN2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01509" y="1927764"/>
              <a:ext cx="420308" cy="11419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51A7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94130" y="2092212"/>
              <a:ext cx="274114" cy="301483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X=2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310379" y="2092212"/>
              <a:ext cx="274114" cy="301483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X=3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26628" y="2092212"/>
              <a:ext cx="274114" cy="301483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X=4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42877" y="2092212"/>
              <a:ext cx="274114" cy="301483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X=5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77881" y="2083076"/>
              <a:ext cx="274114" cy="301483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X=1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51099" y="1394975"/>
              <a:ext cx="931645" cy="301483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Table A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91198" y="2664862"/>
              <a:ext cx="274114" cy="30148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Y=2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07447" y="2664862"/>
              <a:ext cx="274114" cy="30148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Y=3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74949" y="2655726"/>
              <a:ext cx="274114" cy="30148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Y=1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454761" y="3246647"/>
              <a:ext cx="931645" cy="30148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Table B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439076" y="1763318"/>
              <a:ext cx="548229" cy="24666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923344" y="1790726"/>
              <a:ext cx="191881" cy="25580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371063" y="1754182"/>
              <a:ext cx="63960" cy="31062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599493" y="1745047"/>
              <a:ext cx="283251" cy="28321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09647" y="1754182"/>
              <a:ext cx="593915" cy="24666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39074" y="2963712"/>
              <a:ext cx="292390" cy="21926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923343" y="2972847"/>
              <a:ext cx="9136" cy="18271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142636" y="2981983"/>
              <a:ext cx="274113" cy="20099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219783" y="1758020"/>
              <a:ext cx="31066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Consolas"/>
                  <a:cs typeface="Consolas"/>
                </a:rPr>
                <a:t>DN1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828" y="2397545"/>
              <a:ext cx="162485" cy="277813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828" y="2397545"/>
              <a:ext cx="162485" cy="27781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6766" y="2397545"/>
              <a:ext cx="162485" cy="277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598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数据互联框架</a:t>
            </a:r>
            <a:r>
              <a:rPr lang="en-US" altLang="zh-CN" dirty="0" smtClean="0"/>
              <a:t>(</a:t>
            </a:r>
            <a:r>
              <a:rPr lang="en-US" dirty="0" err="1" smtClean="0"/>
              <a:t>Xtension</a:t>
            </a:r>
            <a:r>
              <a:rPr lang="en-US" dirty="0" smtClean="0"/>
              <a:t> Framework)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99171" y="1931988"/>
            <a:ext cx="4478121" cy="3382962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An advanced version of </a:t>
            </a:r>
            <a:r>
              <a:rPr lang="en-US" altLang="zh-CN" sz="2000" dirty="0" smtClean="0">
                <a:solidFill>
                  <a:schemeClr val="tx2"/>
                </a:solidFill>
              </a:rPr>
              <a:t>Greenplum </a:t>
            </a:r>
            <a:r>
              <a:rPr lang="en-US" sz="2000" dirty="0" smtClean="0">
                <a:solidFill>
                  <a:schemeClr val="tx2"/>
                </a:solidFill>
              </a:rPr>
              <a:t>DB </a:t>
            </a:r>
            <a:r>
              <a:rPr lang="en-US" sz="2000" dirty="0">
                <a:solidFill>
                  <a:schemeClr val="tx2"/>
                </a:solidFill>
              </a:rPr>
              <a:t>external tables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Enables combining HAWQ data and Hadoop data in single query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Supports connectors for HDFS, </a:t>
            </a:r>
            <a:r>
              <a:rPr lang="en-US" sz="2000" dirty="0" err="1">
                <a:solidFill>
                  <a:schemeClr val="tx2"/>
                </a:solidFill>
              </a:rPr>
              <a:t>Hbase</a:t>
            </a:r>
            <a:r>
              <a:rPr lang="en-US" sz="2000" dirty="0">
                <a:solidFill>
                  <a:schemeClr val="tx2"/>
                </a:solidFill>
              </a:rPr>
              <a:t> and Hive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Provides extensible framework API to enable custom connector development for other data sources</a:t>
            </a:r>
          </a:p>
        </p:txBody>
      </p:sp>
      <p:grpSp>
        <p:nvGrpSpPr>
          <p:cNvPr id="4" name="Group 72"/>
          <p:cNvGrpSpPr/>
          <p:nvPr/>
        </p:nvGrpSpPr>
        <p:grpSpPr>
          <a:xfrm>
            <a:off x="512276" y="1971034"/>
            <a:ext cx="3672605" cy="2837578"/>
            <a:chOff x="512273" y="1113784"/>
            <a:chExt cx="3672605" cy="2837578"/>
          </a:xfrm>
        </p:grpSpPr>
        <p:grpSp>
          <p:nvGrpSpPr>
            <p:cNvPr id="5" name="Group 73"/>
            <p:cNvGrpSpPr/>
            <p:nvPr/>
          </p:nvGrpSpPr>
          <p:grpSpPr>
            <a:xfrm>
              <a:off x="541331" y="1113784"/>
              <a:ext cx="3643547" cy="2837578"/>
              <a:chOff x="541331" y="1113784"/>
              <a:chExt cx="3643547" cy="2837578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41331" y="3415681"/>
                <a:ext cx="3643547" cy="53568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rgbClr val="404040"/>
                  </a:solidFill>
                </a:endParaRPr>
              </a:p>
            </p:txBody>
          </p:sp>
          <p:sp>
            <p:nvSpPr>
              <p:cNvPr id="77" name="Multidocument 76"/>
              <p:cNvSpPr/>
              <p:nvPr/>
            </p:nvSpPr>
            <p:spPr>
              <a:xfrm>
                <a:off x="1327147" y="3476378"/>
                <a:ext cx="738054" cy="321394"/>
              </a:xfrm>
              <a:prstGeom prst="flowChartMulti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404040"/>
                    </a:solidFill>
                  </a:rPr>
                  <a:t>HDFS</a:t>
                </a:r>
              </a:p>
            </p:txBody>
          </p:sp>
          <p:sp>
            <p:nvSpPr>
              <p:cNvPr id="78" name="Multidocument 77"/>
              <p:cNvSpPr/>
              <p:nvPr/>
            </p:nvSpPr>
            <p:spPr>
              <a:xfrm>
                <a:off x="2343196" y="3486839"/>
                <a:ext cx="727147" cy="347171"/>
              </a:xfrm>
              <a:prstGeom prst="flowChartMultidocumen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404040"/>
                    </a:solidFill>
                  </a:rPr>
                  <a:t>HBase</a:t>
                </a:r>
              </a:p>
            </p:txBody>
          </p:sp>
          <p:sp>
            <p:nvSpPr>
              <p:cNvPr id="79" name="Multidocument 78"/>
              <p:cNvSpPr/>
              <p:nvPr/>
            </p:nvSpPr>
            <p:spPr>
              <a:xfrm>
                <a:off x="3247790" y="3454844"/>
                <a:ext cx="794267" cy="360787"/>
              </a:xfrm>
              <a:prstGeom prst="flowChartMultidocumen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58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404040"/>
                    </a:solidFill>
                  </a:rPr>
                  <a:t>Hive</a:t>
                </a:r>
              </a:p>
            </p:txBody>
          </p:sp>
          <p:grpSp>
            <p:nvGrpSpPr>
              <p:cNvPr id="6" name="Group 79"/>
              <p:cNvGrpSpPr/>
              <p:nvPr/>
            </p:nvGrpSpPr>
            <p:grpSpPr>
              <a:xfrm>
                <a:off x="1484155" y="1113784"/>
                <a:ext cx="2430059" cy="157646"/>
                <a:chOff x="500058" y="3464109"/>
                <a:chExt cx="2408226" cy="256705"/>
              </a:xfrm>
            </p:grpSpPr>
            <p:sp>
              <p:nvSpPr>
                <p:cNvPr id="112" name="Rounded Rectangle 111"/>
                <p:cNvSpPr/>
                <p:nvPr/>
              </p:nvSpPr>
              <p:spPr>
                <a:xfrm>
                  <a:off x="500058" y="3464109"/>
                  <a:ext cx="2408226" cy="25670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585380" y="3508892"/>
                  <a:ext cx="2237583" cy="1722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rot="10800000" flipH="1">
                  <a:off x="657355" y="3603545"/>
                  <a:ext cx="2093633" cy="815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bg2"/>
                  </a:solidFill>
                  <a:prstDash val="dashDot"/>
                  <a:round/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80"/>
              <p:cNvGrpSpPr/>
              <p:nvPr/>
            </p:nvGrpSpPr>
            <p:grpSpPr>
              <a:xfrm>
                <a:off x="1475617" y="1308374"/>
                <a:ext cx="2422061" cy="960195"/>
                <a:chOff x="1761738" y="2565034"/>
                <a:chExt cx="2400300" cy="1563547"/>
              </a:xfrm>
            </p:grpSpPr>
            <p:grpSp>
              <p:nvGrpSpPr>
                <p:cNvPr id="8" name="Group 88"/>
                <p:cNvGrpSpPr/>
                <p:nvPr/>
              </p:nvGrpSpPr>
              <p:grpSpPr>
                <a:xfrm>
                  <a:off x="1761738" y="2565034"/>
                  <a:ext cx="2400300" cy="1563547"/>
                  <a:chOff x="1761738" y="2359786"/>
                  <a:chExt cx="2400300" cy="1563547"/>
                </a:xfrm>
              </p:grpSpPr>
              <p:grpSp>
                <p:nvGrpSpPr>
                  <p:cNvPr id="9" name="Group 92"/>
                  <p:cNvGrpSpPr/>
                  <p:nvPr/>
                </p:nvGrpSpPr>
                <p:grpSpPr>
                  <a:xfrm>
                    <a:off x="1761738" y="2359786"/>
                    <a:ext cx="2400300" cy="1563547"/>
                    <a:chOff x="393700" y="3706953"/>
                    <a:chExt cx="2400300" cy="1563547"/>
                  </a:xfrm>
                </p:grpSpPr>
                <p:grpSp>
                  <p:nvGrpSpPr>
                    <p:cNvPr id="10" name="Group 96"/>
                    <p:cNvGrpSpPr/>
                    <p:nvPr/>
                  </p:nvGrpSpPr>
                  <p:grpSpPr>
                    <a:xfrm>
                      <a:off x="1231900" y="3706953"/>
                      <a:ext cx="723900" cy="1563547"/>
                      <a:chOff x="3771900" y="1281253"/>
                      <a:chExt cx="723900" cy="1563547"/>
                    </a:xfrm>
                  </p:grpSpPr>
                  <p:sp>
                    <p:nvSpPr>
                      <p:cNvPr id="108" name="Rounded Rectangle 107"/>
                      <p:cNvSpPr/>
                      <p:nvPr/>
                    </p:nvSpPr>
                    <p:spPr>
                      <a:xfrm>
                        <a:off x="3771900" y="1643628"/>
                        <a:ext cx="723900" cy="1201172"/>
                      </a:xfrm>
                      <a:prstGeom prst="roundRect">
                        <a:avLst>
                          <a:gd name="adj" fmla="val 7456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rgbClr val="404040"/>
                          </a:solidFill>
                        </a:endParaRPr>
                      </a:p>
                    </p:txBody>
                  </p:sp>
                  <p:sp>
                    <p:nvSpPr>
                      <p:cNvPr id="109" name="Rounded Rectangle 108"/>
                      <p:cNvSpPr/>
                      <p:nvPr/>
                    </p:nvSpPr>
                    <p:spPr>
                      <a:xfrm>
                        <a:off x="3873500" y="1846828"/>
                        <a:ext cx="520700" cy="936517"/>
                      </a:xfrm>
                      <a:prstGeom prst="roundRect">
                        <a:avLst>
                          <a:gd name="adj" fmla="val 7456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rgbClr val="404040"/>
                          </a:solidFill>
                        </a:endParaRPr>
                      </a:p>
                    </p:txBody>
                  </p:sp>
                  <p:pic>
                    <p:nvPicPr>
                      <p:cNvPr id="110" name="Picture 109" descr="server3.png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44875" y="1557023"/>
                        <a:ext cx="577950" cy="26325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11" name="Straight Arrow Connector 110"/>
                      <p:cNvCxnSpPr/>
                      <p:nvPr/>
                    </p:nvCxnSpPr>
                    <p:spPr>
                      <a:xfrm rot="16200000" flipH="1">
                        <a:off x="4009716" y="1402093"/>
                        <a:ext cx="248268" cy="6588"/>
                      </a:xfrm>
                      <a:prstGeom prst="straightConnector1">
                        <a:avLst/>
                      </a:prstGeom>
                      <a:ln w="38100" cap="flat" cmpd="sng" algn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" name="Group 97"/>
                    <p:cNvGrpSpPr/>
                    <p:nvPr/>
                  </p:nvGrpSpPr>
                  <p:grpSpPr>
                    <a:xfrm>
                      <a:off x="393700" y="3706953"/>
                      <a:ext cx="723900" cy="1563547"/>
                      <a:chOff x="3771900" y="1281253"/>
                      <a:chExt cx="723900" cy="1563547"/>
                    </a:xfrm>
                  </p:grpSpPr>
                  <p:sp>
                    <p:nvSpPr>
                      <p:cNvPr id="104" name="Rounded Rectangle 103"/>
                      <p:cNvSpPr/>
                      <p:nvPr/>
                    </p:nvSpPr>
                    <p:spPr>
                      <a:xfrm>
                        <a:off x="3771900" y="1643628"/>
                        <a:ext cx="723900" cy="1201172"/>
                      </a:xfrm>
                      <a:prstGeom prst="roundRect">
                        <a:avLst>
                          <a:gd name="adj" fmla="val 7456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rgbClr val="404040"/>
                          </a:solidFill>
                        </a:endParaRPr>
                      </a:p>
                    </p:txBody>
                  </p:sp>
                  <p:sp>
                    <p:nvSpPr>
                      <p:cNvPr id="105" name="Rounded Rectangle 104"/>
                      <p:cNvSpPr/>
                      <p:nvPr/>
                    </p:nvSpPr>
                    <p:spPr>
                      <a:xfrm>
                        <a:off x="3873500" y="1846828"/>
                        <a:ext cx="520700" cy="936517"/>
                      </a:xfrm>
                      <a:prstGeom prst="roundRect">
                        <a:avLst>
                          <a:gd name="adj" fmla="val 7456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rgbClr val="404040"/>
                          </a:solidFill>
                        </a:endParaRPr>
                      </a:p>
                    </p:txBody>
                  </p:sp>
                  <p:pic>
                    <p:nvPicPr>
                      <p:cNvPr id="106" name="Picture 105" descr="server3.png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44875" y="1557023"/>
                        <a:ext cx="577950" cy="26325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07" name="Straight Arrow Connector 106"/>
                      <p:cNvCxnSpPr/>
                      <p:nvPr/>
                    </p:nvCxnSpPr>
                    <p:spPr>
                      <a:xfrm rot="16200000" flipH="1">
                        <a:off x="4009716" y="1402093"/>
                        <a:ext cx="248268" cy="6588"/>
                      </a:xfrm>
                      <a:prstGeom prst="straightConnector1">
                        <a:avLst/>
                      </a:prstGeom>
                      <a:ln w="38100" cap="flat" cmpd="sng" algn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oup 98"/>
                    <p:cNvGrpSpPr/>
                    <p:nvPr/>
                  </p:nvGrpSpPr>
                  <p:grpSpPr>
                    <a:xfrm>
                      <a:off x="2070100" y="3706953"/>
                      <a:ext cx="723900" cy="1563547"/>
                      <a:chOff x="3771900" y="1281253"/>
                      <a:chExt cx="723900" cy="1563547"/>
                    </a:xfrm>
                  </p:grpSpPr>
                  <p:sp>
                    <p:nvSpPr>
                      <p:cNvPr id="100" name="Rounded Rectangle 99"/>
                      <p:cNvSpPr/>
                      <p:nvPr/>
                    </p:nvSpPr>
                    <p:spPr>
                      <a:xfrm>
                        <a:off x="3771900" y="1643628"/>
                        <a:ext cx="723900" cy="1201172"/>
                      </a:xfrm>
                      <a:prstGeom prst="roundRect">
                        <a:avLst>
                          <a:gd name="adj" fmla="val 7456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2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rgbClr val="404040"/>
                          </a:solidFill>
                        </a:endParaRPr>
                      </a:p>
                    </p:txBody>
                  </p:sp>
                  <p:sp>
                    <p:nvSpPr>
                      <p:cNvPr id="101" name="Rounded Rectangle 100"/>
                      <p:cNvSpPr/>
                      <p:nvPr/>
                    </p:nvSpPr>
                    <p:spPr>
                      <a:xfrm>
                        <a:off x="3873500" y="1846828"/>
                        <a:ext cx="520700" cy="936517"/>
                      </a:xfrm>
                      <a:prstGeom prst="roundRect">
                        <a:avLst>
                          <a:gd name="adj" fmla="val 7456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rgbClr val="404040"/>
                          </a:solidFill>
                        </a:endParaRPr>
                      </a:p>
                    </p:txBody>
                  </p:sp>
                  <p:pic>
                    <p:nvPicPr>
                      <p:cNvPr id="102" name="Picture 101" descr="server3.png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44875" y="1557023"/>
                        <a:ext cx="577950" cy="26325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03" name="Straight Arrow Connector 102"/>
                      <p:cNvCxnSpPr/>
                      <p:nvPr/>
                    </p:nvCxnSpPr>
                    <p:spPr>
                      <a:xfrm rot="16200000" flipH="1">
                        <a:off x="4009716" y="1402093"/>
                        <a:ext cx="248268" cy="6588"/>
                      </a:xfrm>
                      <a:prstGeom prst="straightConnector1">
                        <a:avLst/>
                      </a:prstGeom>
                      <a:ln w="38100" cap="flat" cmpd="sng" algn="ctr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prstDash val="solid"/>
                        <a:round/>
                        <a:headEnd type="triangl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94" name="Picture 93" descr="Generic Database.png"/>
                  <p:cNvPicPr>
                    <a:picLocks noChangeAspect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92680" y="3458152"/>
                    <a:ext cx="406982" cy="400529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 descr="Generic Database.png"/>
                  <p:cNvPicPr>
                    <a:picLocks noChangeAspect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56280" y="3458152"/>
                    <a:ext cx="406982" cy="400529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 descr="Generic Database.png"/>
                  <p:cNvPicPr>
                    <a:picLocks noChangeAspect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94480" y="3458152"/>
                    <a:ext cx="406982" cy="4005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0" name="Picture 89" descr="gears.pn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4501" y="3179685"/>
                  <a:ext cx="463051" cy="446860"/>
                </a:xfrm>
                <a:prstGeom prst="rect">
                  <a:avLst/>
                </a:prstGeom>
              </p:spPr>
            </p:pic>
            <p:pic>
              <p:nvPicPr>
                <p:cNvPr id="91" name="Picture 90" descr="gears.pn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22701" y="3179685"/>
                  <a:ext cx="463051" cy="446860"/>
                </a:xfrm>
                <a:prstGeom prst="rect">
                  <a:avLst/>
                </a:prstGeom>
              </p:spPr>
            </p:pic>
            <p:pic>
              <p:nvPicPr>
                <p:cNvPr id="92" name="Picture 91" descr="gears.png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0901" y="3179685"/>
                  <a:ext cx="463051" cy="446860"/>
                </a:xfrm>
                <a:prstGeom prst="rect">
                  <a:avLst/>
                </a:prstGeom>
              </p:spPr>
            </p:pic>
          </p:grpSp>
          <p:sp>
            <p:nvSpPr>
              <p:cNvPr id="82" name="Down Arrow Callout 81"/>
              <p:cNvSpPr/>
              <p:nvPr/>
            </p:nvSpPr>
            <p:spPr>
              <a:xfrm>
                <a:off x="3222880" y="2866579"/>
                <a:ext cx="608438" cy="449966"/>
              </a:xfrm>
              <a:prstGeom prst="downArrowCallout">
                <a:avLst>
                  <a:gd name="adj1" fmla="val 42021"/>
                  <a:gd name="adj2" fmla="val 39894"/>
                  <a:gd name="adj3" fmla="val 33510"/>
                  <a:gd name="adj4" fmla="val 4747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Down Arrow Callout 82"/>
              <p:cNvSpPr/>
              <p:nvPr/>
            </p:nvSpPr>
            <p:spPr>
              <a:xfrm>
                <a:off x="2387433" y="2866579"/>
                <a:ext cx="608438" cy="449966"/>
              </a:xfrm>
              <a:prstGeom prst="downArrowCallout">
                <a:avLst>
                  <a:gd name="adj1" fmla="val 42021"/>
                  <a:gd name="adj2" fmla="val 39894"/>
                  <a:gd name="adj3" fmla="val 33510"/>
                  <a:gd name="adj4" fmla="val 4747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Down Arrow Callout 83"/>
              <p:cNvSpPr/>
              <p:nvPr/>
            </p:nvSpPr>
            <p:spPr>
              <a:xfrm>
                <a:off x="1503822" y="2866579"/>
                <a:ext cx="608438" cy="449966"/>
              </a:xfrm>
              <a:prstGeom prst="downArrowCallout">
                <a:avLst>
                  <a:gd name="adj1" fmla="val 42021"/>
                  <a:gd name="adj2" fmla="val 39894"/>
                  <a:gd name="adj3" fmla="val 33510"/>
                  <a:gd name="adj4" fmla="val 4747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5" name="Down Arrow Callout 84"/>
              <p:cNvSpPr/>
              <p:nvPr/>
            </p:nvSpPr>
            <p:spPr>
              <a:xfrm flipV="1">
                <a:off x="1513499" y="2331928"/>
                <a:ext cx="608438" cy="449966"/>
              </a:xfrm>
              <a:prstGeom prst="downArrowCallout">
                <a:avLst>
                  <a:gd name="adj1" fmla="val 42021"/>
                  <a:gd name="adj2" fmla="val 39894"/>
                  <a:gd name="adj3" fmla="val 33510"/>
                  <a:gd name="adj4" fmla="val 4747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6" name="Down Arrow Callout 85"/>
              <p:cNvSpPr/>
              <p:nvPr/>
            </p:nvSpPr>
            <p:spPr>
              <a:xfrm flipV="1">
                <a:off x="2384334" y="2356051"/>
                <a:ext cx="608438" cy="449966"/>
              </a:xfrm>
              <a:prstGeom prst="downArrowCallout">
                <a:avLst>
                  <a:gd name="adj1" fmla="val 42021"/>
                  <a:gd name="adj2" fmla="val 39894"/>
                  <a:gd name="adj3" fmla="val 33510"/>
                  <a:gd name="adj4" fmla="val 4747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7" name="Down Arrow Callout 86"/>
              <p:cNvSpPr/>
              <p:nvPr/>
            </p:nvSpPr>
            <p:spPr>
              <a:xfrm flipV="1">
                <a:off x="3229510" y="2341693"/>
                <a:ext cx="608438" cy="449966"/>
              </a:xfrm>
              <a:prstGeom prst="downArrowCallout">
                <a:avLst>
                  <a:gd name="adj1" fmla="val 42021"/>
                  <a:gd name="adj2" fmla="val 39894"/>
                  <a:gd name="adj3" fmla="val 33510"/>
                  <a:gd name="adj4" fmla="val 4747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488649" y="2581513"/>
                <a:ext cx="2373510" cy="510055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</a:rPr>
                  <a:t>Xtension</a:t>
                </a:r>
                <a:r>
                  <a:rPr lang="en-US" sz="1200" dirty="0">
                    <a:solidFill>
                      <a:schemeClr val="bg1"/>
                    </a:solidFill>
                  </a:rPr>
                  <a:t> Framework</a:t>
                </a:r>
              </a:p>
            </p:txBody>
          </p:sp>
        </p:grpSp>
        <p:pic>
          <p:nvPicPr>
            <p:cNvPr id="75" name="Picture 74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12273" y="1468626"/>
              <a:ext cx="760945" cy="810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22824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5" y="60064"/>
            <a:ext cx="8410575" cy="460375"/>
          </a:xfrm>
          <a:noFill/>
        </p:spPr>
        <p:txBody>
          <a:bodyPr vert="horz" lIns="0" tIns="0" rIns="0" bIns="0" rtlCol="0" anchor="t" anchorCtr="0">
            <a:normAutofit fontScale="90000"/>
          </a:bodyPr>
          <a:lstStyle/>
          <a:p>
            <a:pPr algn="ctr"/>
            <a:r>
              <a:rPr lang="zh-CN" altLang="en-US" sz="3600" b="1" dirty="0" smtClean="0">
                <a:solidFill>
                  <a:schemeClr val="tx2"/>
                </a:solidFill>
                <a:latin typeface="Candara"/>
                <a:cs typeface="Candara"/>
              </a:rPr>
              <a:t>数据导入导出</a:t>
            </a:r>
            <a:r>
              <a:rPr lang="en-US" altLang="zh-CN" sz="3600" b="1" dirty="0" smtClean="0">
                <a:solidFill>
                  <a:schemeClr val="tx2"/>
                </a:solidFill>
                <a:latin typeface="Candara"/>
                <a:cs typeface="Candara"/>
              </a:rPr>
              <a:t>(</a:t>
            </a:r>
            <a:r>
              <a:rPr lang="en-US" sz="3600" b="1" dirty="0" smtClean="0">
                <a:solidFill>
                  <a:schemeClr val="tx2"/>
                </a:solidFill>
                <a:latin typeface="Candara"/>
                <a:cs typeface="Candara"/>
              </a:rPr>
              <a:t>Loading/Unloading Data)</a:t>
            </a:r>
            <a:endParaRPr lang="en-US" sz="3600" b="1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764704"/>
            <a:ext cx="8583818" cy="5119094"/>
            <a:chOff x="533942" y="1697652"/>
            <a:chExt cx="7510872" cy="3691229"/>
          </a:xfrm>
        </p:grpSpPr>
        <p:sp>
          <p:nvSpPr>
            <p:cNvPr id="39" name="Rounded Rectangle 38"/>
            <p:cNvSpPr>
              <a:spLocks noChangeAspect="1"/>
            </p:cNvSpPr>
            <p:nvPr/>
          </p:nvSpPr>
          <p:spPr>
            <a:xfrm>
              <a:off x="535240" y="2209011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Flat Files, CSV, Delimited, …</a:t>
              </a:r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535239" y="1927850"/>
              <a:ext cx="1968374" cy="245320"/>
            </a:xfrm>
            <a:prstGeom prst="roundRect">
              <a:avLst/>
            </a:prstGeom>
            <a:solidFill>
              <a:schemeClr val="accent1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Candara"/>
                  <a:cs typeface="Candara"/>
                </a:rPr>
                <a:t>gpload, gpfdist, External Tables</a:t>
              </a:r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3038880" y="5122566"/>
              <a:ext cx="3405673" cy="266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Candara"/>
                  <a:cs typeface="Candara"/>
                </a:rPr>
                <a:t>HAWQ </a:t>
              </a:r>
              <a:r>
                <a:rPr lang="zh-CN" altLang="en-US" b="1" dirty="0" smtClean="0">
                  <a:solidFill>
                    <a:schemeClr val="tx2"/>
                  </a:solidFill>
                  <a:latin typeface="Candara"/>
                  <a:cs typeface="Candara"/>
                </a:rPr>
                <a:t>里数据导入导出仍是全并行</a:t>
              </a:r>
              <a:endParaRPr lang="en-US" b="1" dirty="0">
                <a:solidFill>
                  <a:schemeClr val="tx2"/>
                </a:solidFill>
                <a:latin typeface="Candara"/>
                <a:cs typeface="Candara"/>
              </a:endParaRPr>
            </a:p>
          </p:txBody>
        </p:sp>
        <p:sp>
          <p:nvSpPr>
            <p:cNvPr id="48" name="Rounded Rectangle 47"/>
            <p:cNvSpPr>
              <a:spLocks noChangeAspect="1"/>
            </p:cNvSpPr>
            <p:nvPr/>
          </p:nvSpPr>
          <p:spPr>
            <a:xfrm>
              <a:off x="3393688" y="1878009"/>
              <a:ext cx="1968374" cy="245320"/>
            </a:xfrm>
            <a:prstGeom prst="roundRect">
              <a:avLst/>
            </a:prstGeom>
            <a:solidFill>
              <a:srgbClr val="3EA7B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Candara"/>
                  <a:cs typeface="Candara"/>
                </a:rPr>
                <a:t>PXF  {Native Hadoop Files}</a:t>
              </a:r>
            </a:p>
          </p:txBody>
        </p:sp>
        <p:sp>
          <p:nvSpPr>
            <p:cNvPr id="49" name="Rounded Rectangle 48"/>
            <p:cNvSpPr>
              <a:spLocks noChangeAspect="1"/>
            </p:cNvSpPr>
            <p:nvPr/>
          </p:nvSpPr>
          <p:spPr>
            <a:xfrm>
              <a:off x="999238" y="3768008"/>
              <a:ext cx="1968374" cy="245320"/>
            </a:xfrm>
            <a:prstGeom prst="roundRect">
              <a:avLst/>
            </a:prstGeom>
            <a:solidFill>
              <a:schemeClr val="accent3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Candara"/>
                  <a:cs typeface="Candara"/>
                </a:rPr>
                <a:t>DataLoader</a:t>
              </a:r>
            </a:p>
          </p:txBody>
        </p:sp>
        <p:sp>
          <p:nvSpPr>
            <p:cNvPr id="52" name="Rounded Rectangle 51"/>
            <p:cNvSpPr>
              <a:spLocks noChangeAspect="1"/>
            </p:cNvSpPr>
            <p:nvPr/>
          </p:nvSpPr>
          <p:spPr>
            <a:xfrm>
              <a:off x="5835426" y="1944991"/>
              <a:ext cx="1968374" cy="245320"/>
            </a:xfrm>
            <a:prstGeom prst="roundRect">
              <a:avLst/>
            </a:prstGeom>
            <a:solidFill>
              <a:srgbClr val="FFCC66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Candara"/>
                  <a:cs typeface="Candara"/>
                </a:rPr>
                <a:t>Spring XD</a:t>
              </a:r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6068957" y="3402969"/>
              <a:ext cx="1968374" cy="245320"/>
            </a:xfrm>
            <a:prstGeom prst="roundRect">
              <a:avLst/>
            </a:prstGeom>
            <a:solidFill>
              <a:schemeClr val="accent1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latin typeface="Candara"/>
                  <a:cs typeface="Candara"/>
                </a:rPr>
                <a:t>Traditional Tools</a:t>
              </a:r>
            </a:p>
          </p:txBody>
        </p:sp>
        <p:sp>
          <p:nvSpPr>
            <p:cNvPr id="68" name="Rounded Rectangle 67"/>
            <p:cNvSpPr>
              <a:spLocks noChangeAspect="1"/>
            </p:cNvSpPr>
            <p:nvPr/>
          </p:nvSpPr>
          <p:spPr>
            <a:xfrm>
              <a:off x="533942" y="2505158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Existing RDBMS Systems</a:t>
              </a:r>
            </a:p>
          </p:txBody>
        </p:sp>
        <p:sp>
          <p:nvSpPr>
            <p:cNvPr id="69" name="Rounded Rectangle 68"/>
            <p:cNvSpPr>
              <a:spLocks noChangeAspect="1"/>
            </p:cNvSpPr>
            <p:nvPr/>
          </p:nvSpPr>
          <p:spPr>
            <a:xfrm>
              <a:off x="534415" y="2801305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Web Tables, JSON, XML, HTML, …</a:t>
              </a:r>
            </a:p>
          </p:txBody>
        </p:sp>
        <p:sp>
          <p:nvSpPr>
            <p:cNvPr id="70" name="Rounded Rectangle 69"/>
            <p:cNvSpPr>
              <a:spLocks noChangeAspect="1"/>
            </p:cNvSpPr>
            <p:nvPr/>
          </p:nvSpPr>
          <p:spPr>
            <a:xfrm>
              <a:off x="534888" y="3097451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Executing Scripts, …</a:t>
              </a:r>
            </a:p>
          </p:txBody>
        </p:sp>
        <p:sp>
          <p:nvSpPr>
            <p:cNvPr id="71" name="Rounded Rectangle 70"/>
            <p:cNvSpPr>
              <a:spLocks noChangeAspect="1"/>
            </p:cNvSpPr>
            <p:nvPr/>
          </p:nvSpPr>
          <p:spPr>
            <a:xfrm>
              <a:off x="3393689" y="2172815"/>
              <a:ext cx="1966469" cy="245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HDFS Flat Files, CSV, Delimited, …</a:t>
              </a:r>
            </a:p>
          </p:txBody>
        </p:sp>
        <p:sp>
          <p:nvSpPr>
            <p:cNvPr id="72" name="Rounded Rectangle 71"/>
            <p:cNvSpPr>
              <a:spLocks noChangeAspect="1"/>
            </p:cNvSpPr>
            <p:nvPr/>
          </p:nvSpPr>
          <p:spPr>
            <a:xfrm>
              <a:off x="3393689" y="2460448"/>
              <a:ext cx="1966469" cy="245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Hive</a:t>
              </a:r>
            </a:p>
          </p:txBody>
        </p:sp>
        <p:sp>
          <p:nvSpPr>
            <p:cNvPr id="73" name="Rounded Rectangle 72"/>
            <p:cNvSpPr>
              <a:spLocks noChangeAspect="1"/>
            </p:cNvSpPr>
            <p:nvPr/>
          </p:nvSpPr>
          <p:spPr>
            <a:xfrm>
              <a:off x="3393689" y="2748081"/>
              <a:ext cx="1966469" cy="245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HBase {w. predicate push-down} </a:t>
              </a:r>
            </a:p>
          </p:txBody>
        </p:sp>
        <p:sp>
          <p:nvSpPr>
            <p:cNvPr id="74" name="Rounded Rectangle 73"/>
            <p:cNvSpPr>
              <a:spLocks noChangeAspect="1"/>
            </p:cNvSpPr>
            <p:nvPr/>
          </p:nvSpPr>
          <p:spPr>
            <a:xfrm>
              <a:off x="3393689" y="3035714"/>
              <a:ext cx="1966469" cy="245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Avro, RCFile, SeqFile</a:t>
              </a:r>
            </a:p>
          </p:txBody>
        </p:sp>
        <p:sp>
          <p:nvSpPr>
            <p:cNvPr id="75" name="Rounded Rectangle 74"/>
            <p:cNvSpPr>
              <a:spLocks noChangeAspect="1"/>
            </p:cNvSpPr>
            <p:nvPr/>
          </p:nvSpPr>
          <p:spPr>
            <a:xfrm>
              <a:off x="3393689" y="3323347"/>
              <a:ext cx="1966469" cy="245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Open extendable API</a:t>
              </a:r>
            </a:p>
          </p:txBody>
        </p:sp>
        <p:sp>
          <p:nvSpPr>
            <p:cNvPr id="78" name="Rounded Rectangle 77"/>
            <p:cNvSpPr>
              <a:spLocks noChangeAspect="1"/>
            </p:cNvSpPr>
            <p:nvPr/>
          </p:nvSpPr>
          <p:spPr>
            <a:xfrm>
              <a:off x="3393689" y="3610981"/>
              <a:ext cx="1966469" cy="245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Available on Github: Accumulo, JSON,…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000" y="2536954"/>
              <a:ext cx="194132" cy="1941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549" y="3117058"/>
              <a:ext cx="208817" cy="208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637" y="3347309"/>
              <a:ext cx="206231" cy="2062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  <p:sp>
          <p:nvSpPr>
            <p:cNvPr id="43" name="Rounded Rectangle 42"/>
            <p:cNvSpPr>
              <a:spLocks noChangeAspect="1"/>
            </p:cNvSpPr>
            <p:nvPr/>
          </p:nvSpPr>
          <p:spPr>
            <a:xfrm>
              <a:off x="992447" y="4064103"/>
              <a:ext cx="1966469" cy="2453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File Farms</a:t>
              </a: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999239" y="4354013"/>
              <a:ext cx="1966469" cy="2453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Streaming || Batch Mode </a:t>
              </a:r>
            </a:p>
          </p:txBody>
        </p:sp>
        <p:sp>
          <p:nvSpPr>
            <p:cNvPr id="45" name="Rounded Rectangle 44"/>
            <p:cNvSpPr>
              <a:spLocks noChangeAspect="1"/>
            </p:cNvSpPr>
            <p:nvPr/>
          </p:nvSpPr>
          <p:spPr>
            <a:xfrm>
              <a:off x="997942" y="4643924"/>
              <a:ext cx="1966469" cy="2453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Flume, … integration</a:t>
              </a:r>
            </a:p>
          </p:txBody>
        </p: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996644" y="4932065"/>
              <a:ext cx="1966469" cy="2453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Throttling, Compression, … features</a:t>
              </a:r>
            </a:p>
          </p:txBody>
        </p:sp>
        <p:sp>
          <p:nvSpPr>
            <p:cNvPr id="47" name="Rounded Rectangle 46"/>
            <p:cNvSpPr>
              <a:spLocks noChangeAspect="1"/>
            </p:cNvSpPr>
            <p:nvPr/>
          </p:nvSpPr>
          <p:spPr>
            <a:xfrm>
              <a:off x="6078345" y="3682886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Postgres insert, copy, …</a:t>
              </a:r>
            </a:p>
          </p:txBody>
        </p:sp>
        <p:sp>
          <p:nvSpPr>
            <p:cNvPr id="50" name="Rounded Rectangle 49"/>
            <p:cNvSpPr>
              <a:spLocks noChangeAspect="1"/>
            </p:cNvSpPr>
            <p:nvPr/>
          </p:nvSpPr>
          <p:spPr>
            <a:xfrm>
              <a:off x="6077047" y="3988974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ODBC + JDBC drivers</a:t>
              </a:r>
            </a:p>
          </p:txBody>
        </p:sp>
        <p:sp>
          <p:nvSpPr>
            <p:cNvPr id="51" name="Rounded Rectangle 50"/>
            <p:cNvSpPr>
              <a:spLocks noChangeAspect="1"/>
            </p:cNvSpPr>
            <p:nvPr/>
          </p:nvSpPr>
          <p:spPr>
            <a:xfrm>
              <a:off x="6075749" y="4278885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Pivotal Data Dispatch {PDD}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436" y="1697652"/>
              <a:ext cx="529938" cy="2649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96617" y="4395105"/>
              <a:ext cx="113251" cy="1703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781" y="4029285"/>
              <a:ext cx="242466" cy="24246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089" y="1961340"/>
              <a:ext cx="210221" cy="210221"/>
            </a:xfrm>
            <a:prstGeom prst="rect">
              <a:avLst/>
            </a:prstGeom>
          </p:spPr>
        </p:pic>
        <p:sp>
          <p:nvSpPr>
            <p:cNvPr id="79" name="Rounded Rectangle 78"/>
            <p:cNvSpPr>
              <a:spLocks noChangeAspect="1"/>
            </p:cNvSpPr>
            <p:nvPr/>
          </p:nvSpPr>
          <p:spPr>
            <a:xfrm>
              <a:off x="5839592" y="2227915"/>
              <a:ext cx="1966469" cy="2453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Java Development Framework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405" y="4027586"/>
              <a:ext cx="168468" cy="1684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</p:pic>
        <p:sp>
          <p:nvSpPr>
            <p:cNvPr id="80" name="Rounded Rectangle 79"/>
            <p:cNvSpPr>
              <a:spLocks noChangeAspect="1"/>
            </p:cNvSpPr>
            <p:nvPr/>
          </p:nvSpPr>
          <p:spPr>
            <a:xfrm>
              <a:off x="6076512" y="4570299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Candara"/>
                  <a:cs typeface="Candara"/>
                </a:rPr>
                <a:t>Integration with ETL tools…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994" y="2778164"/>
              <a:ext cx="166921" cy="1669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6673" y="2203153"/>
              <a:ext cx="189564" cy="1895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377" y="1742633"/>
              <a:ext cx="529938" cy="26496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779" y="3575832"/>
              <a:ext cx="529938" cy="264969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867" y="1750450"/>
              <a:ext cx="529938" cy="26496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77693" y="3132143"/>
              <a:ext cx="233773" cy="258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893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61" y="1010785"/>
            <a:ext cx="8410575" cy="4603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andara"/>
                <a:cs typeface="Candara"/>
              </a:rPr>
              <a:t>HAWQ External Tables</a:t>
            </a:r>
            <a:endParaRPr lang="en-US" b="1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046046" y="1128119"/>
            <a:ext cx="717284" cy="699934"/>
            <a:chOff x="3785523" y="2190225"/>
            <a:chExt cx="1012336" cy="1012336"/>
          </a:xfrm>
        </p:grpSpPr>
        <p:sp>
          <p:nvSpPr>
            <p:cNvPr id="7" name="Oval 6"/>
            <p:cNvSpPr/>
            <p:nvPr/>
          </p:nvSpPr>
          <p:spPr>
            <a:xfrm>
              <a:off x="3785523" y="2190225"/>
              <a:ext cx="1012336" cy="1012336"/>
            </a:xfrm>
            <a:prstGeom prst="ellipse">
              <a:avLst/>
            </a:prstGeom>
            <a:noFill/>
            <a:ln w="12700">
              <a:solidFill>
                <a:schemeClr val="accent5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62429" y="2311923"/>
              <a:ext cx="663378" cy="706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2437720" y="2598792"/>
            <a:ext cx="3933782" cy="4906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Flat Files, CSV, Delimited, …</a:t>
            </a:r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2450550" y="2024161"/>
            <a:ext cx="3937582" cy="490635"/>
          </a:xfrm>
          <a:prstGeom prst="roundRect">
            <a:avLst/>
          </a:prstGeom>
          <a:solidFill>
            <a:schemeClr val="accent1"/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andara"/>
                <a:cs typeface="Candara"/>
              </a:rPr>
              <a:t>gpload, gpfdist, External Tables</a:t>
            </a:r>
          </a:p>
        </p:txBody>
      </p:sp>
      <p:sp>
        <p:nvSpPr>
          <p:cNvPr id="68" name="Rounded Rectangle 67"/>
          <p:cNvSpPr>
            <a:spLocks noChangeAspect="1"/>
          </p:cNvSpPr>
          <p:nvPr/>
        </p:nvSpPr>
        <p:spPr>
          <a:xfrm>
            <a:off x="2436422" y="3173423"/>
            <a:ext cx="3933782" cy="4906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Existing RDBMS Systems</a:t>
            </a:r>
          </a:p>
        </p:txBody>
      </p:sp>
      <p:sp>
        <p:nvSpPr>
          <p:cNvPr id="69" name="Rounded Rectangle 68"/>
          <p:cNvSpPr>
            <a:spLocks noChangeAspect="1"/>
          </p:cNvSpPr>
          <p:nvPr/>
        </p:nvSpPr>
        <p:spPr>
          <a:xfrm>
            <a:off x="2449723" y="3748054"/>
            <a:ext cx="3933782" cy="4906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Web Tables, JSON, XML, HTML, …</a:t>
            </a:r>
          </a:p>
        </p:txBody>
      </p:sp>
      <p:sp>
        <p:nvSpPr>
          <p:cNvPr id="70" name="Rounded Rectangle 69"/>
          <p:cNvSpPr>
            <a:spLocks noChangeAspect="1"/>
          </p:cNvSpPr>
          <p:nvPr/>
        </p:nvSpPr>
        <p:spPr>
          <a:xfrm>
            <a:off x="2450196" y="4322686"/>
            <a:ext cx="3933782" cy="4906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Executing Scripts, 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56" y="3229797"/>
            <a:ext cx="388328" cy="388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60" y="4374362"/>
            <a:ext cx="417630" cy="417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12" y="1652925"/>
            <a:ext cx="1060176" cy="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51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andara"/>
                <a:cs typeface="Candara"/>
              </a:rPr>
              <a:t>HAWQ Is The…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41464" y="1842982"/>
            <a:ext cx="7837436" cy="3069781"/>
          </a:xfrm>
        </p:spPr>
        <p:txBody>
          <a:bodyPr/>
          <a:lstStyle/>
          <a:p>
            <a:pPr marL="0" indent="0" algn="ctr">
              <a:buNone/>
            </a:pPr>
            <a:endParaRPr lang="en-US" sz="3600" dirty="0">
              <a:latin typeface="Candara"/>
              <a:cs typeface="Candara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C000"/>
                </a:solidFill>
                <a:latin typeface="Candara"/>
                <a:cs typeface="Candara"/>
              </a:rPr>
              <a:t>Enterprise platform that provides the fewest barriers, lowest risk, most cost effective and </a:t>
            </a:r>
            <a:r>
              <a:rPr lang="en-US" sz="3600" dirty="0">
                <a:solidFill>
                  <a:srgbClr val="FF0000"/>
                </a:solidFill>
                <a:latin typeface="Candara"/>
                <a:cs typeface="Candara"/>
              </a:rPr>
              <a:t>fastest </a:t>
            </a:r>
            <a:r>
              <a:rPr lang="en-US" sz="3600" dirty="0">
                <a:solidFill>
                  <a:srgbClr val="FFC000"/>
                </a:solidFill>
                <a:latin typeface="Candara"/>
                <a:cs typeface="Candara"/>
              </a:rPr>
              <a:t>way to enter in to big data analytics on HDFS of Hadoop</a:t>
            </a:r>
          </a:p>
          <a:p>
            <a:pPr algn="ctr"/>
            <a:endParaRPr lang="en-US" sz="3600" dirty="0">
              <a:latin typeface="Candara"/>
              <a:cs typeface="Candara"/>
            </a:endParaRPr>
          </a:p>
          <a:p>
            <a:pPr algn="ctr"/>
            <a:endParaRPr lang="en-US" sz="3600" dirty="0">
              <a:latin typeface="Candara"/>
              <a:cs typeface="Candara"/>
            </a:endParaRPr>
          </a:p>
          <a:p>
            <a:pPr algn="ctr"/>
            <a:endParaRPr lang="en-US" sz="3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633073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61" y="1010785"/>
            <a:ext cx="8410575" cy="4603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andara"/>
                <a:cs typeface="Candara"/>
              </a:rPr>
              <a:t>HAWQ and Hadoop Native File Formats</a:t>
            </a:r>
            <a:endParaRPr lang="en-US" b="1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046046" y="1128119"/>
            <a:ext cx="717284" cy="699934"/>
            <a:chOff x="3785523" y="2190225"/>
            <a:chExt cx="1012336" cy="1012336"/>
          </a:xfrm>
        </p:grpSpPr>
        <p:sp>
          <p:nvSpPr>
            <p:cNvPr id="7" name="Oval 6"/>
            <p:cNvSpPr/>
            <p:nvPr/>
          </p:nvSpPr>
          <p:spPr>
            <a:xfrm>
              <a:off x="3785523" y="2190225"/>
              <a:ext cx="1012336" cy="1012336"/>
            </a:xfrm>
            <a:prstGeom prst="ellipse">
              <a:avLst/>
            </a:prstGeom>
            <a:noFill/>
            <a:ln w="12700">
              <a:solidFill>
                <a:schemeClr val="accent5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62429" y="2311923"/>
              <a:ext cx="663378" cy="706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Title 1"/>
          <p:cNvSpPr txBox="1">
            <a:spLocks/>
          </p:cNvSpPr>
          <p:nvPr/>
        </p:nvSpPr>
        <p:spPr bwMode="gray">
          <a:xfrm>
            <a:off x="3241231" y="5251440"/>
            <a:ext cx="1844912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600" b="1" dirty="0">
                <a:solidFill>
                  <a:schemeClr val="tx2"/>
                </a:solidFill>
                <a:latin typeface="Candara"/>
                <a:cs typeface="Candara"/>
              </a:rPr>
              <a:t>Read/Write</a:t>
            </a: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2525502" y="1865278"/>
            <a:ext cx="3444297" cy="429225"/>
          </a:xfrm>
          <a:prstGeom prst="roundRect">
            <a:avLst/>
          </a:prstGeom>
          <a:solidFill>
            <a:schemeClr val="accent2"/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andara"/>
                <a:cs typeface="Candara"/>
              </a:rPr>
              <a:t>PXF  {Pivotal eXtention Framework}</a:t>
            </a: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2525500" y="2345468"/>
            <a:ext cx="3440972" cy="429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HDFS Flat Files, CSV, Delimited, …</a:t>
            </a:r>
          </a:p>
        </p:txBody>
      </p:sp>
      <p:sp>
        <p:nvSpPr>
          <p:cNvPr id="29" name="Rounded Rectangle 28"/>
          <p:cNvSpPr>
            <a:spLocks noChangeAspect="1"/>
          </p:cNvSpPr>
          <p:nvPr/>
        </p:nvSpPr>
        <p:spPr>
          <a:xfrm>
            <a:off x="2525500" y="2825658"/>
            <a:ext cx="3440972" cy="429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Hive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2525500" y="3305848"/>
            <a:ext cx="3440972" cy="429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HBase  {predicate push-down} </a:t>
            </a: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525500" y="3786038"/>
            <a:ext cx="3440972" cy="429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Avro, RCFile, SeqFile</a:t>
            </a: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2525500" y="4266228"/>
            <a:ext cx="3440972" cy="429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Open extendable API</a:t>
            </a:r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2525500" y="4746417"/>
            <a:ext cx="3440972" cy="429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 cmpd="sng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ndara"/>
                <a:cs typeface="Candara"/>
              </a:rPr>
              <a:t>Available on Github: Accumulo, JSON,…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0" y="4303152"/>
            <a:ext cx="360808" cy="3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93" y="1556630"/>
            <a:ext cx="927217" cy="4636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15" y="3371830"/>
            <a:ext cx="292041" cy="2920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66" y="2394630"/>
            <a:ext cx="331761" cy="331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218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64" y="51700"/>
            <a:ext cx="8410575" cy="4603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Trebuchet MS"/>
                <a:cs typeface="Trebuchet MS"/>
              </a:rPr>
              <a:t>更强大的资源管理器</a:t>
            </a:r>
            <a:r>
              <a:rPr lang="en-US" altLang="zh-CN" dirty="0" smtClean="0">
                <a:solidFill>
                  <a:schemeClr val="tx2"/>
                </a:solidFill>
                <a:latin typeface="Trebuchet MS"/>
                <a:cs typeface="Trebuchet MS"/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  <a:latin typeface="Trebuchet MS"/>
                <a:cs typeface="Trebuchet MS"/>
              </a:rPr>
              <a:t>兼容</a:t>
            </a:r>
            <a:r>
              <a:rPr lang="en-US" altLang="zh-CN" dirty="0" smtClean="0">
                <a:solidFill>
                  <a:schemeClr val="tx2"/>
                </a:solidFill>
                <a:latin typeface="Trebuchet MS"/>
                <a:cs typeface="Trebuchet MS"/>
              </a:rPr>
              <a:t>YARN</a:t>
            </a:r>
            <a:endParaRPr lang="en-US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908720"/>
            <a:ext cx="8661032" cy="4347434"/>
            <a:chOff x="910331" y="1516579"/>
            <a:chExt cx="7930213" cy="3739575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945" y="3070396"/>
              <a:ext cx="495949" cy="471152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989" y="1747866"/>
              <a:ext cx="440991" cy="44172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388" y="1791943"/>
              <a:ext cx="440991" cy="441726"/>
            </a:xfrm>
            <a:prstGeom prst="rect">
              <a:avLst/>
            </a:prstGeom>
          </p:spPr>
        </p:pic>
        <p:sp>
          <p:nvSpPr>
            <p:cNvPr id="4" name="Right Brace 3"/>
            <p:cNvSpPr/>
            <p:nvPr/>
          </p:nvSpPr>
          <p:spPr>
            <a:xfrm rot="10800000">
              <a:off x="5332391" y="1909806"/>
              <a:ext cx="322750" cy="1936708"/>
            </a:xfrm>
            <a:prstGeom prst="rightBrace">
              <a:avLst>
                <a:gd name="adj1" fmla="val 8333"/>
                <a:gd name="adj2" fmla="val 75000"/>
              </a:avLst>
            </a:prstGeom>
            <a:noFill/>
            <a:ln w="12700" cmpd="sng">
              <a:solidFill>
                <a:srgbClr val="40404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9617" y="1821195"/>
              <a:ext cx="3055013" cy="1246428"/>
            </a:xfrm>
            <a:prstGeom prst="roundRect">
              <a:avLst>
                <a:gd name="adj" fmla="val 8283"/>
              </a:avLst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Consolas"/>
                  <a:cs typeface="Consolas"/>
                </a:rPr>
                <a:t>HAWQ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147955" y="3123759"/>
              <a:ext cx="3060258" cy="1100131"/>
            </a:xfrm>
            <a:prstGeom prst="roundRect">
              <a:avLst>
                <a:gd name="adj" fmla="val 8085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Consolas"/>
                  <a:cs typeface="Consolas"/>
                </a:rPr>
                <a:t>YARN - MAPREDUCE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006665" y="3102707"/>
              <a:ext cx="16319" cy="1101678"/>
            </a:xfrm>
            <a:prstGeom prst="straightConnector1">
              <a:avLst/>
            </a:prstGeom>
            <a:ln>
              <a:solidFill>
                <a:schemeClr val="accent6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16200000">
              <a:off x="1501659" y="2411658"/>
              <a:ext cx="860160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HAWQ (%)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544122" y="3882693"/>
              <a:ext cx="221930" cy="222785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M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8577" y="3882693"/>
              <a:ext cx="221930" cy="222785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M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173032" y="3882693"/>
              <a:ext cx="221930" cy="222785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M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487487" y="3882693"/>
              <a:ext cx="221930" cy="222785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801941" y="3882693"/>
              <a:ext cx="221930" cy="222785"/>
            </a:xfrm>
            <a:prstGeom prst="roundRect">
              <a:avLst/>
            </a:prstGeom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129019" y="4282609"/>
              <a:ext cx="3055013" cy="267259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Consolas"/>
                  <a:cs typeface="Consolas"/>
                </a:rPr>
                <a:t>YARN NODEMANAGER 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32005" y="4584416"/>
              <a:ext cx="3055013" cy="267259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Consolas"/>
                  <a:cs typeface="Consolas"/>
                </a:rPr>
                <a:t>HDFS DATANODE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34991" y="4906596"/>
              <a:ext cx="3055013" cy="349558"/>
            </a:xfrm>
            <a:prstGeom prst="roundRect">
              <a:avLst/>
            </a:prstGeom>
            <a:solidFill>
              <a:schemeClr val="accent5">
                <a:lumMod val="85000"/>
                <a:lumOff val="15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2"/>
                  </a:solidFill>
                  <a:latin typeface="Consolas"/>
                  <a:cs typeface="Consolas"/>
                </a:rPr>
                <a:t>OPERATING SYSTEM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04894" y="1832621"/>
              <a:ext cx="14255" cy="1227984"/>
            </a:xfrm>
            <a:prstGeom prst="straightConnector1">
              <a:avLst/>
            </a:prstGeom>
            <a:ln>
              <a:solidFill>
                <a:schemeClr val="accent6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16200000">
              <a:off x="1499702" y="3623633"/>
              <a:ext cx="860160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MAPRED (%)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816637" y="2231655"/>
              <a:ext cx="2252236" cy="204433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Resource Queue 1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816637" y="2489311"/>
              <a:ext cx="2252236" cy="204433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Resource Queue 2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816637" y="2746967"/>
              <a:ext cx="2252236" cy="204433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latin typeface="Consolas"/>
                  <a:cs typeface="Consolas"/>
                </a:rPr>
                <a:t>Resource Queue …</a:t>
              </a: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021" y="1857071"/>
              <a:ext cx="440991" cy="441726"/>
            </a:xfrm>
            <a:prstGeom prst="rect">
              <a:avLst/>
            </a:prstGeom>
          </p:spPr>
        </p:pic>
        <p:cxnSp>
          <p:nvCxnSpPr>
            <p:cNvPr id="62" name="Straight Arrow Connector 61"/>
            <p:cNvCxnSpPr/>
            <p:nvPr/>
          </p:nvCxnSpPr>
          <p:spPr>
            <a:xfrm flipV="1">
              <a:off x="1634799" y="2078221"/>
              <a:ext cx="1003333" cy="1"/>
            </a:xfrm>
            <a:prstGeom prst="straightConnector1">
              <a:avLst/>
            </a:prstGeom>
            <a:ln w="38100" cmpd="sng">
              <a:solidFill>
                <a:schemeClr val="accent5">
                  <a:lumMod val="75000"/>
                  <a:lumOff val="25000"/>
                </a:schemeClr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632840" y="3325281"/>
              <a:ext cx="1003333" cy="1"/>
            </a:xfrm>
            <a:prstGeom prst="straightConnector1">
              <a:avLst/>
            </a:prstGeom>
            <a:ln w="38100" cmpd="sng">
              <a:solidFill>
                <a:schemeClr val="accent5">
                  <a:lumMod val="75000"/>
                  <a:lumOff val="25000"/>
                </a:schemeClr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545" y="3107457"/>
              <a:ext cx="495949" cy="47115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910331" y="2346529"/>
              <a:ext cx="860160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HAWQ Queries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41684" y="3631870"/>
              <a:ext cx="61416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MapReduce</a:t>
              </a:r>
            </a:p>
            <a:p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Pig</a:t>
              </a:r>
            </a:p>
            <a:p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Hive</a:t>
              </a:r>
            </a:p>
          </p:txBody>
        </p:sp>
        <p:graphicFrame>
          <p:nvGraphicFramePr>
            <p:cNvPr id="86" name="Chart 8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4439937"/>
                </p:ext>
              </p:extLst>
            </p:nvPr>
          </p:nvGraphicFramePr>
          <p:xfrm>
            <a:off x="7089291" y="1626830"/>
            <a:ext cx="1751253" cy="1482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7" name="TextBox 86"/>
            <p:cNvSpPr txBox="1"/>
            <p:nvPr/>
          </p:nvSpPr>
          <p:spPr>
            <a:xfrm>
              <a:off x="5518086" y="2330520"/>
              <a:ext cx="1154421" cy="12661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Memory Consumption %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852" y="1719861"/>
              <a:ext cx="681139" cy="68113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2395" y="2520293"/>
              <a:ext cx="587362" cy="437585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9" y="3109240"/>
              <a:ext cx="596935" cy="596935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5523145" y="2967097"/>
              <a:ext cx="1154421" cy="12661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CPU Utilization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35219" y="3694895"/>
              <a:ext cx="1154421" cy="12661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# of Disk Operations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96497" y="2970450"/>
              <a:ext cx="115442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divide system memory for resource queue</a:t>
              </a:r>
            </a:p>
          </p:txBody>
        </p:sp>
        <p:sp>
          <p:nvSpPr>
            <p:cNvPr id="96" name="Right Brace 95"/>
            <p:cNvSpPr/>
            <p:nvPr/>
          </p:nvSpPr>
          <p:spPr>
            <a:xfrm rot="10800000">
              <a:off x="6691596" y="3811429"/>
              <a:ext cx="322750" cy="60149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mpd="sng">
              <a:solidFill>
                <a:srgbClr val="40404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975519" y="4258235"/>
              <a:ext cx="1154421" cy="12661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tx2"/>
                  </a:solidFill>
                  <a:latin typeface="Calibri"/>
                  <a:cs typeface="Calibri"/>
                </a:rPr>
                <a:t>Memory Consumption %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285" y="3647576"/>
              <a:ext cx="681139" cy="681139"/>
            </a:xfrm>
            <a:prstGeom prst="rect">
              <a:avLst/>
            </a:prstGeom>
          </p:spPr>
        </p:pic>
        <p:cxnSp>
          <p:nvCxnSpPr>
            <p:cNvPr id="100" name="Straight Connector 99"/>
            <p:cNvCxnSpPr>
              <a:stCxn id="96" idx="1"/>
            </p:cNvCxnSpPr>
            <p:nvPr/>
          </p:nvCxnSpPr>
          <p:spPr>
            <a:xfrm flipH="1" flipV="1">
              <a:off x="5241180" y="4099130"/>
              <a:ext cx="1450416" cy="13045"/>
            </a:xfrm>
            <a:prstGeom prst="line">
              <a:avLst/>
            </a:prstGeom>
            <a:ln w="12700" cmpd="sng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reeform 100"/>
            <p:cNvSpPr/>
            <p:nvPr/>
          </p:nvSpPr>
          <p:spPr>
            <a:xfrm>
              <a:off x="6623393" y="1516579"/>
              <a:ext cx="989299" cy="657520"/>
            </a:xfrm>
            <a:custGeom>
              <a:avLst/>
              <a:gdLst>
                <a:gd name="connsiteX0" fmla="*/ 0 w 989299"/>
                <a:gd name="connsiteY0" fmla="*/ 582689 h 657520"/>
                <a:gd name="connsiteX1" fmla="*/ 378881 w 989299"/>
                <a:gd name="connsiteY1" fmla="*/ 617775 h 657520"/>
                <a:gd name="connsiteX2" fmla="*/ 463076 w 989299"/>
                <a:gd name="connsiteY2" fmla="*/ 98513 h 657520"/>
                <a:gd name="connsiteX3" fmla="*/ 778810 w 989299"/>
                <a:gd name="connsiteY3" fmla="*/ 21325 h 657520"/>
                <a:gd name="connsiteX4" fmla="*/ 989299 w 989299"/>
                <a:gd name="connsiteY4" fmla="*/ 358144 h 65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299" h="657520">
                  <a:moveTo>
                    <a:pt x="0" y="582689"/>
                  </a:moveTo>
                  <a:cubicBezTo>
                    <a:pt x="150851" y="640580"/>
                    <a:pt x="301702" y="698471"/>
                    <a:pt x="378881" y="617775"/>
                  </a:cubicBezTo>
                  <a:cubicBezTo>
                    <a:pt x="456060" y="537079"/>
                    <a:pt x="396421" y="197921"/>
                    <a:pt x="463076" y="98513"/>
                  </a:cubicBezTo>
                  <a:cubicBezTo>
                    <a:pt x="529731" y="-895"/>
                    <a:pt x="691106" y="-21947"/>
                    <a:pt x="778810" y="21325"/>
                  </a:cubicBezTo>
                  <a:cubicBezTo>
                    <a:pt x="866514" y="64597"/>
                    <a:pt x="989299" y="358144"/>
                    <a:pt x="989299" y="358144"/>
                  </a:cubicBezTo>
                </a:path>
              </a:pathLst>
            </a:custGeom>
            <a:ln w="12700" cmpd="sng">
              <a:solidFill>
                <a:srgbClr val="40404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22760" y="2510363"/>
              <a:ext cx="279514" cy="171322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50" dirty="0">
                  <a:solidFill>
                    <a:schemeClr val="tx2"/>
                  </a:solidFill>
                  <a:latin typeface="Menlo Regular"/>
                  <a:cs typeface="Menlo Regular"/>
                </a:rPr>
                <a:t>HIGH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727818" y="2711882"/>
              <a:ext cx="279514" cy="171322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50" dirty="0">
                  <a:solidFill>
                    <a:schemeClr val="tx2"/>
                  </a:solidFill>
                  <a:latin typeface="Menlo Regular"/>
                  <a:cs typeface="Menlo Regular"/>
                </a:rPr>
                <a:t>MED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6732876" y="2913401"/>
              <a:ext cx="279514" cy="171322"/>
            </a:xfrm>
            <a:prstGeom prst="roundRect">
              <a:avLst/>
            </a:prstGeom>
            <a:solidFill>
              <a:srgbClr val="F16F3B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50" dirty="0">
                  <a:solidFill>
                    <a:schemeClr val="tx2"/>
                  </a:solidFill>
                  <a:latin typeface="Menlo Regular"/>
                  <a:cs typeface="Menlo Regular"/>
                </a:rPr>
                <a:t>LOW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6426937" y="2786940"/>
              <a:ext cx="231538" cy="0"/>
            </a:xfrm>
            <a:prstGeom prst="straightConnector1">
              <a:avLst/>
            </a:prstGeom>
            <a:ln w="12700" cmpd="sng">
              <a:solidFill>
                <a:srgbClr val="40404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69966" y="3097162"/>
              <a:ext cx="3529319" cy="0"/>
            </a:xfrm>
            <a:prstGeom prst="line">
              <a:avLst/>
            </a:prstGeom>
            <a:ln w="12700" cmpd="sng">
              <a:solidFill>
                <a:schemeClr val="accent5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129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19486"/>
            <a:ext cx="8410575" cy="4603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rebuchet MS"/>
                <a:cs typeface="Trebuchet MS"/>
              </a:rPr>
              <a:t>运行时资源可控</a:t>
            </a:r>
            <a:r>
              <a:rPr lang="en-US" altLang="zh-CN" dirty="0" smtClean="0">
                <a:latin typeface="Trebuchet MS"/>
                <a:cs typeface="Trebuchet MS"/>
              </a:rPr>
              <a:t/>
            </a:r>
            <a:br>
              <a:rPr lang="en-US" altLang="zh-CN" dirty="0" smtClean="0">
                <a:latin typeface="Trebuchet MS"/>
                <a:cs typeface="Trebuchet MS"/>
              </a:rPr>
            </a:br>
            <a:r>
              <a:rPr lang="en-US" altLang="zh-CN" dirty="0">
                <a:latin typeface="Trebuchet MS"/>
                <a:cs typeface="Trebuchet MS"/>
              </a:rPr>
              <a:t>(</a:t>
            </a:r>
            <a:r>
              <a:rPr lang="en-US" dirty="0" smtClean="0">
                <a:latin typeface="Trebuchet MS"/>
                <a:cs typeface="Trebuchet MS"/>
              </a:rPr>
              <a:t>Dynamic Resources Allocation)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2" y="1699293"/>
            <a:ext cx="4584107" cy="3164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80" y="2036112"/>
            <a:ext cx="2119768" cy="33260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542881" y="1699294"/>
            <a:ext cx="28066" cy="3199776"/>
          </a:xfrm>
          <a:prstGeom prst="line">
            <a:avLst/>
          </a:prstGeom>
          <a:ln w="12700" cmpd="sng">
            <a:solidFill>
              <a:schemeClr val="accent5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778458" y="2800974"/>
            <a:ext cx="470093" cy="421023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351484" y="2798999"/>
            <a:ext cx="470093" cy="421023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88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346336" cy="50715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Trebuchet MS"/>
                <a:cs typeface="Trebuchet MS"/>
              </a:rPr>
              <a:t>SQL for Hadoop</a:t>
            </a:r>
            <a:r>
              <a:rPr lang="zh-CN" altLang="en-US" dirty="0" smtClean="0">
                <a:solidFill>
                  <a:schemeClr val="tx2"/>
                </a:solidFill>
                <a:latin typeface="Trebuchet MS"/>
                <a:cs typeface="Trebuchet MS"/>
              </a:rPr>
              <a:t>功能对比</a:t>
            </a:r>
            <a:endParaRPr lang="en-US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36999"/>
              </p:ext>
            </p:extLst>
          </p:nvPr>
        </p:nvGraphicFramePr>
        <p:xfrm>
          <a:off x="107503" y="767803"/>
          <a:ext cx="8856984" cy="597745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184577"/>
                <a:gridCol w="1131721"/>
                <a:gridCol w="1270343"/>
                <a:gridCol w="1270343"/>
              </a:tblGrid>
              <a:tr h="38980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andara"/>
                          <a:cs typeface="Candara"/>
                        </a:rPr>
                        <a:t>Feature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andara"/>
                          <a:cs typeface="Candara"/>
                        </a:rPr>
                        <a:t>Hive</a:t>
                      </a:r>
                      <a:endParaRPr lang="en-US" sz="1600" dirty="0">
                        <a:solidFill>
                          <a:schemeClr val="bg1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andara"/>
                          <a:cs typeface="Candara"/>
                        </a:rPr>
                        <a:t>Impala</a:t>
                      </a:r>
                      <a:endParaRPr lang="en-US" sz="1600" dirty="0">
                        <a:solidFill>
                          <a:schemeClr val="bg1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Candara"/>
                          <a:cs typeface="Candara"/>
                        </a:rPr>
                        <a:t>HAWQ</a:t>
                      </a:r>
                      <a:endParaRPr lang="en-US" sz="1600" dirty="0">
                        <a:solidFill>
                          <a:schemeClr val="bg1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Work with HDFS native file formats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Polymorphic Storage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7179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ndara"/>
                          <a:cs typeface="Candara"/>
                        </a:rPr>
                        <a:t>Advance SQL  (ANSI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latin typeface="Candara"/>
                          <a:cs typeface="Candara"/>
                        </a:rPr>
                        <a:t> SQL2008  &amp; OLAP support)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Partitions and compression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Data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 Locality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ndara"/>
                          <a:cs typeface="Candara"/>
                        </a:rPr>
                        <a:t>Distributions, Join, Aggregate Locality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ndara"/>
                          <a:cs typeface="Candara"/>
                        </a:rPr>
                        <a:t>Join Optimization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ndara"/>
                          <a:cs typeface="Candara"/>
                        </a:rPr>
                        <a:t>Spill to disk (query must fit in memory)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Fault tolerance during large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 query execution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Granular Security and authentication 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Extendable (</a:t>
                      </a:r>
                      <a:r>
                        <a:rPr lang="en-US" sz="2000" dirty="0" err="1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Serdes</a:t>
                      </a:r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)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Resource Management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accent6">
                              <a:lumMod val="65000"/>
                            </a:schemeClr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1400" kern="1200" dirty="0">
                        <a:solidFill>
                          <a:schemeClr val="accent6">
                            <a:lumMod val="65000"/>
                          </a:schemeClr>
                        </a:solidFill>
                        <a:latin typeface="Zapf Dingbats"/>
                        <a:ea typeface="Zapf Dingbats"/>
                        <a:cs typeface="Zapf Dingbat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</a:p>
                  </a:txBody>
                  <a:tcPr marL="45720" marR="45720"/>
                </a:tc>
              </a:tr>
              <a:tr h="405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Candara"/>
                          <a:cs typeface="Candara"/>
                        </a:rPr>
                        <a:t>Open-source code</a:t>
                      </a:r>
                      <a:endParaRPr lang="en-US" sz="2000" dirty="0">
                        <a:solidFill>
                          <a:schemeClr val="tx2"/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  <a:endParaRPr lang="en-US" sz="1400" dirty="0">
                        <a:solidFill>
                          <a:schemeClr val="accent5">
                            <a:lumMod val="75000"/>
                            <a:lumOff val="25000"/>
                          </a:schemeClr>
                        </a:solidFill>
                        <a:latin typeface="Candara"/>
                        <a:cs typeface="Candara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ndara"/>
                          <a:cs typeface="Candara"/>
                        </a:rPr>
                        <a:t>✓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61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03579" y="1418266"/>
          <a:ext cx="6103103" cy="3702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204785"/>
                <a:gridCol w="1725652"/>
                <a:gridCol w="2172666"/>
              </a:tblGrid>
              <a:tr h="1362605">
                <a:tc>
                  <a:txBody>
                    <a:bodyPr/>
                    <a:lstStyle/>
                    <a:p>
                      <a:pPr algn="ctr" fontAlgn="ctr"/>
                      <a:endParaRPr lang="cs-CZ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u-HU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u-HU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900" u="none" strike="noStrike" dirty="0" smtClean="0">
                          <a:effectLst/>
                        </a:rPr>
                        <a:t>User </a:t>
                      </a:r>
                      <a:r>
                        <a:rPr lang="en-US" sz="1900" u="none" strike="noStrike" noProof="0" dirty="0" smtClean="0">
                          <a:effectLst/>
                        </a:rPr>
                        <a:t>intelligence</a:t>
                      </a:r>
                      <a:endParaRPr lang="en-US" sz="1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4.2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37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Sales</a:t>
                      </a:r>
                      <a:r>
                        <a:rPr lang="en-US" sz="19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analysis</a:t>
                      </a: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8.7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596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smtClean="0">
                          <a:effectLst/>
                        </a:rPr>
                        <a:t>Click analysis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50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900" u="none" strike="noStrike" dirty="0" smtClean="0">
                          <a:effectLst/>
                        </a:rPr>
                        <a:t>Data</a:t>
                      </a:r>
                      <a:r>
                        <a:rPr lang="en-US" sz="1900" u="none" strike="noStrike" dirty="0" smtClean="0">
                          <a:effectLst/>
                        </a:rPr>
                        <a:t> exploration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55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smtClean="0">
                          <a:effectLst/>
                        </a:rPr>
                        <a:t>BI drill down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flipH="1">
            <a:off x="7010947" y="2813644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9X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7003852" y="3295667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69X</a:t>
            </a:r>
          </a:p>
        </p:txBody>
      </p:sp>
      <p:sp>
        <p:nvSpPr>
          <p:cNvPr id="6" name="Pentagon 5"/>
          <p:cNvSpPr/>
          <p:nvPr/>
        </p:nvSpPr>
        <p:spPr>
          <a:xfrm flipH="1">
            <a:off x="7007390" y="3745791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25X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7010928" y="4217181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20X</a:t>
            </a:r>
          </a:p>
        </p:txBody>
      </p:sp>
      <p:sp>
        <p:nvSpPr>
          <p:cNvPr id="8" name="Pentagon 7"/>
          <p:cNvSpPr/>
          <p:nvPr/>
        </p:nvSpPr>
        <p:spPr>
          <a:xfrm flipH="1">
            <a:off x="7003833" y="4688571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21X</a:t>
            </a:r>
          </a:p>
        </p:txBody>
      </p:sp>
      <p:pic>
        <p:nvPicPr>
          <p:cNvPr id="9" name="Picture 4" descr="https://encrypted-tbn0.gstatic.com/images?q=tbn:ANd9GcRtloGwc7soHJ1CNliihLHcRdbzzso5GcFfCtWdFS2ISrnyudlU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429" b="14286"/>
          <a:stretch>
            <a:fillRect/>
          </a:stretch>
        </p:blipFill>
        <p:spPr bwMode="auto">
          <a:xfrm>
            <a:off x="5136761" y="1840081"/>
            <a:ext cx="1670486" cy="805413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HAWQ </a:t>
            </a:r>
            <a:r>
              <a:rPr lang="zh-CN" altLang="en-US" dirty="0" smtClean="0"/>
              <a:t>性能对比</a:t>
            </a:r>
            <a:r>
              <a:rPr lang="en-US" altLang="zh-CN" dirty="0" smtClean="0"/>
              <a:t>-1</a:t>
            </a:r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606800" y="1692031"/>
            <a:ext cx="916775" cy="97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5690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03581" y="1418266"/>
          <a:ext cx="6103103" cy="3702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204785"/>
                <a:gridCol w="1725652"/>
                <a:gridCol w="2172666"/>
              </a:tblGrid>
              <a:tr h="1362605">
                <a:tc>
                  <a:txBody>
                    <a:bodyPr/>
                    <a:lstStyle/>
                    <a:p>
                      <a:pPr algn="ctr" fontAlgn="ctr"/>
                      <a:endParaRPr lang="cs-CZ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u-HU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u-HU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User</a:t>
                      </a:r>
                      <a:r>
                        <a:rPr lang="cs-CZ" sz="1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cs-CZ" sz="19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intelligence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4.2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198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smtClean="0">
                          <a:effectLst/>
                        </a:rPr>
                        <a:t>Sales analysis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8.7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161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smtClean="0">
                          <a:effectLst/>
                        </a:rPr>
                        <a:t>Click analysis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2.0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415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1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exploration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2.7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1,285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smtClean="0">
                          <a:effectLst/>
                        </a:rPr>
                        <a:t>BI drill</a:t>
                      </a:r>
                      <a:r>
                        <a:rPr lang="en-US" sz="1900" u="none" strike="noStrike" baseline="0" dirty="0" smtClean="0">
                          <a:effectLst/>
                        </a:rPr>
                        <a:t> down</a:t>
                      </a:r>
                      <a:endParaRPr lang="cs-CZ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2.8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smtClean="0">
                          <a:effectLst/>
                        </a:rPr>
                        <a:t>1,815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T="1270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 descr="http://blog.cloudera.com/blog/wp-content/uploads/logos/hiv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0018"/>
          <a:stretch>
            <a:fillRect/>
          </a:stretch>
        </p:blipFill>
        <p:spPr bwMode="auto">
          <a:xfrm>
            <a:off x="5344970" y="1627717"/>
            <a:ext cx="1178842" cy="1100864"/>
          </a:xfrm>
          <a:prstGeom prst="rect">
            <a:avLst/>
          </a:prstGeom>
          <a:noFill/>
        </p:spPr>
      </p:pic>
      <p:sp>
        <p:nvSpPr>
          <p:cNvPr id="5" name="Pentagon 4"/>
          <p:cNvSpPr/>
          <p:nvPr/>
        </p:nvSpPr>
        <p:spPr>
          <a:xfrm flipH="1">
            <a:off x="7010949" y="2813644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47X</a:t>
            </a:r>
          </a:p>
        </p:txBody>
      </p:sp>
      <p:sp>
        <p:nvSpPr>
          <p:cNvPr id="6" name="Pentagon 5"/>
          <p:cNvSpPr/>
          <p:nvPr/>
        </p:nvSpPr>
        <p:spPr>
          <a:xfrm flipH="1">
            <a:off x="7003854" y="3295667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19X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7007392" y="3745791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208X</a:t>
            </a:r>
          </a:p>
        </p:txBody>
      </p:sp>
      <p:sp>
        <p:nvSpPr>
          <p:cNvPr id="8" name="Pentagon 7"/>
          <p:cNvSpPr/>
          <p:nvPr/>
        </p:nvSpPr>
        <p:spPr>
          <a:xfrm flipH="1">
            <a:off x="7010930" y="4217181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476X</a:t>
            </a:r>
          </a:p>
        </p:txBody>
      </p:sp>
      <p:sp>
        <p:nvSpPr>
          <p:cNvPr id="9" name="Pentagon 8"/>
          <p:cNvSpPr/>
          <p:nvPr/>
        </p:nvSpPr>
        <p:spPr>
          <a:xfrm flipH="1">
            <a:off x="7003835" y="4688571"/>
            <a:ext cx="1244009" cy="39340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648X</a:t>
            </a:r>
          </a:p>
        </p:txBody>
      </p:sp>
      <p:sp>
        <p:nvSpPr>
          <p:cNvPr id="11" name="Title 11"/>
          <p:cNvSpPr txBox="1">
            <a:spLocks/>
          </p:cNvSpPr>
          <p:nvPr/>
        </p:nvSpPr>
        <p:spPr bwMode="gray">
          <a:xfrm>
            <a:off x="611560" y="232157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dirty="0" smtClean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HAW</a:t>
            </a:r>
            <a:r>
              <a:rPr lang="zh-CN" altLang="en-US" sz="3200" dirty="0" smtClean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性能对比</a:t>
            </a:r>
            <a:r>
              <a:rPr lang="en-US" altLang="zh-CN" sz="3200" dirty="0" smtClean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-2</a:t>
            </a:r>
            <a:endParaRPr lang="en-US" sz="3200" dirty="0">
              <a:solidFill>
                <a:schemeClr val="tx2"/>
              </a:solidFill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606800" y="1692031"/>
            <a:ext cx="916775" cy="97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9055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部分应用案例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 5"/>
          <p:cNvSpPr>
            <a:spLocks noGrp="1"/>
          </p:cNvSpPr>
          <p:nvPr>
            <p:ph type="title"/>
          </p:nvPr>
        </p:nvSpPr>
        <p:spPr>
          <a:xfrm>
            <a:off x="192090" y="990601"/>
            <a:ext cx="8410575" cy="460375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某企业解决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6" name="Rectangle 438"/>
          <p:cNvSpPr/>
          <p:nvPr/>
        </p:nvSpPr>
        <p:spPr bwMode="auto">
          <a:xfrm>
            <a:off x="667295" y="4791456"/>
            <a:ext cx="8280477" cy="57991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eaVert" wrap="none" tIns="91440" bIns="91440" anchor="ctr" anchorCtr="1"/>
          <a:lstStyle/>
          <a:p>
            <a:pPr marL="93663" indent="-93663" eaLnBrk="0" hangingPunct="0">
              <a:defRPr/>
            </a:pPr>
            <a:endParaRPr 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69"/>
          <p:cNvGrpSpPr/>
          <p:nvPr/>
        </p:nvGrpSpPr>
        <p:grpSpPr>
          <a:xfrm>
            <a:off x="3952116" y="4846148"/>
            <a:ext cx="871764" cy="561541"/>
            <a:chOff x="2998039" y="5415870"/>
            <a:chExt cx="914400" cy="752618"/>
          </a:xfrm>
        </p:grpSpPr>
        <p:pic>
          <p:nvPicPr>
            <p:cNvPr id="10" name="Picture 58" descr="man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9990" y="5415870"/>
              <a:ext cx="830498" cy="4572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998039" y="5797234"/>
              <a:ext cx="914400" cy="3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城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72"/>
          <p:cNvGrpSpPr/>
          <p:nvPr/>
        </p:nvGrpSpPr>
        <p:grpSpPr>
          <a:xfrm>
            <a:off x="4724401" y="4846146"/>
            <a:ext cx="965637" cy="550908"/>
            <a:chOff x="2947211" y="5415870"/>
            <a:chExt cx="1012864" cy="738367"/>
          </a:xfrm>
        </p:grpSpPr>
        <p:pic>
          <p:nvPicPr>
            <p:cNvPr id="13" name="Picture 58" descr="man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9990" y="5415870"/>
              <a:ext cx="830498" cy="4572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2947211" y="5782983"/>
              <a:ext cx="1012864" cy="3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E-Hub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75"/>
          <p:cNvGrpSpPr/>
          <p:nvPr/>
        </p:nvGrpSpPr>
        <p:grpSpPr>
          <a:xfrm>
            <a:off x="5558122" y="4846145"/>
            <a:ext cx="1071278" cy="550908"/>
            <a:chOff x="2923414" y="5415870"/>
            <a:chExt cx="1123672" cy="738367"/>
          </a:xfrm>
        </p:grpSpPr>
        <p:pic>
          <p:nvPicPr>
            <p:cNvPr id="16" name="Picture 58" descr="man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9990" y="5415870"/>
              <a:ext cx="830498" cy="45720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2923414" y="5782983"/>
              <a:ext cx="1123672" cy="3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E-Store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78"/>
          <p:cNvGrpSpPr/>
          <p:nvPr/>
        </p:nvGrpSpPr>
        <p:grpSpPr>
          <a:xfrm>
            <a:off x="6487310" y="4846148"/>
            <a:ext cx="980290" cy="550912"/>
            <a:chOff x="3037161" y="5415870"/>
            <a:chExt cx="1028234" cy="738372"/>
          </a:xfrm>
        </p:grpSpPr>
        <p:pic>
          <p:nvPicPr>
            <p:cNvPr id="19" name="Picture 58" descr="man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9990" y="5415870"/>
              <a:ext cx="830498" cy="4572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037161" y="5782988"/>
              <a:ext cx="1028234" cy="3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SCRM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181"/>
          <p:cNvGrpSpPr/>
          <p:nvPr/>
        </p:nvGrpSpPr>
        <p:grpSpPr>
          <a:xfrm>
            <a:off x="7270753" y="4846148"/>
            <a:ext cx="871764" cy="561541"/>
            <a:chOff x="2998039" y="5415870"/>
            <a:chExt cx="914400" cy="752618"/>
          </a:xfrm>
        </p:grpSpPr>
        <p:pic>
          <p:nvPicPr>
            <p:cNvPr id="22" name="Picture 58" descr="man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39990" y="5415870"/>
              <a:ext cx="830498" cy="4572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2998039" y="5797234"/>
              <a:ext cx="914400" cy="3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65804" y="5118904"/>
            <a:ext cx="2892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企业内外部半结构化、非结构化数据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Straight Connector 188"/>
          <p:cNvCxnSpPr/>
          <p:nvPr/>
        </p:nvCxnSpPr>
        <p:spPr>
          <a:xfrm>
            <a:off x="3941571" y="4791456"/>
            <a:ext cx="0" cy="579912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6" name="Group 373"/>
          <p:cNvGrpSpPr/>
          <p:nvPr/>
        </p:nvGrpSpPr>
        <p:grpSpPr>
          <a:xfrm>
            <a:off x="237735" y="2033479"/>
            <a:ext cx="365760" cy="3337890"/>
            <a:chOff x="8277367" y="5208074"/>
            <a:chExt cx="810107" cy="966117"/>
          </a:xfrm>
        </p:grpSpPr>
        <p:sp>
          <p:nvSpPr>
            <p:cNvPr id="27" name="Rectangle 437"/>
            <p:cNvSpPr/>
            <p:nvPr/>
          </p:nvSpPr>
          <p:spPr bwMode="auto">
            <a:xfrm>
              <a:off x="8277367" y="5208074"/>
              <a:ext cx="810107" cy="966117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tIns="91440" bIns="91440" anchor="ctr" anchorCtr="1"/>
            <a:lstStyle/>
            <a:p>
              <a:pPr marL="93663" indent="-93663" eaLnBrk="0" hangingPunct="0">
                <a:defRPr/>
              </a:pPr>
              <a:endParaRPr 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77371" y="5541398"/>
              <a:ext cx="810103" cy="3607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数据管控层</a:t>
              </a:r>
              <a:endParaRPr 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185"/>
          <p:cNvGrpSpPr/>
          <p:nvPr/>
        </p:nvGrpSpPr>
        <p:grpSpPr>
          <a:xfrm>
            <a:off x="8175289" y="4791456"/>
            <a:ext cx="810107" cy="579912"/>
            <a:chOff x="8277367" y="5321422"/>
            <a:chExt cx="810107" cy="777240"/>
          </a:xfrm>
        </p:grpSpPr>
        <p:sp>
          <p:nvSpPr>
            <p:cNvPr id="30" name="Rectangle 437"/>
            <p:cNvSpPr/>
            <p:nvPr/>
          </p:nvSpPr>
          <p:spPr bwMode="auto">
            <a:xfrm>
              <a:off x="8277367" y="5321422"/>
              <a:ext cx="810107" cy="77724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tIns="91440" bIns="91440" anchor="ctr" anchorCtr="1"/>
            <a:lstStyle/>
            <a:p>
              <a:pPr marL="93663" indent="-93663" eaLnBrk="0" hangingPunct="0">
                <a:defRPr/>
              </a:pPr>
              <a:endParaRPr 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7369" y="5350541"/>
              <a:ext cx="810105" cy="7425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产生层</a:t>
              </a:r>
              <a:endParaRPr 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Rounded Rectangle 423"/>
          <p:cNvSpPr/>
          <p:nvPr/>
        </p:nvSpPr>
        <p:spPr bwMode="auto">
          <a:xfrm>
            <a:off x="4236158" y="3264170"/>
            <a:ext cx="3888000" cy="860127"/>
          </a:xfrm>
          <a:prstGeom prst="roundRect">
            <a:avLst>
              <a:gd name="adj" fmla="val 0"/>
            </a:avLst>
          </a:prstGeom>
          <a:solidFill>
            <a:srgbClr val="002776">
              <a:lumMod val="20000"/>
              <a:lumOff val="80000"/>
            </a:srgbClr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93663" indent="-93663" eaLnBrk="0" hangingPunct="0">
              <a:defRPr/>
            </a:pPr>
            <a:endParaRPr lang="en-US" altLang="en-US" sz="14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ounded Rectangle 423"/>
          <p:cNvSpPr/>
          <p:nvPr/>
        </p:nvSpPr>
        <p:spPr bwMode="auto">
          <a:xfrm>
            <a:off x="1737418" y="2611563"/>
            <a:ext cx="1588175" cy="1512735"/>
          </a:xfrm>
          <a:prstGeom prst="roundRect">
            <a:avLst>
              <a:gd name="adj" fmla="val 0"/>
            </a:avLst>
          </a:prstGeom>
          <a:solidFill>
            <a:srgbClr val="002776">
              <a:lumMod val="20000"/>
              <a:lumOff val="80000"/>
            </a:srgbClr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93663" indent="-93663" eaLnBrk="0" hangingPunct="0">
              <a:defRPr/>
            </a:pPr>
            <a:endParaRPr lang="en-US" altLang="en-US" sz="14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419"/>
          <p:cNvSpPr/>
          <p:nvPr/>
        </p:nvSpPr>
        <p:spPr bwMode="auto">
          <a:xfrm>
            <a:off x="1098389" y="2571640"/>
            <a:ext cx="7881283" cy="16200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eaVert" wrap="none" tIns="91440" bIns="91440" anchor="ctr" anchorCtr="1"/>
          <a:lstStyle/>
          <a:p>
            <a:pPr marL="93663" indent="-93663" eaLnBrk="0" hangingPunct="0">
              <a:defRPr/>
            </a:pPr>
            <a:endParaRPr 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ounded Rectangle 423"/>
          <p:cNvSpPr/>
          <p:nvPr/>
        </p:nvSpPr>
        <p:spPr bwMode="auto">
          <a:xfrm>
            <a:off x="1164520" y="4306584"/>
            <a:ext cx="6959269" cy="360000"/>
          </a:xfrm>
          <a:prstGeom prst="roundRect">
            <a:avLst>
              <a:gd name="adj" fmla="val 0"/>
            </a:avLst>
          </a:prstGeom>
          <a:solidFill>
            <a:srgbClr val="002776">
              <a:lumMod val="20000"/>
              <a:lumOff val="80000"/>
            </a:srgbClr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93663" indent="-93663" eaLnBrk="0" hangingPunct="0">
              <a:defRPr/>
            </a:pPr>
            <a:endParaRPr lang="en-US" altLang="en-US" sz="14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31"/>
          <p:cNvSpPr>
            <a:spLocks noChangeArrowheads="1"/>
          </p:cNvSpPr>
          <p:nvPr/>
        </p:nvSpPr>
        <p:spPr bwMode="auto">
          <a:xfrm>
            <a:off x="1164520" y="2085115"/>
            <a:ext cx="540000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历史查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询应用</a:t>
            </a:r>
          </a:p>
        </p:txBody>
      </p:sp>
      <p:sp>
        <p:nvSpPr>
          <p:cNvPr id="37" name="Rectangle 419"/>
          <p:cNvSpPr/>
          <p:nvPr/>
        </p:nvSpPr>
        <p:spPr bwMode="auto">
          <a:xfrm>
            <a:off x="1098389" y="2029024"/>
            <a:ext cx="7881283" cy="4824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eaVert" wrap="none" tIns="91440" bIns="91440" anchor="ctr" anchorCtr="1"/>
          <a:lstStyle/>
          <a:p>
            <a:pPr marL="93663" indent="-93663" eaLnBrk="0" hangingPunct="0">
              <a:defRPr/>
            </a:pPr>
            <a:endParaRPr 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419"/>
          <p:cNvSpPr/>
          <p:nvPr/>
        </p:nvSpPr>
        <p:spPr bwMode="auto">
          <a:xfrm>
            <a:off x="1087755" y="4242787"/>
            <a:ext cx="7891916" cy="48757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eaVert" wrap="none" tIns="91440" bIns="91440" anchor="ctr" anchorCtr="1"/>
          <a:lstStyle/>
          <a:p>
            <a:pPr marL="93663" indent="-93663" eaLnBrk="0" hangingPunct="0">
              <a:defRPr/>
            </a:pPr>
            <a:endParaRPr 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ounded Rectangle 423"/>
          <p:cNvSpPr/>
          <p:nvPr/>
        </p:nvSpPr>
        <p:spPr bwMode="auto">
          <a:xfrm>
            <a:off x="4232935" y="2611560"/>
            <a:ext cx="3103200" cy="619200"/>
          </a:xfrm>
          <a:prstGeom prst="roundRect">
            <a:avLst>
              <a:gd name="adj" fmla="val 0"/>
            </a:avLst>
          </a:prstGeom>
          <a:solidFill>
            <a:srgbClr val="002776">
              <a:lumMod val="20000"/>
              <a:lumOff val="80000"/>
            </a:srgbClr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93663" indent="-93663" eaLnBrk="0" hangingPunct="0">
              <a:defRPr/>
            </a:pPr>
            <a:endParaRPr lang="en-US" altLang="en-US" sz="10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6496" y="2590174"/>
            <a:ext cx="3204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管理分析应用数据区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20"/>
          <p:cNvGrpSpPr/>
          <p:nvPr/>
        </p:nvGrpSpPr>
        <p:grpSpPr>
          <a:xfrm>
            <a:off x="741887" y="4878810"/>
            <a:ext cx="1403395" cy="293259"/>
            <a:chOff x="4199151" y="2262187"/>
            <a:chExt cx="2391103" cy="665878"/>
          </a:xfrm>
        </p:grpSpPr>
        <p:pic>
          <p:nvPicPr>
            <p:cNvPr id="42" name="Picture 165" descr="social-networking-icons280x280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4199151" y="2265776"/>
              <a:ext cx="1201702" cy="589343"/>
            </a:xfrm>
            <a:prstGeom prst="rect">
              <a:avLst/>
            </a:prstGeom>
          </p:spPr>
        </p:pic>
        <p:pic>
          <p:nvPicPr>
            <p:cNvPr id="43" name="Picture 166" descr="social-networking-icons280x280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8606"/>
            <a:stretch>
              <a:fillRect/>
            </a:stretch>
          </p:blipFill>
          <p:spPr>
            <a:xfrm>
              <a:off x="5388552" y="2262187"/>
              <a:ext cx="1201702" cy="665878"/>
            </a:xfrm>
            <a:prstGeom prst="rect">
              <a:avLst/>
            </a:prstGeom>
          </p:spPr>
        </p:pic>
      </p:grpSp>
      <p:pic>
        <p:nvPicPr>
          <p:cNvPr id="44" name="Picture 167" descr="G12426001072010_png.png"/>
          <p:cNvPicPr>
            <a:picLocks noChangeAspect="1"/>
          </p:cNvPicPr>
          <p:nvPr/>
        </p:nvPicPr>
        <p:blipFill>
          <a:blip r:embed="rId5" cstate="email">
            <a:lum bright="10000"/>
          </a:blip>
          <a:stretch>
            <a:fillRect/>
          </a:stretch>
        </p:blipFill>
        <p:spPr>
          <a:xfrm>
            <a:off x="2149746" y="4839979"/>
            <a:ext cx="774567" cy="341125"/>
          </a:xfrm>
          <a:prstGeom prst="rect">
            <a:avLst/>
          </a:prstGeom>
          <a:effectLst>
            <a:outerShdw blurRad="177800" sx="95000" sy="95000" algn="ctr" rotWithShape="0">
              <a:schemeClr val="bg1"/>
            </a:outerShdw>
          </a:effectLst>
        </p:spPr>
      </p:pic>
      <p:pic>
        <p:nvPicPr>
          <p:cNvPr id="45" name="Picture 4" descr="http://t0.gstatic.com/images?q=tbn:ANd9GcQxmRzCyjPn56l_zJNyWrN0TLA54ez2OCw_9XR3OVcF7EXBlC6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4190" y="4856587"/>
            <a:ext cx="886614" cy="303696"/>
          </a:xfrm>
          <a:prstGeom prst="rect">
            <a:avLst/>
          </a:prstGeom>
          <a:noFill/>
        </p:spPr>
      </p:pic>
      <p:grpSp>
        <p:nvGrpSpPr>
          <p:cNvPr id="46" name="Group 198"/>
          <p:cNvGrpSpPr/>
          <p:nvPr/>
        </p:nvGrpSpPr>
        <p:grpSpPr>
          <a:xfrm>
            <a:off x="8175289" y="2571639"/>
            <a:ext cx="810107" cy="1620000"/>
            <a:chOff x="8277367" y="5290792"/>
            <a:chExt cx="810107" cy="807871"/>
          </a:xfrm>
        </p:grpSpPr>
        <p:sp>
          <p:nvSpPr>
            <p:cNvPr id="47" name="Rectangle 437"/>
            <p:cNvSpPr/>
            <p:nvPr/>
          </p:nvSpPr>
          <p:spPr bwMode="auto">
            <a:xfrm>
              <a:off x="8277367" y="5290792"/>
              <a:ext cx="810107" cy="807871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tIns="91440" bIns="91440" anchor="ctr" anchorCtr="1"/>
            <a:lstStyle/>
            <a:p>
              <a:pPr marL="93663" indent="-93663" eaLnBrk="0" hangingPunct="0">
                <a:defRPr/>
              </a:pPr>
              <a:endParaRPr 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77369" y="5526099"/>
              <a:ext cx="810105" cy="3913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数据存储计算层</a:t>
              </a:r>
              <a:endParaRPr 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37418" y="2591574"/>
            <a:ext cx="15881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大数据区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ounded Rectangle 423"/>
          <p:cNvSpPr/>
          <p:nvPr/>
        </p:nvSpPr>
        <p:spPr bwMode="auto">
          <a:xfrm>
            <a:off x="7363979" y="2611692"/>
            <a:ext cx="760179" cy="619068"/>
          </a:xfrm>
          <a:prstGeom prst="roundRect">
            <a:avLst>
              <a:gd name="adj" fmla="val 0"/>
            </a:avLst>
          </a:prstGeom>
          <a:solidFill>
            <a:srgbClr val="002776">
              <a:lumMod val="20000"/>
              <a:lumOff val="80000"/>
            </a:srgbClr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93663" indent="-93663" algn="ctr" eaLnBrk="0" hangingPunct="0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沙盘演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3" indent="-93663" algn="ctr" eaLnBrk="0" hangingPunct="0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练数据区</a:t>
            </a:r>
            <a:endParaRPr lang="en-US" altLang="en-US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175288" y="1990824"/>
            <a:ext cx="816312" cy="553998"/>
            <a:chOff x="8060721" y="1111920"/>
            <a:chExt cx="816312" cy="642619"/>
          </a:xfrm>
        </p:grpSpPr>
        <p:sp>
          <p:nvSpPr>
            <p:cNvPr id="52" name="Rectangle 437"/>
            <p:cNvSpPr/>
            <p:nvPr/>
          </p:nvSpPr>
          <p:spPr bwMode="auto">
            <a:xfrm>
              <a:off x="8060721" y="1161399"/>
              <a:ext cx="810107" cy="55440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tIns="91440" bIns="91440" anchor="ctr" anchorCtr="1"/>
            <a:lstStyle/>
            <a:p>
              <a:pPr marL="93663" indent="-93663" eaLnBrk="0" hangingPunct="0">
                <a:defRPr/>
              </a:pPr>
              <a:endParaRPr 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66928" y="1111920"/>
              <a:ext cx="810105" cy="6426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数据应用层</a:t>
              </a:r>
              <a:endParaRPr 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上箭头 327"/>
          <p:cNvSpPr/>
          <p:nvPr/>
        </p:nvSpPr>
        <p:spPr bwMode="auto">
          <a:xfrm>
            <a:off x="2114687" y="4699153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上箭头 327"/>
          <p:cNvSpPr/>
          <p:nvPr/>
        </p:nvSpPr>
        <p:spPr bwMode="auto">
          <a:xfrm>
            <a:off x="5980767" y="4699153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上箭头 327"/>
          <p:cNvSpPr/>
          <p:nvPr/>
        </p:nvSpPr>
        <p:spPr bwMode="auto">
          <a:xfrm>
            <a:off x="6103179" y="4163680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上箭头 327"/>
          <p:cNvSpPr/>
          <p:nvPr/>
        </p:nvSpPr>
        <p:spPr bwMode="auto">
          <a:xfrm>
            <a:off x="2510597" y="4163680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ounded Rectangle 423"/>
          <p:cNvSpPr/>
          <p:nvPr/>
        </p:nvSpPr>
        <p:spPr bwMode="auto">
          <a:xfrm>
            <a:off x="3360395" y="2611694"/>
            <a:ext cx="841151" cy="1512603"/>
          </a:xfrm>
          <a:prstGeom prst="roundRect">
            <a:avLst>
              <a:gd name="adj" fmla="val 0"/>
            </a:avLst>
          </a:prstGeom>
          <a:solidFill>
            <a:srgbClr val="002776">
              <a:lumMod val="20000"/>
              <a:lumOff val="80000"/>
            </a:srgbClr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marL="93663" indent="-93663" algn="ctr" eaLnBrk="0" hangingPunct="0">
              <a:defRPr/>
            </a:pP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129"/>
          <p:cNvSpPr>
            <a:spLocks noChangeArrowheads="1"/>
          </p:cNvSpPr>
          <p:nvPr/>
        </p:nvSpPr>
        <p:spPr bwMode="auto">
          <a:xfrm>
            <a:off x="4318938" y="3711814"/>
            <a:ext cx="3493622" cy="341125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15"/>
          <p:cNvSpPr/>
          <p:nvPr/>
        </p:nvSpPr>
        <p:spPr bwMode="auto">
          <a:xfrm>
            <a:off x="4445485" y="3780039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用户主题</a:t>
            </a:r>
          </a:p>
        </p:txBody>
      </p:sp>
      <p:sp>
        <p:nvSpPr>
          <p:cNvPr id="61" name="矩形 316"/>
          <p:cNvSpPr/>
          <p:nvPr/>
        </p:nvSpPr>
        <p:spPr bwMode="auto">
          <a:xfrm>
            <a:off x="5161924" y="3780039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营销主题</a:t>
            </a:r>
          </a:p>
        </p:txBody>
      </p:sp>
      <p:sp>
        <p:nvSpPr>
          <p:cNvPr id="62" name="矩形 317"/>
          <p:cNvSpPr/>
          <p:nvPr/>
        </p:nvSpPr>
        <p:spPr bwMode="auto">
          <a:xfrm>
            <a:off x="6594801" y="3780039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131"/>
          <p:cNvSpPr>
            <a:spLocks noChangeArrowheads="1"/>
          </p:cNvSpPr>
          <p:nvPr/>
        </p:nvSpPr>
        <p:spPr bwMode="auto">
          <a:xfrm>
            <a:off x="7364384" y="2085115"/>
            <a:ext cx="759774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沙盘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演练应用</a:t>
            </a:r>
            <a:endParaRPr lang="zh-CN" altLang="en-US" sz="12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12163" y="3264170"/>
            <a:ext cx="369332" cy="8640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主题数据区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419"/>
          <p:cNvSpPr/>
          <p:nvPr/>
        </p:nvSpPr>
        <p:spPr bwMode="auto">
          <a:xfrm>
            <a:off x="237738" y="1489471"/>
            <a:ext cx="8710034" cy="47842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eaVert" wrap="none" tIns="91440" bIns="91440" anchor="ctr" anchorCtr="1"/>
          <a:lstStyle/>
          <a:p>
            <a:pPr marL="93663" indent="-93663" eaLnBrk="0" hangingPunct="0">
              <a:defRPr/>
            </a:pPr>
            <a:endParaRPr lang="en-US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163302" y="1447800"/>
            <a:ext cx="828298" cy="553998"/>
            <a:chOff x="8048735" y="622236"/>
            <a:chExt cx="828298" cy="641254"/>
          </a:xfrm>
        </p:grpSpPr>
        <p:sp>
          <p:nvSpPr>
            <p:cNvPr id="67" name="Rectangle 437"/>
            <p:cNvSpPr/>
            <p:nvPr/>
          </p:nvSpPr>
          <p:spPr bwMode="auto">
            <a:xfrm>
              <a:off x="8048735" y="669842"/>
              <a:ext cx="822093" cy="55440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tIns="91440" bIns="91440" anchor="ctr" anchorCtr="1"/>
            <a:lstStyle/>
            <a:p>
              <a:pPr marL="93663" indent="-93663" eaLnBrk="0" hangingPunct="0">
                <a:defRPr/>
              </a:pPr>
              <a:endParaRPr lang="en-US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66928" y="622236"/>
              <a:ext cx="810105" cy="6412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用户访问层</a:t>
              </a:r>
              <a:endParaRPr 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上箭头 327"/>
          <p:cNvSpPr/>
          <p:nvPr/>
        </p:nvSpPr>
        <p:spPr bwMode="auto">
          <a:xfrm>
            <a:off x="7651415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上箭头 327"/>
          <p:cNvSpPr/>
          <p:nvPr/>
        </p:nvSpPr>
        <p:spPr bwMode="auto">
          <a:xfrm>
            <a:off x="3688494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129"/>
          <p:cNvSpPr>
            <a:spLocks noChangeArrowheads="1"/>
          </p:cNvSpPr>
          <p:nvPr/>
        </p:nvSpPr>
        <p:spPr bwMode="auto">
          <a:xfrm>
            <a:off x="4318938" y="3303443"/>
            <a:ext cx="3493622" cy="341125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315"/>
          <p:cNvSpPr/>
          <p:nvPr/>
        </p:nvSpPr>
        <p:spPr bwMode="auto">
          <a:xfrm>
            <a:off x="4434852" y="3372445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经营体</a:t>
            </a:r>
          </a:p>
        </p:txBody>
      </p:sp>
      <p:sp>
        <p:nvSpPr>
          <p:cNvPr id="73" name="矩形 316"/>
          <p:cNvSpPr/>
          <p:nvPr/>
        </p:nvSpPr>
        <p:spPr bwMode="auto">
          <a:xfrm>
            <a:off x="5151291" y="3372445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产品大类</a:t>
            </a:r>
          </a:p>
        </p:txBody>
      </p:sp>
      <p:sp>
        <p:nvSpPr>
          <p:cNvPr id="74" name="矩形 317"/>
          <p:cNvSpPr/>
          <p:nvPr/>
        </p:nvSpPr>
        <p:spPr bwMode="auto">
          <a:xfrm>
            <a:off x="6584168" y="3372445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129"/>
          <p:cNvSpPr>
            <a:spLocks noChangeArrowheads="1"/>
          </p:cNvSpPr>
          <p:nvPr/>
        </p:nvSpPr>
        <p:spPr bwMode="auto">
          <a:xfrm>
            <a:off x="1812127" y="3124878"/>
            <a:ext cx="1440000" cy="92120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129"/>
          <p:cNvSpPr>
            <a:spLocks noChangeArrowheads="1"/>
          </p:cNvSpPr>
          <p:nvPr/>
        </p:nvSpPr>
        <p:spPr bwMode="auto">
          <a:xfrm>
            <a:off x="1812127" y="2846900"/>
            <a:ext cx="1440000" cy="20520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tIns="91440" bIns="91440" anchor="ctr"/>
          <a:lstStyle/>
          <a:p>
            <a:pPr marL="93663" indent="-93663" algn="ctr" eaLnBrk="0" hangingPunct="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结构化数据区</a:t>
            </a:r>
          </a:p>
        </p:txBody>
      </p:sp>
      <p:sp>
        <p:nvSpPr>
          <p:cNvPr id="77" name="矩形 837"/>
          <p:cNvSpPr/>
          <p:nvPr/>
        </p:nvSpPr>
        <p:spPr>
          <a:xfrm>
            <a:off x="1812127" y="3100467"/>
            <a:ext cx="1440000" cy="276999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marL="93663" indent="-93663" algn="ctr" eaLnBrk="0" hangingPunct="0"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大数据存储区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8175289" y="4200945"/>
            <a:ext cx="810107" cy="553998"/>
            <a:chOff x="8060721" y="3314951"/>
            <a:chExt cx="810107" cy="634570"/>
          </a:xfrm>
        </p:grpSpPr>
        <p:sp>
          <p:nvSpPr>
            <p:cNvPr id="79" name="Rectangle 437"/>
            <p:cNvSpPr/>
            <p:nvPr/>
          </p:nvSpPr>
          <p:spPr bwMode="auto">
            <a:xfrm>
              <a:off x="8060721" y="3362879"/>
              <a:ext cx="810107" cy="55849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tIns="91440" bIns="91440" anchor="ctr" anchorCtr="1"/>
            <a:lstStyle/>
            <a:p>
              <a:pPr marL="93663" indent="-93663" eaLnBrk="0" hangingPunct="0">
                <a:defRPr/>
              </a:pPr>
              <a:endParaRPr 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60723" y="3314951"/>
              <a:ext cx="810105" cy="6345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数据交换层</a:t>
              </a:r>
              <a:endParaRPr 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3360395" y="2085247"/>
            <a:ext cx="841151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分析应用</a:t>
            </a:r>
            <a:endParaRPr lang="zh-CN" altLang="en-US" sz="12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上箭头 327"/>
          <p:cNvSpPr/>
          <p:nvPr/>
        </p:nvSpPr>
        <p:spPr bwMode="auto">
          <a:xfrm>
            <a:off x="6636950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上箭头 327"/>
          <p:cNvSpPr/>
          <p:nvPr/>
        </p:nvSpPr>
        <p:spPr bwMode="auto">
          <a:xfrm>
            <a:off x="1332285" y="4163680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上箭头 327"/>
          <p:cNvSpPr/>
          <p:nvPr/>
        </p:nvSpPr>
        <p:spPr bwMode="auto">
          <a:xfrm>
            <a:off x="3660389" y="4163680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4232935" y="2085115"/>
            <a:ext cx="3103200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管理分析应用</a:t>
            </a:r>
          </a:p>
        </p:txBody>
      </p:sp>
      <p:sp>
        <p:nvSpPr>
          <p:cNvPr id="86" name="上箭头 327"/>
          <p:cNvSpPr/>
          <p:nvPr/>
        </p:nvSpPr>
        <p:spPr bwMode="auto">
          <a:xfrm>
            <a:off x="2440687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ounded Rectangle 423"/>
          <p:cNvSpPr/>
          <p:nvPr/>
        </p:nvSpPr>
        <p:spPr bwMode="auto">
          <a:xfrm>
            <a:off x="1164520" y="2611563"/>
            <a:ext cx="540000" cy="1512734"/>
          </a:xfrm>
          <a:prstGeom prst="roundRect">
            <a:avLst>
              <a:gd name="adj" fmla="val 0"/>
            </a:avLst>
          </a:prstGeom>
          <a:solidFill>
            <a:srgbClr val="002776">
              <a:lumMod val="20000"/>
              <a:lumOff val="80000"/>
            </a:srgbClr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marL="93663" indent="-93663" algn="ctr" eaLnBrk="0" hangingPunct="0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历史归档数据区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316"/>
          <p:cNvSpPr/>
          <p:nvPr/>
        </p:nvSpPr>
        <p:spPr bwMode="auto">
          <a:xfrm>
            <a:off x="5867730" y="3372445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89" name="矩形 316"/>
          <p:cNvSpPr/>
          <p:nvPr/>
        </p:nvSpPr>
        <p:spPr bwMode="auto">
          <a:xfrm>
            <a:off x="5878363" y="3780039"/>
            <a:ext cx="648000" cy="2046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产品主题</a:t>
            </a:r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1164517" y="1538266"/>
            <a:ext cx="3708000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业务人员</a:t>
            </a:r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4899232" y="1538266"/>
            <a:ext cx="1206000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管理人员</a:t>
            </a:r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6130135" y="1538266"/>
            <a:ext cx="1206000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决策人员</a:t>
            </a:r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7364309" y="1538266"/>
            <a:ext cx="759479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科学家</a:t>
            </a:r>
          </a:p>
        </p:txBody>
      </p:sp>
      <p:sp>
        <p:nvSpPr>
          <p:cNvPr id="94" name="上箭头 327"/>
          <p:cNvSpPr/>
          <p:nvPr/>
        </p:nvSpPr>
        <p:spPr bwMode="auto">
          <a:xfrm>
            <a:off x="7660847" y="2475156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上箭头 327"/>
          <p:cNvSpPr/>
          <p:nvPr/>
        </p:nvSpPr>
        <p:spPr bwMode="auto">
          <a:xfrm>
            <a:off x="3674859" y="2475156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上箭头 327"/>
          <p:cNvSpPr/>
          <p:nvPr/>
        </p:nvSpPr>
        <p:spPr bwMode="auto">
          <a:xfrm>
            <a:off x="5610983" y="2475156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上箭头 327"/>
          <p:cNvSpPr/>
          <p:nvPr/>
        </p:nvSpPr>
        <p:spPr bwMode="auto">
          <a:xfrm>
            <a:off x="1342948" y="2475156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31035" y="2846899"/>
            <a:ext cx="684000" cy="43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库存实时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变化数据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1737418" y="2085839"/>
            <a:ext cx="1588175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大数据分析应用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12587" y="3350350"/>
            <a:ext cx="6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汇总区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02056" y="3743876"/>
            <a:ext cx="6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明细区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31035" y="3826833"/>
            <a:ext cx="684000" cy="2046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315"/>
          <p:cNvSpPr/>
          <p:nvPr/>
        </p:nvSpPr>
        <p:spPr bwMode="auto">
          <a:xfrm>
            <a:off x="1874677" y="3338602"/>
            <a:ext cx="648000" cy="2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107" name="矩形 315"/>
          <p:cNvSpPr/>
          <p:nvPr/>
        </p:nvSpPr>
        <p:spPr bwMode="auto">
          <a:xfrm>
            <a:off x="1874677" y="3568478"/>
            <a:ext cx="648000" cy="2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访问日志</a:t>
            </a:r>
          </a:p>
        </p:txBody>
      </p:sp>
      <p:sp>
        <p:nvSpPr>
          <p:cNvPr id="108" name="矩形 315"/>
          <p:cNvSpPr/>
          <p:nvPr/>
        </p:nvSpPr>
        <p:spPr bwMode="auto">
          <a:xfrm>
            <a:off x="1874677" y="3798354"/>
            <a:ext cx="648000" cy="2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音频视频</a:t>
            </a:r>
          </a:p>
        </p:txBody>
      </p:sp>
      <p:sp>
        <p:nvSpPr>
          <p:cNvPr id="109" name="矩形 315"/>
          <p:cNvSpPr/>
          <p:nvPr/>
        </p:nvSpPr>
        <p:spPr bwMode="auto">
          <a:xfrm>
            <a:off x="2542760" y="3338602"/>
            <a:ext cx="648000" cy="2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用户评价</a:t>
            </a:r>
          </a:p>
        </p:txBody>
      </p:sp>
      <p:sp>
        <p:nvSpPr>
          <p:cNvPr id="110" name="矩形 315"/>
          <p:cNvSpPr/>
          <p:nvPr/>
        </p:nvSpPr>
        <p:spPr bwMode="auto">
          <a:xfrm>
            <a:off x="2542760" y="3568478"/>
            <a:ext cx="648000" cy="2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</a:t>
            </a:r>
          </a:p>
        </p:txBody>
      </p:sp>
      <p:sp>
        <p:nvSpPr>
          <p:cNvPr id="111" name="矩形 315"/>
          <p:cNvSpPr/>
          <p:nvPr/>
        </p:nvSpPr>
        <p:spPr bwMode="auto">
          <a:xfrm>
            <a:off x="2542760" y="3798354"/>
            <a:ext cx="648000" cy="205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93663" indent="-93663" algn="ctr" eaLnBrk="0" hangingPunct="0"/>
            <a:r>
              <a:rPr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Rectangle 437"/>
          <p:cNvSpPr/>
          <p:nvPr/>
        </p:nvSpPr>
        <p:spPr bwMode="auto">
          <a:xfrm>
            <a:off x="667294" y="2033479"/>
            <a:ext cx="365760" cy="2697147"/>
          </a:xfrm>
          <a:prstGeom prst="rect">
            <a:avLst/>
          </a:prstGeom>
          <a:solidFill>
            <a:srgbClr val="FFFFFF">
              <a:lumMod val="50000"/>
            </a:srgbClr>
          </a:solidFill>
          <a:ln w="1270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tIns="91440" bIns="91440" anchor="ctr" anchorCtr="1"/>
          <a:lstStyle/>
          <a:p>
            <a:pPr marL="93663" indent="-93663" algn="ctr" eaLnBrk="0" hangingPunct="0">
              <a:defRPr/>
            </a:pPr>
            <a:r>
              <a:rPr lang="zh-CN" altLang="en-US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流程调度层</a:t>
            </a:r>
            <a:endParaRPr lang="en-US" sz="16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50000" y="4386588"/>
            <a:ext cx="2124000" cy="205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非结构化数据交换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82683" y="4386588"/>
            <a:ext cx="2124000" cy="205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结构化数据交换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15367" y="4386588"/>
            <a:ext cx="2124000" cy="205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各数据区数据交换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84027" y="2592274"/>
            <a:ext cx="980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1200" b="1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实时数据区</a:t>
            </a:r>
            <a:endParaRPr lang="en-US" altLang="zh-CN" sz="1200" b="1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上箭头 327"/>
          <p:cNvSpPr/>
          <p:nvPr/>
        </p:nvSpPr>
        <p:spPr bwMode="auto">
          <a:xfrm>
            <a:off x="2503184" y="2475156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上箭头 327"/>
          <p:cNvSpPr/>
          <p:nvPr/>
        </p:nvSpPr>
        <p:spPr bwMode="auto">
          <a:xfrm>
            <a:off x="5410769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上箭头 327"/>
          <p:cNvSpPr/>
          <p:nvPr/>
        </p:nvSpPr>
        <p:spPr bwMode="auto">
          <a:xfrm>
            <a:off x="1330523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Rectangle 131"/>
          <p:cNvSpPr>
            <a:spLocks noChangeArrowheads="1"/>
          </p:cNvSpPr>
          <p:nvPr/>
        </p:nvSpPr>
        <p:spPr bwMode="auto">
          <a:xfrm>
            <a:off x="316586" y="1538266"/>
            <a:ext cx="781802" cy="360000"/>
          </a:xfrm>
          <a:prstGeom prst="rect">
            <a:avLst/>
          </a:prstGeom>
          <a:solidFill>
            <a:srgbClr val="B7CFFF"/>
          </a:solidFill>
          <a:ln w="12700" cap="sq">
            <a:solidFill>
              <a:srgbClr val="72C7E7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运维人员</a:t>
            </a:r>
            <a:endParaRPr lang="en-US" altLang="zh-CN" sz="12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管控人员</a:t>
            </a:r>
          </a:p>
        </p:txBody>
      </p:sp>
      <p:sp>
        <p:nvSpPr>
          <p:cNvPr id="121" name="上箭头 327"/>
          <p:cNvSpPr/>
          <p:nvPr/>
        </p:nvSpPr>
        <p:spPr bwMode="auto">
          <a:xfrm>
            <a:off x="774364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上箭头 327"/>
          <p:cNvSpPr/>
          <p:nvPr/>
        </p:nvSpPr>
        <p:spPr bwMode="auto">
          <a:xfrm>
            <a:off x="329176" y="1911704"/>
            <a:ext cx="182881" cy="1023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91440" bIns="91440" anchor="ctr"/>
          <a:lstStyle/>
          <a:p>
            <a:pPr marL="93663" indent="-93663" eaLnBrk="0" hangingPunct="0">
              <a:defRPr/>
            </a:pPr>
            <a:endParaRPr lang="zh-CN" altLang="en-US" sz="1600" ker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251163" y="2816056"/>
            <a:ext cx="684000" cy="387798"/>
            <a:chOff x="4157863" y="1995778"/>
            <a:chExt cx="555467" cy="387798"/>
          </a:xfrm>
        </p:grpSpPr>
        <p:sp>
          <p:nvSpPr>
            <p:cNvPr id="124" name="TextBox 123"/>
            <p:cNvSpPr txBox="1"/>
            <p:nvPr/>
          </p:nvSpPr>
          <p:spPr>
            <a:xfrm>
              <a:off x="4212902" y="2006411"/>
              <a:ext cx="445390" cy="324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7863" y="1995778"/>
              <a:ext cx="555467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客户管理</a:t>
              </a:r>
              <a:endParaRPr lang="en-US" sz="1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639068" y="2826689"/>
            <a:ext cx="684000" cy="324000"/>
            <a:chOff x="6513869" y="1996428"/>
            <a:chExt cx="555467" cy="324000"/>
          </a:xfrm>
        </p:grpSpPr>
        <p:sp>
          <p:nvSpPr>
            <p:cNvPr id="127" name="TextBox 126"/>
            <p:cNvSpPr txBox="1"/>
            <p:nvPr/>
          </p:nvSpPr>
          <p:spPr>
            <a:xfrm>
              <a:off x="6568908" y="1996428"/>
              <a:ext cx="445390" cy="324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13869" y="2017084"/>
              <a:ext cx="555467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848139" y="2816056"/>
            <a:ext cx="684000" cy="387798"/>
            <a:chOff x="4685209" y="1995756"/>
            <a:chExt cx="555467" cy="387798"/>
          </a:xfrm>
        </p:grpSpPr>
        <p:sp>
          <p:nvSpPr>
            <p:cNvPr id="130" name="TextBox 129"/>
            <p:cNvSpPr txBox="1"/>
            <p:nvPr/>
          </p:nvSpPr>
          <p:spPr>
            <a:xfrm>
              <a:off x="4740248" y="2006389"/>
              <a:ext cx="445390" cy="324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85209" y="1995756"/>
              <a:ext cx="555467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财务管理</a:t>
              </a:r>
              <a:endParaRPr lang="en-US" sz="1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45115" y="2816056"/>
            <a:ext cx="684000" cy="387798"/>
            <a:chOff x="5258888" y="2007061"/>
            <a:chExt cx="555467" cy="387798"/>
          </a:xfrm>
        </p:grpSpPr>
        <p:sp>
          <p:nvSpPr>
            <p:cNvPr id="133" name="TextBox 132"/>
            <p:cNvSpPr txBox="1"/>
            <p:nvPr/>
          </p:nvSpPr>
          <p:spPr>
            <a:xfrm>
              <a:off x="5313927" y="2017694"/>
              <a:ext cx="445390" cy="324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58888" y="2007061"/>
              <a:ext cx="555467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绩效管理</a:t>
              </a:r>
              <a:endParaRPr lang="en-US" sz="1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042091" y="2816056"/>
            <a:ext cx="684000" cy="387798"/>
            <a:chOff x="5846041" y="1995756"/>
            <a:chExt cx="555467" cy="387798"/>
          </a:xfrm>
        </p:grpSpPr>
        <p:sp>
          <p:nvSpPr>
            <p:cNvPr id="136" name="TextBox 135"/>
            <p:cNvSpPr txBox="1"/>
            <p:nvPr/>
          </p:nvSpPr>
          <p:spPr>
            <a:xfrm>
              <a:off x="5901080" y="2006389"/>
              <a:ext cx="445390" cy="324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46041" y="1995756"/>
              <a:ext cx="555467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供应链管理</a:t>
              </a:r>
              <a:endParaRPr lang="en-US" sz="12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431035" y="3327802"/>
            <a:ext cx="684000" cy="43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用户订单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实时数据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6008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715" y="992691"/>
            <a:ext cx="8410575" cy="46037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大数据分析应用：用户雷达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28" y="4882971"/>
            <a:ext cx="864000" cy="389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00" y="4882971"/>
            <a:ext cx="864000" cy="389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00" y="4882971"/>
            <a:ext cx="864000" cy="389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00" y="4882971"/>
            <a:ext cx="864000" cy="389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0" y="4882971"/>
            <a:ext cx="864000" cy="389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25" y="4882971"/>
            <a:ext cx="864000" cy="389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00" y="4882971"/>
            <a:ext cx="864000" cy="389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Up Arrow 14"/>
          <p:cNvSpPr/>
          <p:nvPr/>
        </p:nvSpPr>
        <p:spPr>
          <a:xfrm>
            <a:off x="1835228" y="4550468"/>
            <a:ext cx="576000" cy="252000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2895600" y="4550468"/>
            <a:ext cx="576000" cy="252000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886200" y="4550468"/>
            <a:ext cx="576000" cy="252000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5977200" y="4550468"/>
            <a:ext cx="576000" cy="252000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6967800" y="4550468"/>
            <a:ext cx="576000" cy="252000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8001000" y="4550468"/>
            <a:ext cx="576000" cy="252000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507" y="2306037"/>
            <a:ext cx="8638603" cy="2196933"/>
          </a:xfrm>
          <a:prstGeom prst="roundRect">
            <a:avLst>
              <a:gd name="adj" fmla="val 1269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95020" y="2585102"/>
            <a:ext cx="8004038" cy="684000"/>
          </a:xfrm>
          <a:prstGeom prst="can">
            <a:avLst>
              <a:gd name="adj" fmla="val 371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用户雷达数据集市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1691228" y="3968579"/>
            <a:ext cx="864000" cy="40376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lowchart: Multidocument 21"/>
          <p:cNvSpPr/>
          <p:nvPr/>
        </p:nvSpPr>
        <p:spPr>
          <a:xfrm>
            <a:off x="2719500" y="3968579"/>
            <a:ext cx="864000" cy="40376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3748200" y="3968579"/>
            <a:ext cx="864000" cy="40376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苏宁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lowchart: Multidocument 23"/>
          <p:cNvSpPr/>
          <p:nvPr/>
        </p:nvSpPr>
        <p:spPr>
          <a:xfrm>
            <a:off x="4776900" y="3968579"/>
            <a:ext cx="864000" cy="40376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国美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lowchart: Multidocument 24"/>
          <p:cNvSpPr/>
          <p:nvPr/>
        </p:nvSpPr>
        <p:spPr>
          <a:xfrm>
            <a:off x="5805600" y="3968578"/>
            <a:ext cx="864000" cy="40376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6834300" y="3968576"/>
            <a:ext cx="864000" cy="40376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lowchart: Multidocument 26"/>
          <p:cNvSpPr/>
          <p:nvPr/>
        </p:nvSpPr>
        <p:spPr>
          <a:xfrm>
            <a:off x="7859725" y="3968576"/>
            <a:ext cx="864000" cy="40376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6702" y="3487628"/>
            <a:ext cx="7053023" cy="288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用户雷达分析器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123228" y="3775628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51500" y="3775628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80200" y="3775628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08900" y="3775628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237600" y="3775628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266300" y="3775628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91725" y="3775628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23228" y="3275003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51500" y="3275003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80200" y="3275003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08900" y="3275003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237600" y="3275003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266300" y="3275003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291725" y="3275003"/>
            <a:ext cx="0" cy="180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5020" y="2549478"/>
            <a:ext cx="800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HAWQ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67050" y="2270411"/>
            <a:ext cx="235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7507" y="1515357"/>
            <a:ext cx="8638603" cy="4819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001" y="1587042"/>
            <a:ext cx="2160000" cy="3385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产品分析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95669" y="1587042"/>
            <a:ext cx="2160000" cy="3385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经营实体分析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80337" y="1587042"/>
            <a:ext cx="2160000" cy="3385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竞争对手分析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257047" y="2025657"/>
            <a:ext cx="684000" cy="276100"/>
            <a:chOff x="1150172" y="1161161"/>
            <a:chExt cx="576000" cy="276100"/>
          </a:xfrm>
        </p:grpSpPr>
        <p:sp>
          <p:nvSpPr>
            <p:cNvPr id="52" name="Up Arrow 51"/>
            <p:cNvSpPr/>
            <p:nvPr/>
          </p:nvSpPr>
          <p:spPr>
            <a:xfrm>
              <a:off x="1150172" y="1161161"/>
              <a:ext cx="576000" cy="252000"/>
            </a:xfrm>
            <a:prstGeom prst="up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79907" y="1175651"/>
              <a:ext cx="5462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ODBC</a:t>
              </a:r>
              <a:endParaRPr lang="en-US" sz="1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299586" y="2025657"/>
            <a:ext cx="684000" cy="276100"/>
            <a:chOff x="1150172" y="1161161"/>
            <a:chExt cx="576000" cy="276100"/>
          </a:xfrm>
        </p:grpSpPr>
        <p:sp>
          <p:nvSpPr>
            <p:cNvPr id="56" name="Up Arrow 55"/>
            <p:cNvSpPr/>
            <p:nvPr/>
          </p:nvSpPr>
          <p:spPr>
            <a:xfrm>
              <a:off x="1150172" y="1161161"/>
              <a:ext cx="576000" cy="252000"/>
            </a:xfrm>
            <a:prstGeom prst="up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79907" y="1175651"/>
              <a:ext cx="5462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ODBC</a:t>
              </a:r>
              <a:endParaRPr lang="en-US" sz="1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77767" y="2025657"/>
            <a:ext cx="684000" cy="276100"/>
            <a:chOff x="1150172" y="1161161"/>
            <a:chExt cx="576000" cy="276100"/>
          </a:xfrm>
        </p:grpSpPr>
        <p:sp>
          <p:nvSpPr>
            <p:cNvPr id="59" name="Up Arrow 58"/>
            <p:cNvSpPr/>
            <p:nvPr/>
          </p:nvSpPr>
          <p:spPr>
            <a:xfrm>
              <a:off x="1150172" y="1161161"/>
              <a:ext cx="576000" cy="252000"/>
            </a:xfrm>
            <a:prstGeom prst="up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79907" y="1175651"/>
              <a:ext cx="5462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ODBC</a:t>
              </a:r>
              <a:endParaRPr lang="en-US" sz="1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1002" y="4842708"/>
            <a:ext cx="1012999" cy="469567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930519" y="4550468"/>
            <a:ext cx="576000" cy="252000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729500" y="3200400"/>
            <a:ext cx="576000" cy="1602068"/>
          </a:xfrm>
          <a:prstGeom prst="upArrow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49500" y="4572000"/>
            <a:ext cx="936000" cy="360000"/>
            <a:chOff x="587640" y="3714750"/>
            <a:chExt cx="936000" cy="360000"/>
          </a:xfrm>
        </p:grpSpPr>
        <p:sp>
          <p:nvSpPr>
            <p:cNvPr id="62" name="Flowchart: Multidocument 61"/>
            <p:cNvSpPr/>
            <p:nvPr/>
          </p:nvSpPr>
          <p:spPr>
            <a:xfrm>
              <a:off x="587640" y="3714750"/>
              <a:ext cx="936000" cy="360000"/>
            </a:xfrm>
            <a:prstGeom prst="flowChartMultidocumen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2707" y="3790950"/>
              <a:ext cx="8258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产品主数据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76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方案架构图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4271" y="1478913"/>
            <a:ext cx="8108255" cy="4382740"/>
            <a:chOff x="360537" y="173498"/>
            <a:chExt cx="8764524" cy="4845946"/>
          </a:xfrm>
        </p:grpSpPr>
        <p:grpSp>
          <p:nvGrpSpPr>
            <p:cNvPr id="43" name="Group 42"/>
            <p:cNvGrpSpPr/>
            <p:nvPr/>
          </p:nvGrpSpPr>
          <p:grpSpPr>
            <a:xfrm>
              <a:off x="360537" y="173498"/>
              <a:ext cx="8764524" cy="4845946"/>
              <a:chOff x="360537" y="173498"/>
              <a:chExt cx="8764524" cy="484594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65608" y="3231736"/>
                <a:ext cx="1295399" cy="439235"/>
              </a:xfrm>
              <a:prstGeom prst="rect">
                <a:avLst/>
              </a:prstGeom>
              <a:gradFill rotWithShape="1">
                <a:gsLst>
                  <a:gs pos="0">
                    <a:srgbClr val="BEAE98">
                      <a:shade val="63000"/>
                      <a:satMod val="110000"/>
                    </a:srgbClr>
                  </a:gs>
                  <a:gs pos="30000">
                    <a:srgbClr val="BEAE98">
                      <a:shade val="90000"/>
                      <a:satMod val="120000"/>
                    </a:srgbClr>
                  </a:gs>
                  <a:gs pos="45000">
                    <a:srgbClr val="BEAE98">
                      <a:shade val="100000"/>
                      <a:satMod val="128000"/>
                    </a:srgbClr>
                  </a:gs>
                  <a:gs pos="55000">
                    <a:srgbClr val="BEAE98">
                      <a:shade val="100000"/>
                      <a:satMod val="128000"/>
                    </a:srgbClr>
                  </a:gs>
                  <a:gs pos="73000">
                    <a:srgbClr val="BEAE98">
                      <a:shade val="90000"/>
                      <a:satMod val="120000"/>
                    </a:srgbClr>
                  </a:gs>
                  <a:gs pos="100000">
                    <a:srgbClr val="BEAE98">
                      <a:shade val="63000"/>
                      <a:satMod val="110000"/>
                    </a:srgbClr>
                  </a:gs>
                </a:gsLst>
                <a:lin ang="950000" scaled="1"/>
              </a:gradFill>
              <a:ln w="9525" cap="flat" cmpd="sng" algn="ctr">
                <a:solidFill>
                  <a:srgbClr val="BEAE98"/>
                </a:solidFill>
                <a:prstDash val="solid"/>
              </a:ln>
              <a:effectLst>
                <a:outerShdw blurRad="50800" dist="41909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400" b="1" kern="0" dirty="0">
                    <a:solidFill>
                      <a:srgbClr val="FFFFFF"/>
                    </a:solidFill>
                    <a:latin typeface="Garamond"/>
                    <a:ea typeface="仿宋"/>
                  </a:rPr>
                  <a:t>ZooKeeper</a:t>
                </a:r>
                <a:endParaRPr lang="zh-CN" altLang="en-US" sz="1400" b="1" kern="0" dirty="0">
                  <a:solidFill>
                    <a:srgbClr val="FFFFFF"/>
                  </a:solidFill>
                  <a:latin typeface="Garamond"/>
                  <a:ea typeface="仿宋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386228" y="3228484"/>
                <a:ext cx="5452970" cy="457200"/>
              </a:xfrm>
              <a:prstGeom prst="rect">
                <a:avLst/>
              </a:prstGeom>
              <a:gradFill rotWithShape="1">
                <a:gsLst>
                  <a:gs pos="0">
                    <a:srgbClr val="6F6F74">
                      <a:shade val="63000"/>
                      <a:satMod val="110000"/>
                    </a:srgbClr>
                  </a:gs>
                  <a:gs pos="30000">
                    <a:srgbClr val="6F6F74">
                      <a:shade val="90000"/>
                      <a:satMod val="120000"/>
                    </a:srgbClr>
                  </a:gs>
                  <a:gs pos="45000">
                    <a:srgbClr val="6F6F74">
                      <a:shade val="100000"/>
                      <a:satMod val="128000"/>
                    </a:srgbClr>
                  </a:gs>
                  <a:gs pos="55000">
                    <a:srgbClr val="6F6F74">
                      <a:shade val="100000"/>
                      <a:satMod val="128000"/>
                    </a:srgbClr>
                  </a:gs>
                  <a:gs pos="73000">
                    <a:srgbClr val="6F6F74">
                      <a:shade val="90000"/>
                      <a:satMod val="120000"/>
                    </a:srgbClr>
                  </a:gs>
                  <a:gs pos="100000">
                    <a:srgbClr val="6F6F74">
                      <a:shade val="63000"/>
                      <a:satMod val="110000"/>
                    </a:srgbClr>
                  </a:gs>
                </a:gsLst>
                <a:lin ang="950000" scaled="1"/>
              </a:gradFill>
              <a:ln>
                <a:noFill/>
              </a:ln>
              <a:effectLst>
                <a:outerShdw blurRad="57150" dist="38100" dir="5400000" algn="br" rotWithShape="0">
                  <a:srgbClr val="000000">
                    <a:alpha val="57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">
                  <a:rot lat="0" lon="0" rev="1800000"/>
                </a:lightRig>
              </a:scene3d>
              <a:sp3d>
                <a:bevelT w="44450" h="31750" prst="coolSlant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400" b="1" kern="0" dirty="0">
                    <a:solidFill>
                      <a:srgbClr val="FFFFFF"/>
                    </a:solidFill>
                    <a:latin typeface="Garamond"/>
                    <a:ea typeface="仿宋"/>
                  </a:rPr>
                  <a:t>HDFS</a:t>
                </a:r>
                <a:endParaRPr lang="zh-CN" altLang="en-US" sz="1400" b="1" kern="0" dirty="0">
                  <a:solidFill>
                    <a:srgbClr val="FFFFFF"/>
                  </a:solidFill>
                  <a:latin typeface="Garamond"/>
                  <a:ea typeface="仿宋"/>
                </a:endParaRPr>
              </a:p>
            </p:txBody>
          </p:sp>
          <p:pic>
            <p:nvPicPr>
              <p:cNvPr id="50" name="Picture 2" descr="http://2.bp.blogspot.com/-9pKvE5OCXeM/UtTnAGXrylI/AAAAAAAAQ_w/1nM6XXJwNY0/s1600/rabbit_header_logo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64" b="14196"/>
              <a:stretch/>
            </p:blipFill>
            <p:spPr bwMode="auto">
              <a:xfrm>
                <a:off x="360537" y="3228485"/>
                <a:ext cx="1163463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http://www.vmware.com/files/images/vsphere_imgs/vmw-dgrm-vsphere-drs-overview-lg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0" t="68722" r="72881" b="24333"/>
              <a:stretch/>
            </p:blipFill>
            <p:spPr bwMode="auto">
              <a:xfrm>
                <a:off x="534796" y="3969769"/>
                <a:ext cx="2340811" cy="585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1680181" y="4552950"/>
                <a:ext cx="2378901" cy="45720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b="1" kern="0" dirty="0">
                  <a:solidFill>
                    <a:srgbClr val="FFFFFF">
                      <a:lumMod val="75000"/>
                    </a:srgbClr>
                  </a:solidFill>
                  <a:latin typeface="Garamond"/>
                  <a:ea typeface="仿宋"/>
                </a:endParaRPr>
              </a:p>
            </p:txBody>
          </p:sp>
          <p:pic>
            <p:nvPicPr>
              <p:cNvPr id="53" name="Picture 2" descr="http://www.vmware.com/files/images/vsphere_imgs/vmw-dgrm-vsphere-drs-overview-lg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0" t="68722" r="72881" b="24333"/>
              <a:stretch/>
            </p:blipFill>
            <p:spPr bwMode="auto">
              <a:xfrm>
                <a:off x="3233889" y="3969769"/>
                <a:ext cx="2340811" cy="585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Right Arrow 53"/>
              <p:cNvSpPr/>
              <p:nvPr/>
            </p:nvSpPr>
            <p:spPr>
              <a:xfrm>
                <a:off x="3711249" y="1204797"/>
                <a:ext cx="341978" cy="435480"/>
              </a:xfrm>
              <a:prstGeom prst="rightArrow">
                <a:avLst/>
              </a:prstGeom>
              <a:gradFill rotWithShape="1">
                <a:gsLst>
                  <a:gs pos="0">
                    <a:srgbClr val="9C8265">
                      <a:tint val="45000"/>
                      <a:satMod val="220000"/>
                    </a:srgbClr>
                  </a:gs>
                  <a:gs pos="30000">
                    <a:srgbClr val="9C8265">
                      <a:tint val="61000"/>
                      <a:satMod val="220000"/>
                    </a:srgbClr>
                  </a:gs>
                  <a:gs pos="45000">
                    <a:srgbClr val="9C8265">
                      <a:tint val="66000"/>
                      <a:satMod val="240000"/>
                    </a:srgbClr>
                  </a:gs>
                  <a:gs pos="55000">
                    <a:srgbClr val="9C8265">
                      <a:tint val="66000"/>
                      <a:satMod val="220000"/>
                    </a:srgbClr>
                  </a:gs>
                  <a:gs pos="73000">
                    <a:srgbClr val="9C8265">
                      <a:tint val="61000"/>
                      <a:satMod val="220000"/>
                    </a:srgbClr>
                  </a:gs>
                  <a:gs pos="100000">
                    <a:srgbClr val="9C8265">
                      <a:tint val="45000"/>
                      <a:satMod val="220000"/>
                    </a:srgbClr>
                  </a:gs>
                </a:gsLst>
                <a:lin ang="950000" scaled="1"/>
              </a:gradFill>
              <a:ln w="9525" cap="flat" cmpd="sng" algn="ctr">
                <a:solidFill>
                  <a:srgbClr val="9C8265"/>
                </a:solidFill>
                <a:prstDash val="soli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000000"/>
                  </a:solidFill>
                  <a:latin typeface="Garamond"/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>
              <a:xfrm rot="5400000">
                <a:off x="5443944" y="2830414"/>
                <a:ext cx="367992" cy="435480"/>
              </a:xfrm>
              <a:prstGeom prst="rightArrow">
                <a:avLst/>
              </a:prstGeom>
              <a:gradFill rotWithShape="1">
                <a:gsLst>
                  <a:gs pos="0">
                    <a:srgbClr val="9C8265">
                      <a:tint val="45000"/>
                      <a:satMod val="220000"/>
                    </a:srgbClr>
                  </a:gs>
                  <a:gs pos="30000">
                    <a:srgbClr val="9C8265">
                      <a:tint val="61000"/>
                      <a:satMod val="220000"/>
                    </a:srgbClr>
                  </a:gs>
                  <a:gs pos="45000">
                    <a:srgbClr val="9C8265">
                      <a:tint val="66000"/>
                      <a:satMod val="240000"/>
                    </a:srgbClr>
                  </a:gs>
                  <a:gs pos="55000">
                    <a:srgbClr val="9C8265">
                      <a:tint val="66000"/>
                      <a:satMod val="220000"/>
                    </a:srgbClr>
                  </a:gs>
                  <a:gs pos="73000">
                    <a:srgbClr val="9C8265">
                      <a:tint val="61000"/>
                      <a:satMod val="220000"/>
                    </a:srgbClr>
                  </a:gs>
                  <a:gs pos="100000">
                    <a:srgbClr val="9C8265">
                      <a:tint val="45000"/>
                      <a:satMod val="220000"/>
                    </a:srgbClr>
                  </a:gs>
                </a:gsLst>
                <a:lin ang="950000" scaled="1"/>
              </a:gradFill>
              <a:ln w="9525" cap="flat" cmpd="sng" algn="ctr">
                <a:solidFill>
                  <a:srgbClr val="9C8265"/>
                </a:solidFill>
                <a:prstDash val="soli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000000"/>
                  </a:solidFill>
                  <a:latin typeface="Garamond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016782" y="452847"/>
                <a:ext cx="1996693" cy="2345152"/>
                <a:chOff x="1102507" y="852897"/>
                <a:chExt cx="1996693" cy="2345152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102507" y="852897"/>
                  <a:ext cx="1996693" cy="2345152"/>
                  <a:chOff x="1483508" y="859661"/>
                  <a:chExt cx="1996693" cy="2345152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1671311" y="1533728"/>
                    <a:ext cx="1793945" cy="4572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A7B789">
                          <a:shade val="63000"/>
                          <a:satMod val="110000"/>
                        </a:srgbClr>
                      </a:gs>
                      <a:gs pos="30000">
                        <a:srgbClr val="A7B789">
                          <a:shade val="90000"/>
                          <a:satMod val="120000"/>
                        </a:srgbClr>
                      </a:gs>
                      <a:gs pos="45000">
                        <a:srgbClr val="A7B789">
                          <a:shade val="100000"/>
                          <a:satMod val="128000"/>
                        </a:srgbClr>
                      </a:gs>
                      <a:gs pos="55000">
                        <a:srgbClr val="A7B789">
                          <a:shade val="100000"/>
                          <a:satMod val="128000"/>
                        </a:srgbClr>
                      </a:gs>
                      <a:gs pos="73000">
                        <a:srgbClr val="A7B789">
                          <a:shade val="90000"/>
                          <a:satMod val="120000"/>
                        </a:srgbClr>
                      </a:gs>
                      <a:gs pos="100000">
                        <a:srgbClr val="A7B789">
                          <a:shade val="63000"/>
                          <a:satMod val="110000"/>
                        </a:srgbClr>
                      </a:gs>
                    </a:gsLst>
                    <a:lin ang="950000" scaled="1"/>
                  </a:gradFill>
                  <a:ln w="9525" cap="flat" cmpd="sng" algn="ctr">
                    <a:solidFill>
                      <a:srgbClr val="A7B789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spring xd admin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pic>
                <p:nvPicPr>
                  <p:cNvPr id="86" name="Picture 4" descr="http://spring.io/img/spring-by-pivotal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3508" y="859661"/>
                    <a:ext cx="1554527" cy="5052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7" name="Rectangle 86"/>
                  <p:cNvSpPr/>
                  <p:nvPr/>
                </p:nvSpPr>
                <p:spPr>
                  <a:xfrm>
                    <a:off x="1664688" y="2747613"/>
                    <a:ext cx="1785603" cy="457200"/>
                  </a:xfrm>
                  <a:prstGeom prst="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A7B789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spring xd container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1686256" y="2192814"/>
                    <a:ext cx="1793945" cy="457200"/>
                  </a:xfrm>
                  <a:prstGeom prst="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A7B789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spring xd container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</p:grpSp>
            <p:pic>
              <p:nvPicPr>
                <p:cNvPr id="83" name="Picture 17" descr="image00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2194" y="860631"/>
                  <a:ext cx="342900" cy="456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1374368" y="1156322"/>
                  <a:ext cx="1189451" cy="457200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400" b="1" kern="0" dirty="0">
                    <a:solidFill>
                      <a:srgbClr val="FFC000"/>
                    </a:solidFill>
                    <a:latin typeface="Garamond"/>
                    <a:ea typeface="仿宋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4724218" y="523875"/>
                <a:ext cx="2136357" cy="2287624"/>
                <a:chOff x="3438343" y="676275"/>
                <a:chExt cx="2136357" cy="228762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3438343" y="676275"/>
                  <a:ext cx="2136357" cy="2287624"/>
                  <a:chOff x="3319372" y="676275"/>
                  <a:chExt cx="2136357" cy="2287624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3438233" y="1901488"/>
                    <a:ext cx="1809073" cy="4572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92A9B9">
                          <a:shade val="63000"/>
                          <a:satMod val="110000"/>
                        </a:srgbClr>
                      </a:gs>
                      <a:gs pos="30000">
                        <a:srgbClr val="92A9B9">
                          <a:shade val="90000"/>
                          <a:satMod val="120000"/>
                        </a:srgbClr>
                      </a:gs>
                      <a:gs pos="45000">
                        <a:srgbClr val="92A9B9">
                          <a:shade val="100000"/>
                          <a:satMod val="128000"/>
                        </a:srgbClr>
                      </a:gs>
                      <a:gs pos="55000">
                        <a:srgbClr val="92A9B9">
                          <a:shade val="100000"/>
                          <a:satMod val="128000"/>
                        </a:srgbClr>
                      </a:gs>
                      <a:gs pos="73000">
                        <a:srgbClr val="92A9B9">
                          <a:shade val="90000"/>
                          <a:satMod val="120000"/>
                        </a:srgbClr>
                      </a:gs>
                      <a:gs pos="100000">
                        <a:srgbClr val="92A9B9">
                          <a:shade val="63000"/>
                          <a:satMod val="110000"/>
                        </a:srgbClr>
                      </a:gs>
                    </a:gsLst>
                    <a:lin ang="950000" scaled="1"/>
                  </a:gradFill>
                  <a:ln w="9525" cap="flat" cmpd="sng" algn="ctr">
                    <a:solidFill>
                      <a:srgbClr val="92A9B9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gemfire xd server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438234" y="1293283"/>
                    <a:ext cx="1809073" cy="4572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9C8265">
                          <a:shade val="63000"/>
                          <a:satMod val="110000"/>
                        </a:srgbClr>
                      </a:gs>
                      <a:gs pos="30000">
                        <a:srgbClr val="9C8265">
                          <a:shade val="90000"/>
                          <a:satMod val="120000"/>
                        </a:srgbClr>
                      </a:gs>
                      <a:gs pos="45000">
                        <a:srgbClr val="9C8265">
                          <a:shade val="100000"/>
                          <a:satMod val="128000"/>
                        </a:srgbClr>
                      </a:gs>
                      <a:gs pos="55000">
                        <a:srgbClr val="9C8265">
                          <a:shade val="100000"/>
                          <a:satMod val="128000"/>
                        </a:srgbClr>
                      </a:gs>
                      <a:gs pos="73000">
                        <a:srgbClr val="9C8265">
                          <a:shade val="90000"/>
                          <a:satMod val="120000"/>
                        </a:srgbClr>
                      </a:gs>
                      <a:gs pos="100000">
                        <a:srgbClr val="9C8265">
                          <a:shade val="63000"/>
                          <a:satMod val="110000"/>
                        </a:srgbClr>
                      </a:gs>
                    </a:gsLst>
                    <a:lin ang="950000" scaled="1"/>
                  </a:gradFill>
                  <a:ln w="9525" cap="flat" cmpd="sng" algn="ctr">
                    <a:solidFill>
                      <a:srgbClr val="9C8265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gemfire xd locator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438234" y="2496683"/>
                    <a:ext cx="1809072" cy="46721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92A9B9">
                          <a:shade val="63000"/>
                          <a:satMod val="110000"/>
                        </a:srgbClr>
                      </a:gs>
                      <a:gs pos="30000">
                        <a:srgbClr val="92A9B9">
                          <a:shade val="90000"/>
                          <a:satMod val="120000"/>
                        </a:srgbClr>
                      </a:gs>
                      <a:gs pos="45000">
                        <a:srgbClr val="92A9B9">
                          <a:shade val="100000"/>
                          <a:satMod val="128000"/>
                        </a:srgbClr>
                      </a:gs>
                      <a:gs pos="55000">
                        <a:srgbClr val="92A9B9">
                          <a:shade val="100000"/>
                          <a:satMod val="128000"/>
                        </a:srgbClr>
                      </a:gs>
                      <a:gs pos="73000">
                        <a:srgbClr val="92A9B9">
                          <a:shade val="90000"/>
                          <a:satMod val="120000"/>
                        </a:srgbClr>
                      </a:gs>
                      <a:gs pos="100000">
                        <a:srgbClr val="92A9B9">
                          <a:shade val="63000"/>
                          <a:satMod val="110000"/>
                        </a:srgbClr>
                      </a:gs>
                    </a:gsLst>
                    <a:lin ang="950000" scaled="1"/>
                  </a:gradFill>
                  <a:ln w="9525" cap="flat" cmpd="sng" algn="ctr">
                    <a:solidFill>
                      <a:srgbClr val="92A9B9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gemfire xd server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319372" y="676275"/>
                    <a:ext cx="2136357" cy="420545"/>
                  </a:xfrm>
                  <a:prstGeom prst="rect">
                    <a:avLst/>
                  </a:prstGeom>
                  <a:noFill/>
                  <a:ln w="1905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2800" b="1" kern="0" dirty="0" err="1">
                        <a:solidFill>
                          <a:srgbClr val="FF6600"/>
                        </a:solidFill>
                        <a:latin typeface="Candara" panose="020E0502030303020204" pitchFamily="34" charset="0"/>
                        <a:ea typeface="仿宋"/>
                      </a:rPr>
                      <a:t>G</a:t>
                    </a:r>
                    <a:r>
                      <a:rPr lang="en-US" altLang="zh-CN" sz="2400" b="1" kern="0" dirty="0" err="1">
                        <a:solidFill>
                          <a:srgbClr val="FF6600"/>
                        </a:solidFill>
                        <a:latin typeface="Candara" panose="020E0502030303020204" pitchFamily="34" charset="0"/>
                        <a:ea typeface="仿宋"/>
                      </a:rPr>
                      <a:t>emfire</a:t>
                    </a:r>
                    <a:r>
                      <a:rPr lang="en-US" altLang="zh-CN" sz="2400" b="1" kern="0" dirty="0">
                        <a:solidFill>
                          <a:srgbClr val="FF6600"/>
                        </a:solidFill>
                        <a:latin typeface="Candara" panose="020E0502030303020204" pitchFamily="34" charset="0"/>
                        <a:ea typeface="仿宋"/>
                      </a:rPr>
                      <a:t> </a:t>
                    </a:r>
                    <a:endParaRPr lang="zh-CN" altLang="en-US" sz="2400" b="1" kern="0" dirty="0">
                      <a:solidFill>
                        <a:srgbClr val="FF3300"/>
                      </a:solidFill>
                      <a:latin typeface="Candara" panose="020E0502030303020204" pitchFamily="34" charset="0"/>
                      <a:ea typeface="仿宋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4176828" y="899997"/>
                  <a:ext cx="1189451" cy="457200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400" b="1" kern="0" dirty="0">
                    <a:solidFill>
                      <a:srgbClr val="FFC000"/>
                    </a:solidFill>
                    <a:latin typeface="Garamond"/>
                    <a:ea typeface="仿宋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119832" y="173498"/>
                <a:ext cx="2005229" cy="2674913"/>
                <a:chOff x="6548332" y="278273"/>
                <a:chExt cx="2005229" cy="2674913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6548332" y="278273"/>
                  <a:ext cx="1662218" cy="2674913"/>
                  <a:chOff x="6817822" y="307339"/>
                  <a:chExt cx="1662218" cy="2674913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6817822" y="1919841"/>
                    <a:ext cx="1662218" cy="4572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BEAE98">
                          <a:shade val="63000"/>
                          <a:satMod val="110000"/>
                        </a:srgbClr>
                      </a:gs>
                      <a:gs pos="30000">
                        <a:srgbClr val="BEAE98">
                          <a:shade val="90000"/>
                          <a:satMod val="120000"/>
                        </a:srgbClr>
                      </a:gs>
                      <a:gs pos="45000">
                        <a:srgbClr val="BEAE98">
                          <a:shade val="100000"/>
                          <a:satMod val="128000"/>
                        </a:srgbClr>
                      </a:gs>
                      <a:gs pos="55000">
                        <a:srgbClr val="BEAE98">
                          <a:shade val="100000"/>
                          <a:satMod val="128000"/>
                        </a:srgbClr>
                      </a:gs>
                      <a:gs pos="73000">
                        <a:srgbClr val="BEAE98">
                          <a:shade val="90000"/>
                          <a:satMod val="120000"/>
                        </a:srgbClr>
                      </a:gs>
                      <a:gs pos="100000">
                        <a:srgbClr val="BEAE98">
                          <a:shade val="63000"/>
                          <a:satMod val="110000"/>
                        </a:srgbClr>
                      </a:gs>
                    </a:gsLst>
                    <a:lin ang="950000" scaled="1"/>
                  </a:gradFill>
                  <a:ln w="9525" cap="flat" cmpd="sng" algn="ctr">
                    <a:solidFill>
                      <a:srgbClr val="BEAE98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HAWQ segment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6817822" y="1280506"/>
                    <a:ext cx="1662218" cy="4572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6F6F74">
                          <a:shade val="63000"/>
                          <a:satMod val="110000"/>
                        </a:srgbClr>
                      </a:gs>
                      <a:gs pos="30000">
                        <a:srgbClr val="6F6F74">
                          <a:shade val="90000"/>
                          <a:satMod val="120000"/>
                        </a:srgbClr>
                      </a:gs>
                      <a:gs pos="45000">
                        <a:srgbClr val="6F6F74">
                          <a:shade val="100000"/>
                          <a:satMod val="128000"/>
                        </a:srgbClr>
                      </a:gs>
                      <a:gs pos="55000">
                        <a:srgbClr val="6F6F74">
                          <a:shade val="100000"/>
                          <a:satMod val="128000"/>
                        </a:srgbClr>
                      </a:gs>
                      <a:gs pos="73000">
                        <a:srgbClr val="6F6F74">
                          <a:shade val="90000"/>
                          <a:satMod val="120000"/>
                        </a:srgbClr>
                      </a:gs>
                      <a:gs pos="100000">
                        <a:srgbClr val="6F6F74">
                          <a:shade val="63000"/>
                          <a:satMod val="110000"/>
                        </a:srgbClr>
                      </a:gs>
                    </a:gsLst>
                    <a:lin ang="950000" scaled="1"/>
                  </a:gradFill>
                  <a:ln w="9525" cap="flat" cmpd="sng" algn="ctr">
                    <a:solidFill>
                      <a:srgbClr val="6F6F74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HAWQ master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6817822" y="2525052"/>
                    <a:ext cx="1662218" cy="45720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BEAE98">
                          <a:shade val="63000"/>
                          <a:satMod val="110000"/>
                        </a:srgbClr>
                      </a:gs>
                      <a:gs pos="30000">
                        <a:srgbClr val="BEAE98">
                          <a:shade val="90000"/>
                          <a:satMod val="120000"/>
                        </a:srgbClr>
                      </a:gs>
                      <a:gs pos="45000">
                        <a:srgbClr val="BEAE98">
                          <a:shade val="100000"/>
                          <a:satMod val="128000"/>
                        </a:srgbClr>
                      </a:gs>
                      <a:gs pos="55000">
                        <a:srgbClr val="BEAE98">
                          <a:shade val="100000"/>
                          <a:satMod val="128000"/>
                        </a:srgbClr>
                      </a:gs>
                      <a:gs pos="73000">
                        <a:srgbClr val="BEAE98">
                          <a:shade val="90000"/>
                          <a:satMod val="120000"/>
                        </a:srgbClr>
                      </a:gs>
                      <a:gs pos="100000">
                        <a:srgbClr val="BEAE98">
                          <a:shade val="63000"/>
                          <a:satMod val="110000"/>
                        </a:srgbClr>
                      </a:gs>
                    </a:gsLst>
                    <a:lin ang="950000" scaled="1"/>
                  </a:gradFill>
                  <a:ln w="9525" cap="flat" cmpd="sng" algn="ctr">
                    <a:solidFill>
                      <a:srgbClr val="BEAE98"/>
                    </a:solidFill>
                    <a:prstDash val="solid"/>
                  </a:ln>
                  <a:effectLst>
                    <a:outerShdw blurRad="50800" dist="41909" dir="5400000" rotWithShape="0">
                      <a:srgbClr val="000000">
                        <a:alpha val="40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CN" sz="1400" b="1" kern="0" dirty="0">
                        <a:solidFill>
                          <a:srgbClr val="FFFFFF"/>
                        </a:solidFill>
                        <a:latin typeface="Garamond"/>
                        <a:ea typeface="仿宋"/>
                      </a:rPr>
                      <a:t>HAWQ segment</a:t>
                    </a:r>
                    <a:endParaRPr lang="zh-CN" altLang="en-US" sz="1400" b="1" kern="0" dirty="0">
                      <a:solidFill>
                        <a:srgbClr val="FFFFFF"/>
                      </a:solidFill>
                      <a:latin typeface="Garamond"/>
                      <a:ea typeface="仿宋"/>
                    </a:endParaRPr>
                  </a:p>
                </p:txBody>
              </p:sp>
              <p:pic>
                <p:nvPicPr>
                  <p:cNvPr id="75" name="Picture 74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 bwMode="auto">
                  <a:xfrm>
                    <a:off x="6817822" y="307339"/>
                    <a:ext cx="841010" cy="8957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7364110" y="804256"/>
                  <a:ext cx="1189451" cy="457200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400" b="1" kern="0" dirty="0">
                    <a:solidFill>
                      <a:srgbClr val="FFC000"/>
                    </a:solidFill>
                    <a:latin typeface="Garamond"/>
                    <a:ea typeface="仿宋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03302" y="3523308"/>
                <a:ext cx="1189451" cy="45720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b="1" kern="0" dirty="0">
                  <a:solidFill>
                    <a:srgbClr val="FFC000"/>
                  </a:solidFill>
                  <a:latin typeface="Garamond"/>
                  <a:ea typeface="仿宋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52600" y="3528897"/>
                <a:ext cx="1189451" cy="45720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b="1" kern="0" dirty="0">
                  <a:solidFill>
                    <a:srgbClr val="FFC000"/>
                  </a:solidFill>
                  <a:latin typeface="Garamond"/>
                  <a:ea typeface="仿宋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54151" y="4562244"/>
                <a:ext cx="1189451" cy="45720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b="1" kern="0" dirty="0">
                  <a:solidFill>
                    <a:srgbClr val="FFC000"/>
                  </a:solidFill>
                  <a:latin typeface="Garamond"/>
                  <a:ea typeface="仿宋"/>
                </a:endParaRPr>
              </a:p>
            </p:txBody>
          </p:sp>
          <p:pic>
            <p:nvPicPr>
              <p:cNvPr id="62" name="Picture 61" descr="C:\Users\klahrj\AppData\Local\Microsoft\Windows\Temporary Internet Files\Content.Outlook\M9QNGMHY\PivotalHD-Boxshot-Full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4176828" y="3157795"/>
                <a:ext cx="612912" cy="612912"/>
              </a:xfrm>
              <a:prstGeom prst="rect">
                <a:avLst/>
              </a:prstGeom>
              <a:noFill/>
              <a:effectLst>
                <a:outerShdw blurRad="50800" dist="50800" dir="2700000">
                  <a:srgbClr val="000000">
                    <a:alpha val="44000"/>
                  </a:srgbClr>
                </a:outerShdw>
                <a:reflection stA="27000" endPos="25000" dist="12700" dir="5400000" sy="-100000" algn="bl" rotWithShape="0"/>
              </a:effectLst>
            </p:spPr>
          </p:pic>
          <p:sp>
            <p:nvSpPr>
              <p:cNvPr id="64" name="Right Arrow 63"/>
              <p:cNvSpPr/>
              <p:nvPr/>
            </p:nvSpPr>
            <p:spPr>
              <a:xfrm rot="16200000" flipV="1">
                <a:off x="7675463" y="2779614"/>
                <a:ext cx="367992" cy="435480"/>
              </a:xfrm>
              <a:prstGeom prst="rightArrow">
                <a:avLst/>
              </a:prstGeom>
              <a:gradFill rotWithShape="1">
                <a:gsLst>
                  <a:gs pos="0">
                    <a:srgbClr val="9C8265">
                      <a:tint val="45000"/>
                      <a:satMod val="220000"/>
                    </a:srgbClr>
                  </a:gs>
                  <a:gs pos="30000">
                    <a:srgbClr val="9C8265">
                      <a:tint val="61000"/>
                      <a:satMod val="220000"/>
                    </a:srgbClr>
                  </a:gs>
                  <a:gs pos="45000">
                    <a:srgbClr val="9C8265">
                      <a:tint val="66000"/>
                      <a:satMod val="240000"/>
                    </a:srgbClr>
                  </a:gs>
                  <a:gs pos="55000">
                    <a:srgbClr val="9C8265">
                      <a:tint val="66000"/>
                      <a:satMod val="220000"/>
                    </a:srgbClr>
                  </a:gs>
                  <a:gs pos="73000">
                    <a:srgbClr val="9C8265">
                      <a:tint val="61000"/>
                      <a:satMod val="220000"/>
                    </a:srgbClr>
                  </a:gs>
                  <a:gs pos="100000">
                    <a:srgbClr val="9C8265">
                      <a:tint val="45000"/>
                      <a:satMod val="220000"/>
                    </a:srgbClr>
                  </a:gs>
                </a:gsLst>
                <a:lin ang="950000" scaled="1"/>
              </a:gradFill>
              <a:ln w="9525" cap="flat" cmpd="sng" algn="ctr">
                <a:solidFill>
                  <a:srgbClr val="9C8265"/>
                </a:solidFill>
                <a:prstDash val="soli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sp>
          <p:nvSpPr>
            <p:cNvPr id="45" name="Right Arrow 44"/>
            <p:cNvSpPr/>
            <p:nvPr/>
          </p:nvSpPr>
          <p:spPr>
            <a:xfrm>
              <a:off x="6744622" y="1352550"/>
              <a:ext cx="341978" cy="435480"/>
            </a:xfrm>
            <a:prstGeom prst="rightArrow">
              <a:avLst/>
            </a:prstGeom>
            <a:gradFill rotWithShape="1">
              <a:gsLst>
                <a:gs pos="0">
                  <a:srgbClr val="9C8265">
                    <a:tint val="45000"/>
                    <a:satMod val="220000"/>
                  </a:srgbClr>
                </a:gs>
                <a:gs pos="30000">
                  <a:srgbClr val="9C8265">
                    <a:tint val="61000"/>
                    <a:satMod val="220000"/>
                  </a:srgbClr>
                </a:gs>
                <a:gs pos="45000">
                  <a:srgbClr val="9C8265">
                    <a:tint val="66000"/>
                    <a:satMod val="240000"/>
                  </a:srgbClr>
                </a:gs>
                <a:gs pos="55000">
                  <a:srgbClr val="9C8265">
                    <a:tint val="66000"/>
                    <a:satMod val="220000"/>
                  </a:srgbClr>
                </a:gs>
                <a:gs pos="73000">
                  <a:srgbClr val="9C8265">
                    <a:tint val="61000"/>
                    <a:satMod val="220000"/>
                  </a:srgbClr>
                </a:gs>
                <a:gs pos="100000">
                  <a:srgbClr val="9C8265">
                    <a:tint val="45000"/>
                    <a:satMod val="220000"/>
                  </a:srgbClr>
                </a:gs>
              </a:gsLst>
              <a:lin ang="950000" scaled="1"/>
            </a:gradFill>
            <a:ln w="9525" cap="flat" cmpd="sng" algn="ctr">
              <a:solidFill>
                <a:srgbClr val="9C8265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000000"/>
                </a:solidFill>
                <a:latin typeface="Garamond"/>
              </a:endParaRPr>
            </a:p>
          </p:txBody>
        </p:sp>
      </p:grpSp>
      <p:pic>
        <p:nvPicPr>
          <p:cNvPr id="44" name="Picture 2" descr="http://www.vmware.com/files/images/vsphere_imgs/vmw-dgrm-vsphere-drs-overview-l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68722" r="72881" b="24333"/>
          <a:stretch/>
        </p:blipFill>
        <p:spPr bwMode="auto">
          <a:xfrm>
            <a:off x="6056796" y="4889600"/>
            <a:ext cx="2165536" cy="5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87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7992"/>
            <a:ext cx="8410575" cy="4603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Candara"/>
                <a:cs typeface="Candara"/>
              </a:rPr>
              <a:t>HAWQ </a:t>
            </a:r>
            <a:r>
              <a:rPr lang="zh-CN" altLang="en-US" b="1" dirty="0" smtClean="0">
                <a:solidFill>
                  <a:srgbClr val="000000"/>
                </a:solidFill>
                <a:latin typeface="Candara"/>
                <a:cs typeface="Candara"/>
              </a:rPr>
              <a:t>简述</a:t>
            </a:r>
            <a:r>
              <a:rPr lang="en-US" b="1" dirty="0" smtClean="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endParaRPr lang="en-US" b="1" dirty="0">
              <a:solidFill>
                <a:srgbClr val="000000"/>
              </a:solidFill>
              <a:latin typeface="Candara"/>
              <a:cs typeface="Candar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" y="764704"/>
            <a:ext cx="8878118" cy="5328592"/>
            <a:chOff x="693194" y="1708120"/>
            <a:chExt cx="7404844" cy="3512671"/>
          </a:xfrm>
        </p:grpSpPr>
        <p:sp>
          <p:nvSpPr>
            <p:cNvPr id="76" name="Left Brace 75"/>
            <p:cNvSpPr>
              <a:spLocks noChangeAspect="1"/>
            </p:cNvSpPr>
            <p:nvPr/>
          </p:nvSpPr>
          <p:spPr>
            <a:xfrm>
              <a:off x="2723484" y="4004193"/>
              <a:ext cx="125204" cy="1154460"/>
            </a:xfrm>
            <a:prstGeom prst="leftBrace">
              <a:avLst/>
            </a:prstGeom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3612284" y="2405911"/>
              <a:ext cx="1588487" cy="1550065"/>
              <a:chOff x="3785523" y="2190225"/>
              <a:chExt cx="1012336" cy="101233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785523" y="2190225"/>
                <a:ext cx="1012336" cy="1012336"/>
              </a:xfrm>
              <a:prstGeom prst="ellipse">
                <a:avLst/>
              </a:prstGeom>
              <a:noFill/>
              <a:ln w="12700">
                <a:solidFill>
                  <a:schemeClr val="accent5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16F3B"/>
                  </a:solidFill>
                </a:endParaRPr>
              </a:p>
            </p:txBody>
          </p:sp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62429" y="2311923"/>
                <a:ext cx="663378" cy="706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752036" y="3942835"/>
              <a:ext cx="1956112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ODBC/JDBC Driver L3,4</a:t>
              </a:r>
            </a:p>
          </p:txBody>
        </p: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5707808" y="2289193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Robust Query Optimizer</a:t>
              </a:r>
            </a:p>
          </p:txBody>
        </p:sp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5706769" y="2034570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Cost-Based Query Optimization</a:t>
              </a:r>
            </a:p>
          </p:txBody>
        </p:sp>
        <p:sp>
          <p:nvSpPr>
            <p:cNvPr id="17" name="Rounded Rectangle 16"/>
            <p:cNvSpPr>
              <a:spLocks noChangeAspect="1"/>
            </p:cNvSpPr>
            <p:nvPr/>
          </p:nvSpPr>
          <p:spPr>
            <a:xfrm>
              <a:off x="5920109" y="4196867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Row/Columnar Storage</a:t>
              </a:r>
            </a:p>
          </p:txBody>
        </p:sp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5920109" y="4455726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Built-in Compression</a:t>
              </a:r>
            </a:p>
          </p:txBody>
        </p:sp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5704689" y="2543816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Complex Data Management</a:t>
              </a: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>
            <a:xfrm>
              <a:off x="6693975" y="2977319"/>
              <a:ext cx="974497" cy="143644"/>
            </a:xfrm>
            <a:prstGeom prst="roundRect">
              <a:avLst/>
            </a:prstGeom>
            <a:solidFill>
              <a:srgbClr val="E2EAA8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600" dirty="0">
                  <a:solidFill>
                    <a:schemeClr val="accent5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Distributions</a:t>
              </a:r>
            </a:p>
          </p:txBody>
        </p:sp>
        <p:sp>
          <p:nvSpPr>
            <p:cNvPr id="21" name="Rounded Rectangle 20"/>
            <p:cNvSpPr>
              <a:spLocks noChangeAspect="1"/>
            </p:cNvSpPr>
            <p:nvPr/>
          </p:nvSpPr>
          <p:spPr>
            <a:xfrm>
              <a:off x="6693427" y="3130640"/>
              <a:ext cx="969095" cy="154858"/>
            </a:xfrm>
            <a:prstGeom prst="roundRect">
              <a:avLst/>
            </a:prstGeom>
            <a:solidFill>
              <a:srgbClr val="E2EAA8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600" dirty="0">
                  <a:solidFill>
                    <a:schemeClr val="accent5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Partitioning</a:t>
              </a:r>
            </a:p>
          </p:txBody>
        </p:sp>
        <p:sp>
          <p:nvSpPr>
            <p:cNvPr id="22" name="Rounded Rectangle 21"/>
            <p:cNvSpPr>
              <a:spLocks noChangeAspect="1"/>
            </p:cNvSpPr>
            <p:nvPr/>
          </p:nvSpPr>
          <p:spPr>
            <a:xfrm>
              <a:off x="6697326" y="2806032"/>
              <a:ext cx="972959" cy="162367"/>
            </a:xfrm>
            <a:prstGeom prst="roundRect">
              <a:avLst/>
            </a:prstGeom>
            <a:solidFill>
              <a:srgbClr val="E2EAA8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600" dirty="0">
                  <a:solidFill>
                    <a:schemeClr val="accent5">
                      <a:lumMod val="65000"/>
                      <a:lumOff val="35000"/>
                    </a:schemeClr>
                  </a:solidFill>
                  <a:latin typeface="Candara"/>
                  <a:cs typeface="Candara"/>
                </a:rPr>
                <a:t>Sub-Partitioning</a:t>
              </a:r>
            </a:p>
          </p:txBody>
        </p:sp>
        <p:sp>
          <p:nvSpPr>
            <p:cNvPr id="23" name="Rounded Rectangle 22"/>
            <p:cNvSpPr>
              <a:spLocks noChangeAspect="1"/>
            </p:cNvSpPr>
            <p:nvPr/>
          </p:nvSpPr>
          <p:spPr>
            <a:xfrm>
              <a:off x="5920109" y="3938008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Polymorphic Storage</a:t>
              </a:r>
            </a:p>
          </p:txBody>
        </p:sp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752036" y="4197219"/>
              <a:ext cx="1949328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Parallel Loading/Unloading</a:t>
              </a: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752036" y="4451603"/>
              <a:ext cx="1957820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HDFS Native Formats</a:t>
              </a:r>
            </a:p>
          </p:txBody>
        </p:sp>
        <p:sp>
          <p:nvSpPr>
            <p:cNvPr id="33" name="Rounded Rectangle 32"/>
            <p:cNvSpPr>
              <a:spLocks noChangeAspect="1"/>
            </p:cNvSpPr>
            <p:nvPr/>
          </p:nvSpPr>
          <p:spPr>
            <a:xfrm>
              <a:off x="7815160" y="1961072"/>
              <a:ext cx="282878" cy="195283"/>
            </a:xfrm>
            <a:prstGeom prst="roundRect">
              <a:avLst/>
            </a:prstGeom>
            <a:solidFill>
              <a:srgbClr val="E2EAA8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Mem</a:t>
              </a:r>
            </a:p>
          </p:txBody>
        </p:sp>
        <p:sp>
          <p:nvSpPr>
            <p:cNvPr id="34" name="Rounded Rectangle 33"/>
            <p:cNvSpPr>
              <a:spLocks noChangeAspect="1"/>
            </p:cNvSpPr>
            <p:nvPr/>
          </p:nvSpPr>
          <p:spPr>
            <a:xfrm>
              <a:off x="7815160" y="2173876"/>
              <a:ext cx="282878" cy="195283"/>
            </a:xfrm>
            <a:prstGeom prst="roundRect">
              <a:avLst/>
            </a:prstGeom>
            <a:solidFill>
              <a:srgbClr val="E2EAA8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Disk</a:t>
              </a:r>
            </a:p>
          </p:txBody>
        </p:sp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7815160" y="2386681"/>
              <a:ext cx="282878" cy="195283"/>
            </a:xfrm>
            <a:prstGeom prst="roundRect">
              <a:avLst/>
            </a:prstGeom>
            <a:solidFill>
              <a:srgbClr val="E2EAA8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Users</a:t>
              </a:r>
            </a:p>
          </p:txBody>
        </p:sp>
        <p:sp>
          <p:nvSpPr>
            <p:cNvPr id="38" name="Rounded Rectangle 37"/>
            <p:cNvSpPr>
              <a:spLocks noChangeAspect="1"/>
            </p:cNvSpPr>
            <p:nvPr/>
          </p:nvSpPr>
          <p:spPr>
            <a:xfrm>
              <a:off x="693194" y="2488648"/>
              <a:ext cx="1963520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Concurrency</a:t>
              </a:r>
            </a:p>
          </p:txBody>
        </p:sp>
        <p:sp>
          <p:nvSpPr>
            <p:cNvPr id="39" name="Rounded Rectangle 38"/>
            <p:cNvSpPr>
              <a:spLocks noChangeAspect="1"/>
            </p:cNvSpPr>
            <p:nvPr/>
          </p:nvSpPr>
          <p:spPr>
            <a:xfrm>
              <a:off x="693195" y="2234285"/>
              <a:ext cx="1966469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Resource Queues</a:t>
              </a:r>
            </a:p>
          </p:txBody>
        </p:sp>
        <p:sp>
          <p:nvSpPr>
            <p:cNvPr id="40" name="Rounded Rectangle 39"/>
            <p:cNvSpPr>
              <a:spLocks noChangeAspect="1"/>
            </p:cNvSpPr>
            <p:nvPr/>
          </p:nvSpPr>
          <p:spPr>
            <a:xfrm>
              <a:off x="693194" y="2997372"/>
              <a:ext cx="1967214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Role-Based Security</a:t>
              </a:r>
            </a:p>
          </p:txBody>
        </p:sp>
        <p:sp>
          <p:nvSpPr>
            <p:cNvPr id="41" name="Rounded Rectangle 40"/>
            <p:cNvSpPr>
              <a:spLocks noChangeAspect="1"/>
            </p:cNvSpPr>
            <p:nvPr/>
          </p:nvSpPr>
          <p:spPr>
            <a:xfrm>
              <a:off x="693195" y="2743011"/>
              <a:ext cx="1961857" cy="245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Data Encryption</a:t>
              </a:r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693194" y="1979922"/>
              <a:ext cx="1968374" cy="245320"/>
            </a:xfrm>
            <a:prstGeom prst="roundRect">
              <a:avLst/>
            </a:prstGeom>
            <a:solidFill>
              <a:schemeClr val="accent5">
                <a:lumMod val="85000"/>
                <a:lumOff val="15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Candara"/>
                  <a:cs typeface="Candara"/>
                </a:rPr>
                <a:t>Multi-User Platform</a:t>
              </a:r>
            </a:p>
          </p:txBody>
        </p:sp>
        <p:sp>
          <p:nvSpPr>
            <p:cNvPr id="43" name="Rounded Rectangle 42"/>
            <p:cNvSpPr>
              <a:spLocks noChangeAspect="1"/>
            </p:cNvSpPr>
            <p:nvPr/>
          </p:nvSpPr>
          <p:spPr>
            <a:xfrm>
              <a:off x="752036" y="3688451"/>
              <a:ext cx="1956132" cy="245320"/>
            </a:xfrm>
            <a:prstGeom prst="roundRect">
              <a:avLst/>
            </a:prstGeom>
            <a:solidFill>
              <a:schemeClr val="accent5">
                <a:lumMod val="85000"/>
                <a:lumOff val="15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Candara"/>
                  <a:cs typeface="Candara"/>
                </a:rPr>
                <a:t>Accessibility</a:t>
              </a: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5705729" y="1779947"/>
              <a:ext cx="1964131" cy="245320"/>
            </a:xfrm>
            <a:prstGeom prst="roundRect">
              <a:avLst/>
            </a:prstGeom>
            <a:solidFill>
              <a:schemeClr val="accent5">
                <a:lumMod val="85000"/>
                <a:lumOff val="15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Candara"/>
                  <a:cs typeface="Candara"/>
                </a:rPr>
                <a:t>SQL Engine</a:t>
              </a:r>
            </a:p>
          </p:txBody>
        </p:sp>
        <p:sp>
          <p:nvSpPr>
            <p:cNvPr id="45" name="Rounded Rectangle 44"/>
            <p:cNvSpPr>
              <a:spLocks noChangeAspect="1"/>
            </p:cNvSpPr>
            <p:nvPr/>
          </p:nvSpPr>
          <p:spPr>
            <a:xfrm>
              <a:off x="3392275" y="1935244"/>
              <a:ext cx="1964131" cy="245320"/>
            </a:xfrm>
            <a:prstGeom prst="roundRect">
              <a:avLst/>
            </a:prstGeom>
            <a:solidFill>
              <a:schemeClr val="accent5">
                <a:lumMod val="85000"/>
                <a:lumOff val="15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Candara"/>
                  <a:cs typeface="Candara"/>
                </a:rPr>
                <a:t>ANSI SQL 2003/2011 Support</a:t>
              </a:r>
            </a:p>
          </p:txBody>
        </p: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920109" y="3679149"/>
              <a:ext cx="1964131" cy="245320"/>
            </a:xfrm>
            <a:prstGeom prst="roundRect">
              <a:avLst/>
            </a:prstGeom>
            <a:solidFill>
              <a:schemeClr val="accent5">
                <a:lumMod val="85000"/>
                <a:lumOff val="15000"/>
              </a:schemeClr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>
              <a:no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Candara"/>
                  <a:cs typeface="Candara"/>
                </a:rPr>
                <a:t>Storage Options</a:t>
              </a:r>
            </a:p>
          </p:txBody>
        </p:sp>
        <p:sp>
          <p:nvSpPr>
            <p:cNvPr id="50" name="Rounded Rectangle 49"/>
            <p:cNvSpPr>
              <a:spLocks noChangeAspect="1"/>
            </p:cNvSpPr>
            <p:nvPr/>
          </p:nvSpPr>
          <p:spPr>
            <a:xfrm>
              <a:off x="752037" y="4705987"/>
              <a:ext cx="1953643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Extendable…</a:t>
              </a:r>
            </a:p>
          </p:txBody>
        </p:sp>
        <p:sp>
          <p:nvSpPr>
            <p:cNvPr id="51" name="Rounded Rectangle 50"/>
            <p:cNvSpPr>
              <a:spLocks noChangeAspect="1"/>
            </p:cNvSpPr>
            <p:nvPr/>
          </p:nvSpPr>
          <p:spPr>
            <a:xfrm>
              <a:off x="5920109" y="4714585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HDFS Native Formats</a:t>
              </a:r>
            </a:p>
          </p:txBody>
        </p:sp>
        <p:sp>
          <p:nvSpPr>
            <p:cNvPr id="32" name="Rounded Rectangle 31"/>
            <p:cNvSpPr>
              <a:spLocks noChangeAspect="1"/>
            </p:cNvSpPr>
            <p:nvPr/>
          </p:nvSpPr>
          <p:spPr>
            <a:xfrm>
              <a:off x="7815160" y="1748268"/>
              <a:ext cx="282878" cy="195283"/>
            </a:xfrm>
            <a:prstGeom prst="roundRect">
              <a:avLst/>
            </a:prstGeom>
            <a:solidFill>
              <a:srgbClr val="E2EAA8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CPU</a:t>
              </a:r>
            </a:p>
          </p:txBody>
        </p:sp>
        <p:sp>
          <p:nvSpPr>
            <p:cNvPr id="5" name="Left Brace 4"/>
            <p:cNvSpPr>
              <a:spLocks noChangeAspect="1"/>
            </p:cNvSpPr>
            <p:nvPr/>
          </p:nvSpPr>
          <p:spPr>
            <a:xfrm>
              <a:off x="7689639" y="1708120"/>
              <a:ext cx="140734" cy="925938"/>
            </a:xfrm>
            <a:prstGeom prst="leftBrace">
              <a:avLst/>
            </a:prstGeom>
            <a:ln w="127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2974165" y="3925417"/>
              <a:ext cx="286273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04040"/>
                  </a:solidFill>
                  <a:latin typeface="Candara"/>
                  <a:cs typeface="Candara"/>
                </a:rPr>
                <a:t>Greenplum database re-platformed on Hadoop/HDFS</a:t>
              </a:r>
            </a:p>
          </p:txBody>
        </p:sp>
        <p:sp>
          <p:nvSpPr>
            <p:cNvPr id="26" name="Rounded Rectangle 25"/>
            <p:cNvSpPr>
              <a:spLocks noChangeAspect="1"/>
            </p:cNvSpPr>
            <p:nvPr/>
          </p:nvSpPr>
          <p:spPr>
            <a:xfrm>
              <a:off x="2829703" y="4056272"/>
              <a:ext cx="282878" cy="19528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txt</a:t>
              </a:r>
            </a:p>
          </p:txBody>
        </p:sp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2829703" y="4272886"/>
              <a:ext cx="282878" cy="19528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Avro</a:t>
              </a:r>
            </a:p>
          </p:txBody>
        </p:sp>
        <p:sp>
          <p:nvSpPr>
            <p:cNvPr id="28" name="Rounded Rectangle 27"/>
            <p:cNvSpPr>
              <a:spLocks noChangeAspect="1"/>
            </p:cNvSpPr>
            <p:nvPr/>
          </p:nvSpPr>
          <p:spPr>
            <a:xfrm>
              <a:off x="2829703" y="4489500"/>
              <a:ext cx="282878" cy="19528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Seq</a:t>
              </a:r>
            </a:p>
          </p:txBody>
        </p:sp>
        <p:sp>
          <p:nvSpPr>
            <p:cNvPr id="29" name="Rounded Rectangle 28"/>
            <p:cNvSpPr>
              <a:spLocks noChangeAspect="1"/>
            </p:cNvSpPr>
            <p:nvPr/>
          </p:nvSpPr>
          <p:spPr>
            <a:xfrm>
              <a:off x="2829703" y="4706114"/>
              <a:ext cx="282878" cy="19528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HBase</a:t>
              </a:r>
            </a:p>
          </p:txBody>
        </p:sp>
        <p:sp>
          <p:nvSpPr>
            <p:cNvPr id="30" name="Rounded Rectangle 29"/>
            <p:cNvSpPr>
              <a:spLocks noChangeAspect="1"/>
            </p:cNvSpPr>
            <p:nvPr/>
          </p:nvSpPr>
          <p:spPr>
            <a:xfrm>
              <a:off x="2829703" y="4922727"/>
              <a:ext cx="282878" cy="19528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srgbClr val="595959"/>
                  </a:solidFill>
                  <a:latin typeface="Candara"/>
                  <a:cs typeface="Candara"/>
                </a:rPr>
                <a:t>Hive</a:t>
              </a:r>
            </a:p>
          </p:txBody>
        </p:sp>
        <p:sp>
          <p:nvSpPr>
            <p:cNvPr id="47" name="Rounded Rectangle 46"/>
            <p:cNvSpPr>
              <a:spLocks noChangeAspect="1"/>
            </p:cNvSpPr>
            <p:nvPr/>
          </p:nvSpPr>
          <p:spPr>
            <a:xfrm>
              <a:off x="5925720" y="4975471"/>
              <a:ext cx="1964131" cy="245320"/>
            </a:xfrm>
            <a:prstGeom prst="roundRect">
              <a:avLst/>
            </a:prstGeom>
            <a:solidFill>
              <a:srgbClr val="D3DF7C"/>
            </a:solidFill>
            <a:ln w="6350" cmpd="sng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800" dirty="0">
                  <a:solidFill>
                    <a:srgbClr val="404040"/>
                  </a:solidFill>
                  <a:latin typeface="Candara"/>
                  <a:cs typeface="Candara"/>
                </a:rPr>
                <a:t>MapReduce 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40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93" y="188640"/>
            <a:ext cx="8410575" cy="4603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rebuchet MS"/>
                <a:cs typeface="Trebuchet MS"/>
              </a:rPr>
              <a:t>HAWQ</a:t>
            </a:r>
            <a:r>
              <a:rPr lang="zh-CN" altLang="en-US" dirty="0" smtClean="0">
                <a:solidFill>
                  <a:srgbClr val="00B050"/>
                </a:solidFill>
                <a:latin typeface="Trebuchet MS"/>
                <a:cs typeface="Trebuchet MS"/>
              </a:rPr>
              <a:t>的优点</a:t>
            </a:r>
            <a:r>
              <a:rPr lang="en-US" dirty="0" smtClean="0">
                <a:solidFill>
                  <a:srgbClr val="00B050"/>
                </a:solidFill>
                <a:latin typeface="Trebuchet MS"/>
                <a:cs typeface="Trebuchet MS"/>
              </a:rPr>
              <a:t>…</a:t>
            </a:r>
            <a:endParaRPr lang="en-US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9535" y="1563796"/>
            <a:ext cx="8802692" cy="4104904"/>
          </a:xfrm>
        </p:spPr>
        <p:txBody>
          <a:bodyPr/>
          <a:lstStyle/>
          <a:p>
            <a:r>
              <a:rPr lang="zh-CN" altLang="en-US" sz="2200" dirty="0">
                <a:solidFill>
                  <a:srgbClr val="FF0000"/>
                </a:solidFill>
                <a:latin typeface="Trebuchet MS"/>
                <a:cs typeface="Trebuchet MS"/>
              </a:rPr>
              <a:t>支持</a:t>
            </a:r>
            <a:r>
              <a:rPr lang="en-US" altLang="zh-CN" sz="2200" dirty="0">
                <a:solidFill>
                  <a:srgbClr val="FF0000"/>
                </a:solidFill>
                <a:latin typeface="Trebuchet MS"/>
                <a:cs typeface="Trebuchet MS"/>
              </a:rPr>
              <a:t>Apache Hadoop</a:t>
            </a:r>
            <a:r>
              <a:rPr lang="zh-CN" altLang="en-US" sz="2200" dirty="0">
                <a:solidFill>
                  <a:srgbClr val="FF0000"/>
                </a:solidFill>
                <a:latin typeface="Trebuchet MS"/>
                <a:cs typeface="Trebuchet MS"/>
              </a:rPr>
              <a:t>原生</a:t>
            </a:r>
            <a:r>
              <a:rPr lang="en-US" altLang="zh-CN" sz="2200" dirty="0">
                <a:solidFill>
                  <a:srgbClr val="FF0000"/>
                </a:solidFill>
                <a:latin typeface="Trebuchet MS"/>
                <a:cs typeface="Trebuchet MS"/>
              </a:rPr>
              <a:t>HDFS</a:t>
            </a:r>
            <a:r>
              <a:rPr lang="zh-CN" altLang="en-US" sz="2200" dirty="0">
                <a:solidFill>
                  <a:srgbClr val="FF0000"/>
                </a:solidFill>
                <a:latin typeface="Trebuchet MS"/>
                <a:cs typeface="Trebuchet MS"/>
              </a:rPr>
              <a:t>的</a:t>
            </a:r>
            <a:r>
              <a:rPr lang="en-US" sz="2200" dirty="0">
                <a:solidFill>
                  <a:srgbClr val="FF0000"/>
                </a:solidFill>
                <a:latin typeface="Trebuchet MS"/>
                <a:cs typeface="Trebuchet MS"/>
              </a:rPr>
              <a:t>SQL</a:t>
            </a:r>
            <a:r>
              <a:rPr lang="zh-CN" altLang="en-US" sz="2200" dirty="0">
                <a:solidFill>
                  <a:srgbClr val="FF0000"/>
                </a:solidFill>
                <a:latin typeface="Trebuchet MS"/>
                <a:cs typeface="Trebuchet MS"/>
              </a:rPr>
              <a:t>大规模并行引擎（</a:t>
            </a:r>
            <a:r>
              <a:rPr lang="en-US" altLang="zh-CN" sz="2200" dirty="0">
                <a:solidFill>
                  <a:srgbClr val="FF0000"/>
                </a:solidFill>
                <a:latin typeface="Trebuchet MS"/>
                <a:cs typeface="Trebuchet MS"/>
              </a:rPr>
              <a:t>MPP SQL</a:t>
            </a:r>
            <a:r>
              <a:rPr lang="zh-CN" altLang="en-US" sz="2200" dirty="0">
                <a:solidFill>
                  <a:srgbClr val="FF0000"/>
                </a:solidFill>
                <a:latin typeface="Trebuchet MS"/>
                <a:cs typeface="Trebuchet MS"/>
              </a:rPr>
              <a:t>）</a:t>
            </a:r>
            <a:endParaRPr lang="en-US" sz="22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r>
              <a:rPr 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GPFX External Tables </a:t>
            </a:r>
            <a:r>
              <a:rPr lang="zh-CN" alt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接口，使用</a:t>
            </a:r>
            <a:r>
              <a:rPr 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SQL</a:t>
            </a:r>
            <a:r>
              <a:rPr lang="zh-CN" alt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透明访问</a:t>
            </a:r>
            <a:r>
              <a:rPr 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Hadoop</a:t>
            </a:r>
            <a:r>
              <a:rPr lang="zh-CN" alt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上各类数据</a:t>
            </a:r>
            <a:endParaRPr lang="en-US" sz="22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HDFS, HBase, Hive</a:t>
            </a:r>
            <a:r>
              <a:rPr lang="zh-CN" alt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  <a:latin typeface="Trebuchet MS"/>
                <a:cs typeface="Trebuchet MS"/>
              </a:rPr>
              <a:t>Parquet</a:t>
            </a:r>
            <a:r>
              <a:rPr lang="zh-CN" alt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格式等等</a:t>
            </a:r>
            <a:endParaRPr lang="en-US" sz="18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r>
              <a:rPr lang="zh-CN" alt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还支持</a:t>
            </a:r>
            <a:r>
              <a:rPr lang="en-US" altLang="zh-CN" sz="2200" dirty="0">
                <a:solidFill>
                  <a:srgbClr val="00B050"/>
                </a:solidFill>
                <a:latin typeface="Trebuchet MS"/>
                <a:cs typeface="Trebuchet MS"/>
              </a:rPr>
              <a:t>SQL</a:t>
            </a:r>
            <a:r>
              <a:rPr lang="zh-CN" alt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透明访问</a:t>
            </a:r>
            <a:r>
              <a:rPr lang="en-US" altLang="zh-CN" sz="2200" dirty="0">
                <a:solidFill>
                  <a:srgbClr val="00B050"/>
                </a:solidFill>
                <a:latin typeface="Trebuchet MS"/>
                <a:cs typeface="Trebuchet MS"/>
              </a:rPr>
              <a:t>NFS</a:t>
            </a:r>
            <a:r>
              <a:rPr lang="zh-CN" alt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，</a:t>
            </a:r>
            <a:r>
              <a:rPr lang="en-US" altLang="zh-CN" sz="2200" dirty="0">
                <a:solidFill>
                  <a:srgbClr val="00B050"/>
                </a:solidFill>
                <a:latin typeface="Trebuchet MS"/>
                <a:cs typeface="Trebuchet MS"/>
              </a:rPr>
              <a:t>HTTP</a:t>
            </a:r>
            <a:r>
              <a:rPr lang="zh-CN" alt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其他格式的数据（可自定义）</a:t>
            </a:r>
            <a:endParaRPr lang="en-US" sz="22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r>
              <a:rPr lang="en-US" sz="2200" dirty="0">
                <a:solidFill>
                  <a:srgbClr val="00B050"/>
                </a:solidFill>
                <a:latin typeface="Trebuchet MS"/>
                <a:cs typeface="Trebuchet MS"/>
              </a:rPr>
              <a:t>Performance and Scalability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Parallel Everything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Dynamic Pipelining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High Speed Interconnect</a:t>
            </a:r>
            <a:r>
              <a:rPr lang="zh-CN" alt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（基于</a:t>
            </a:r>
            <a:r>
              <a:rPr lang="en-US" altLang="zh-CN" sz="1800" dirty="0">
                <a:solidFill>
                  <a:srgbClr val="00B050"/>
                </a:solidFill>
                <a:latin typeface="Trebuchet MS"/>
                <a:cs typeface="Trebuchet MS"/>
              </a:rPr>
              <a:t>UDP</a:t>
            </a:r>
            <a:r>
              <a:rPr lang="zh-CN" alt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）</a:t>
            </a:r>
            <a:endParaRPr lang="en-US" sz="18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HDFS access with  C++</a:t>
            </a:r>
            <a:r>
              <a:rPr lang="zh-CN" alt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libhdfs3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4732324" y="3616249"/>
            <a:ext cx="4411677" cy="159118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3pPr>
            <a:lvl4pPr marL="1658938" indent="-287338" algn="l" defTabSz="914400" rtl="0" eaLnBrk="1" latinLnBrk="0" hangingPunct="1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Co-Located Joins &amp; Data Locality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Partition Elimination</a:t>
            </a:r>
            <a:r>
              <a:rPr lang="zh-CN" alt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（支持静态动态表分区）</a:t>
            </a:r>
            <a:endParaRPr lang="en-US" sz="18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Higher Cluster Utilization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Concurrency Control</a:t>
            </a:r>
            <a:r>
              <a:rPr lang="zh-CN" alt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（资源作业优先级调度）</a:t>
            </a:r>
            <a:endParaRPr lang="en-US" sz="1800" dirty="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21467154"/>
      </p:ext>
    </p:extLst>
  </p:cSld>
  <p:clrMapOvr>
    <a:masterClrMapping/>
  </p:clrMapOvr>
  <p:transition advTm="54047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0953" y="2863019"/>
            <a:ext cx="7127498" cy="2426971"/>
            <a:chOff x="401678" y="2075502"/>
            <a:chExt cx="7127498" cy="2426971"/>
          </a:xfrm>
        </p:grpSpPr>
        <p:sp>
          <p:nvSpPr>
            <p:cNvPr id="3" name="Rounded Rectangle 2"/>
            <p:cNvSpPr/>
            <p:nvPr/>
          </p:nvSpPr>
          <p:spPr>
            <a:xfrm>
              <a:off x="1831261" y="2075502"/>
              <a:ext cx="5697915" cy="1390355"/>
            </a:xfrm>
            <a:prstGeom prst="roundRect">
              <a:avLst>
                <a:gd name="adj" fmla="val 3846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1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929716" y="3022847"/>
              <a:ext cx="5511957" cy="362547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Verdana"/>
                </a:rPr>
                <a:t>HDFS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50952" y="3583158"/>
              <a:ext cx="5675039" cy="374655"/>
            </a:xfrm>
            <a:prstGeom prst="roundRect">
              <a:avLst>
                <a:gd name="adj" fmla="val 3846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1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6855" y="3643653"/>
              <a:ext cx="1044115" cy="262633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 dirty="0">
                  <a:solidFill>
                    <a:srgbClr val="FFFFFF"/>
                  </a:solidFill>
                  <a:latin typeface="Verdana"/>
                </a:rPr>
                <a:t>Flume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1678" y="2082292"/>
              <a:ext cx="1319688" cy="1874383"/>
            </a:xfrm>
            <a:prstGeom prst="roundRect">
              <a:avLst>
                <a:gd name="adj" fmla="val 3388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lvl="0" algn="ctr">
                <a:defRPr/>
              </a:pPr>
              <a:r>
                <a:rPr lang="en-US" sz="1050" kern="0" dirty="0">
                  <a:solidFill>
                    <a:srgbClr val="4D4D4D">
                      <a:lumMod val="75000"/>
                    </a:srgbClr>
                  </a:solidFill>
                </a:rPr>
                <a:t>Resource </a:t>
              </a:r>
              <a:br>
                <a:rPr lang="en-US" sz="1050" kern="0" dirty="0">
                  <a:solidFill>
                    <a:srgbClr val="4D4D4D">
                      <a:lumMod val="75000"/>
                    </a:srgbClr>
                  </a:solidFill>
                </a:rPr>
              </a:br>
              <a:r>
                <a:rPr lang="en-US" sz="1050" kern="0" dirty="0">
                  <a:solidFill>
                    <a:srgbClr val="4D4D4D">
                      <a:lumMod val="75000"/>
                    </a:srgbClr>
                  </a:solidFill>
                </a:rPr>
                <a:t>Management </a:t>
              </a:r>
              <a:br>
                <a:rPr lang="en-US" sz="1050" kern="0" dirty="0">
                  <a:solidFill>
                    <a:srgbClr val="4D4D4D">
                      <a:lumMod val="75000"/>
                    </a:srgbClr>
                  </a:solidFill>
                </a:rPr>
              </a:br>
              <a:r>
                <a:rPr lang="en-US" sz="1050" kern="0" dirty="0">
                  <a:solidFill>
                    <a:srgbClr val="4D4D4D">
                      <a:lumMod val="75000"/>
                    </a:srgbClr>
                  </a:solidFill>
                </a:rPr>
                <a:t>&amp; Workflow</a:t>
              </a:r>
              <a:endParaRPr lang="en-US" sz="1200" kern="0" dirty="0">
                <a:solidFill>
                  <a:srgbClr val="4D4D4D">
                    <a:lumMod val="75000"/>
                  </a:srgb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0963" y="2858239"/>
              <a:ext cx="1102634" cy="285902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Verdana"/>
                </a:rPr>
                <a:t>Yarn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963" y="3243106"/>
              <a:ext cx="1102634" cy="285902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Verdana"/>
                </a:rPr>
                <a:t>Zookeeper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181119" y="4271834"/>
              <a:ext cx="228600" cy="188705"/>
            </a:xfrm>
            <a:prstGeom prst="roundRect">
              <a:avLst>
                <a:gd name="adj" fmla="val 3388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200" b="1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0956" y="4248557"/>
              <a:ext cx="718592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>
                <a:defRPr/>
              </a:pPr>
              <a:r>
                <a:rPr lang="en-US" sz="1050" kern="0" dirty="0">
                  <a:solidFill>
                    <a:srgbClr val="4D4D4D">
                      <a:lumMod val="75000"/>
                    </a:srgbClr>
                  </a:solidFill>
                </a:rPr>
                <a:t>Apache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6031" y="2579127"/>
            <a:ext cx="8166409" cy="2716582"/>
            <a:chOff x="206755" y="1791611"/>
            <a:chExt cx="8166409" cy="2716582"/>
          </a:xfrm>
        </p:grpSpPr>
        <p:sp>
          <p:nvSpPr>
            <p:cNvPr id="17" name="Rounded Rectangle 16"/>
            <p:cNvSpPr/>
            <p:nvPr/>
          </p:nvSpPr>
          <p:spPr>
            <a:xfrm>
              <a:off x="206755" y="1791611"/>
              <a:ext cx="8166409" cy="2313345"/>
            </a:xfrm>
            <a:prstGeom prst="roundRect">
              <a:avLst>
                <a:gd name="adj" fmla="val 3846"/>
              </a:avLst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100" kern="0" dirty="0">
                <a:solidFill>
                  <a:srgbClr val="FFFFFF"/>
                </a:solidFill>
                <a:latin typeface="Verdana"/>
              </a:endParaRPr>
            </a:p>
          </p:txBody>
        </p:sp>
        <p:grpSp>
          <p:nvGrpSpPr>
            <p:cNvPr id="18" name="Group 39"/>
            <p:cNvGrpSpPr/>
            <p:nvPr/>
          </p:nvGrpSpPr>
          <p:grpSpPr>
            <a:xfrm>
              <a:off x="3742520" y="3663722"/>
              <a:ext cx="2690827" cy="844471"/>
              <a:chOff x="3742520" y="3663722"/>
              <a:chExt cx="2690827" cy="84447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490699" y="4254277"/>
                <a:ext cx="1942648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>
                  <a:defRPr/>
                </a:pPr>
                <a:r>
                  <a:rPr lang="en-US" altLang="zh-CN" sz="1050" kern="0" dirty="0">
                    <a:solidFill>
                      <a:srgbClr val="4D4D4D">
                        <a:lumMod val="75000"/>
                      </a:srgbClr>
                    </a:solidFill>
                  </a:rPr>
                  <a:t>HAWQ </a:t>
                </a:r>
                <a:r>
                  <a:rPr lang="en-US" sz="1050" kern="0" dirty="0">
                    <a:solidFill>
                      <a:srgbClr val="4D4D4D">
                        <a:lumMod val="75000"/>
                      </a:srgbClr>
                    </a:solidFill>
                  </a:rPr>
                  <a:t>Added Value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242908" y="4270624"/>
                <a:ext cx="258597" cy="188705"/>
              </a:xfrm>
              <a:prstGeom prst="roundRect">
                <a:avLst>
                  <a:gd name="adj" fmla="val 7500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rgbClr val="266EA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en-US" sz="1200" b="1" kern="0" dirty="0">
                  <a:solidFill>
                    <a:schemeClr val="bg1"/>
                  </a:solidFill>
                  <a:latin typeface="Verdana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742520" y="3663722"/>
                <a:ext cx="1674678" cy="24218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 dirty="0">
                    <a:solidFill>
                      <a:schemeClr val="bg1"/>
                    </a:solidFill>
                    <a:latin typeface="Verdana"/>
                  </a:rPr>
                  <a:t>Data Loader</a:t>
                </a:r>
              </a:p>
            </p:txBody>
          </p:sp>
        </p:grpSp>
      </p:grpSp>
      <p:grpSp>
        <p:nvGrpSpPr>
          <p:cNvPr id="26" name="Group 6"/>
          <p:cNvGrpSpPr/>
          <p:nvPr/>
        </p:nvGrpSpPr>
        <p:grpSpPr>
          <a:xfrm>
            <a:off x="3005958" y="1929462"/>
            <a:ext cx="3402992" cy="1847933"/>
            <a:chOff x="2801343" y="926882"/>
            <a:chExt cx="3402992" cy="1413982"/>
          </a:xfrm>
        </p:grpSpPr>
        <p:grpSp>
          <p:nvGrpSpPr>
            <p:cNvPr id="27" name="Group 1"/>
            <p:cNvGrpSpPr/>
            <p:nvPr/>
          </p:nvGrpSpPr>
          <p:grpSpPr>
            <a:xfrm>
              <a:off x="2801343" y="1059437"/>
              <a:ext cx="3402992" cy="1281427"/>
              <a:chOff x="2679096" y="740243"/>
              <a:chExt cx="3402992" cy="1281427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701126" y="740243"/>
                <a:ext cx="3349301" cy="1281427"/>
              </a:xfrm>
              <a:prstGeom prst="roundRect">
                <a:avLst>
                  <a:gd name="adj" fmla="val 3193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 dirty="0">
                  <a:solidFill>
                    <a:srgbClr val="FFFFFF"/>
                  </a:solidFill>
                  <a:latin typeface="Verdana"/>
                </a:endParaRPr>
              </a:p>
            </p:txBody>
          </p:sp>
          <p:grpSp>
            <p:nvGrpSpPr>
              <p:cNvPr id="30" name="Group 121"/>
              <p:cNvGrpSpPr/>
              <p:nvPr/>
            </p:nvGrpSpPr>
            <p:grpSpPr>
              <a:xfrm>
                <a:off x="2779510" y="1318146"/>
                <a:ext cx="3191867" cy="650902"/>
                <a:chOff x="-1009651" y="1116709"/>
                <a:chExt cx="2886198" cy="652869"/>
              </a:xfrm>
            </p:grpSpPr>
            <p:grpSp>
              <p:nvGrpSpPr>
                <p:cNvPr id="33" name="Group 156"/>
                <p:cNvGrpSpPr/>
                <p:nvPr/>
              </p:nvGrpSpPr>
              <p:grpSpPr>
                <a:xfrm>
                  <a:off x="-1009651" y="1116709"/>
                  <a:ext cx="2886198" cy="413285"/>
                  <a:chOff x="-1009651" y="1116709"/>
                  <a:chExt cx="2886198" cy="413285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-1009651" y="1116709"/>
                    <a:ext cx="925338" cy="413285"/>
                  </a:xfrm>
                  <a:prstGeom prst="roundRect">
                    <a:avLst>
                      <a:gd name="adj" fmla="val 9194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 w="9525" cap="flat" cmpd="sng" algn="ctr">
                    <a:solidFill>
                      <a:srgbClr val="266EA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lIns="0" tIns="0" rIns="0" bIns="0" rtlCol="0" anchor="ctr"/>
                  <a:lstStyle/>
                  <a:p>
                    <a:pPr algn="ctr">
                      <a:defRPr/>
                    </a:pPr>
                    <a: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  <a:t>Xtension</a:t>
                    </a:r>
                    <a:b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</a:br>
                    <a: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  <a:t>Framework</a:t>
                    </a: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-35210" y="1116709"/>
                    <a:ext cx="923413" cy="413285"/>
                  </a:xfrm>
                  <a:prstGeom prst="roundRect">
                    <a:avLst>
                      <a:gd name="adj" fmla="val 9194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 w="9525" cap="flat" cmpd="sng" algn="ctr">
                    <a:solidFill>
                      <a:srgbClr val="266EA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lIns="0" tIns="0" rIns="0" bIns="0" rtlCol="0" anchor="ctr"/>
                  <a:lstStyle/>
                  <a:p>
                    <a:pPr algn="ctr">
                      <a:defRPr/>
                    </a:pPr>
                    <a: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  <a:t>Catalog</a:t>
                    </a:r>
                    <a:b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</a:br>
                    <a: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  <a:t>Services</a:t>
                    </a:r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937306" y="1116709"/>
                    <a:ext cx="939241" cy="413285"/>
                  </a:xfrm>
                  <a:prstGeom prst="roundRect">
                    <a:avLst>
                      <a:gd name="adj" fmla="val 9194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 w="9525" cap="flat" cmpd="sng" algn="ctr">
                    <a:solidFill>
                      <a:srgbClr val="266EA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  <a:t>Query</a:t>
                    </a:r>
                    <a:b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</a:br>
                    <a:r>
                      <a:rPr lang="en-US" sz="1100" kern="0" dirty="0">
                        <a:solidFill>
                          <a:schemeClr val="bg1"/>
                        </a:solidFill>
                        <a:latin typeface="Verdana"/>
                      </a:rPr>
                      <a:t>Optimizer</a:t>
                    </a: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-1009651" y="1580634"/>
                  <a:ext cx="2886198" cy="18894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9525" cap="flat" cmpd="sng" algn="ctr">
                  <a:solidFill>
                    <a:srgbClr val="266EA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sz="1100" kern="0" dirty="0">
                      <a:solidFill>
                        <a:schemeClr val="bg1"/>
                      </a:solidFill>
                      <a:latin typeface="Verdana"/>
                    </a:rPr>
                    <a:t>Dynamic Pipelining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2679096" y="924029"/>
                <a:ext cx="3402992" cy="25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784545" y="1005872"/>
                <a:ext cx="3185245" cy="228600"/>
              </a:xfrm>
              <a:prstGeom prst="roundRect">
                <a:avLst>
                  <a:gd name="adj" fmla="val 9194"/>
                </a:avLst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rgbClr val="266EA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 dirty="0">
                    <a:solidFill>
                      <a:schemeClr val="bg1"/>
                    </a:solidFill>
                    <a:latin typeface="Verdana"/>
                  </a:rPr>
                  <a:t>ANSI SQL + Analytics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52403" y="926882"/>
              <a:ext cx="1967271" cy="200176"/>
            </a:xfrm>
            <a:prstGeom prst="rect">
              <a:avLst/>
            </a:prstGeom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22987" dir="540000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lvl="0" algn="ctr">
                <a:defRPr/>
              </a:pPr>
              <a:r>
                <a:rPr lang="en-US" sz="1100" b="1" kern="0" dirty="0">
                  <a:solidFill>
                    <a:schemeClr val="tx2"/>
                  </a:solidFill>
                  <a:latin typeface="Verdana"/>
                  <a:cs typeface="Verdana"/>
                </a:rPr>
                <a:t>HAWQ– MPP </a:t>
              </a:r>
              <a:r>
                <a:rPr lang="en-US" sz="1100" b="1" kern="0" dirty="0" smtClean="0">
                  <a:solidFill>
                    <a:schemeClr val="tx2"/>
                  </a:solidFill>
                  <a:latin typeface="Verdana"/>
                  <a:cs typeface="Verdana"/>
                </a:rPr>
                <a:t>SQL</a:t>
              </a:r>
              <a:endParaRPr lang="en-US" sz="1100" b="1" kern="0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38" name="Title 2"/>
          <p:cNvSpPr txBox="1">
            <a:spLocks/>
          </p:cNvSpPr>
          <p:nvPr/>
        </p:nvSpPr>
        <p:spPr bwMode="gray">
          <a:xfrm>
            <a:off x="1582026" y="26064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HAWQ </a:t>
            </a:r>
            <a:r>
              <a:rPr lang="zh-CN" altLang="en-US" sz="3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及</a:t>
            </a:r>
            <a:r>
              <a:rPr lang="en-US" altLang="zh-CN" sz="3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Hadoop</a:t>
            </a:r>
            <a:r>
              <a:rPr lang="zh-CN" altLang="en-US" sz="3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rPr>
              <a:t>软件栈</a:t>
            </a:r>
            <a:endParaRPr lang="en-US" sz="3200" dirty="0">
              <a:solidFill>
                <a:schemeClr val="tx2"/>
              </a:solidFill>
              <a:latin typeface="Verdana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1752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HAWQ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Hadoop HDFS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39552" y="1412776"/>
            <a:ext cx="8237739" cy="4896544"/>
            <a:chOff x="1651486" y="2157906"/>
            <a:chExt cx="4779225" cy="2612534"/>
          </a:xfrm>
        </p:grpSpPr>
        <p:cxnSp>
          <p:nvCxnSpPr>
            <p:cNvPr id="478" name="Straight Connector 58"/>
            <p:cNvCxnSpPr/>
            <p:nvPr/>
          </p:nvCxnSpPr>
          <p:spPr bwMode="auto">
            <a:xfrm>
              <a:off x="3868623" y="4298869"/>
              <a:ext cx="12290" cy="20083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79" name="Straight Connector 58"/>
            <p:cNvCxnSpPr/>
            <p:nvPr/>
          </p:nvCxnSpPr>
          <p:spPr bwMode="auto">
            <a:xfrm>
              <a:off x="4728997" y="4298870"/>
              <a:ext cx="12290" cy="20083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1" name="Straight Connector 58"/>
            <p:cNvCxnSpPr/>
            <p:nvPr/>
          </p:nvCxnSpPr>
          <p:spPr bwMode="auto">
            <a:xfrm rot="5400000">
              <a:off x="3730635" y="2618034"/>
              <a:ext cx="322157" cy="1217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2" name="Straight Connector 59"/>
            <p:cNvCxnSpPr/>
            <p:nvPr/>
          </p:nvCxnSpPr>
          <p:spPr bwMode="auto">
            <a:xfrm rot="16200000" flipH="1">
              <a:off x="4525688" y="2595160"/>
              <a:ext cx="405375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pic>
          <p:nvPicPr>
            <p:cNvPr id="483" name="Picture 184" descr="server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gray">
            <a:xfrm>
              <a:off x="4361307" y="2415542"/>
              <a:ext cx="706876" cy="149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4" name="Rounded Rectangle 61"/>
            <p:cNvSpPr/>
            <p:nvPr/>
          </p:nvSpPr>
          <p:spPr bwMode="auto">
            <a:xfrm>
              <a:off x="4360851" y="2255700"/>
              <a:ext cx="707055" cy="147484"/>
            </a:xfrm>
            <a:prstGeom prst="roundRect">
              <a:avLst/>
            </a:prstGeom>
            <a:solidFill>
              <a:srgbClr val="4CA5D8"/>
            </a:solidFill>
            <a:ln w="19050" cap="flat" cmpd="sng" algn="ctr">
              <a:solidFill>
                <a:srgbClr val="4D4D4D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en-US" sz="600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+mj-cs"/>
                </a:rPr>
                <a:t>Master</a:t>
              </a:r>
            </a:p>
          </p:txBody>
        </p:sp>
        <p:cxnSp>
          <p:nvCxnSpPr>
            <p:cNvPr id="485" name="Straight Connector 100"/>
            <p:cNvCxnSpPr/>
            <p:nvPr/>
          </p:nvCxnSpPr>
          <p:spPr bwMode="auto">
            <a:xfrm rot="5400000">
              <a:off x="2353164" y="3044428"/>
              <a:ext cx="304856" cy="1217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6" name="Straight Connector 101"/>
            <p:cNvCxnSpPr/>
            <p:nvPr/>
          </p:nvCxnSpPr>
          <p:spPr bwMode="auto">
            <a:xfrm rot="5400000">
              <a:off x="2982261" y="3030419"/>
              <a:ext cx="314743" cy="1217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7" name="Straight Connector 102"/>
            <p:cNvCxnSpPr/>
            <p:nvPr/>
          </p:nvCxnSpPr>
          <p:spPr bwMode="auto">
            <a:xfrm rot="5400000">
              <a:off x="3655577" y="3034951"/>
              <a:ext cx="323807" cy="1217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488" name="Group 16"/>
            <p:cNvGrpSpPr>
              <a:grpSpLocks/>
            </p:cNvGrpSpPr>
            <p:nvPr/>
          </p:nvGrpSpPr>
          <p:grpSpPr bwMode="auto">
            <a:xfrm>
              <a:off x="2881029" y="3004362"/>
              <a:ext cx="602398" cy="264636"/>
              <a:chOff x="455743" y="2342390"/>
              <a:chExt cx="992226" cy="481444"/>
            </a:xfrm>
          </p:grpSpPr>
          <p:pic>
            <p:nvPicPr>
              <p:cNvPr id="572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3" name="Rounded Rectangle 18"/>
              <p:cNvSpPr>
                <a:spLocks noChangeArrowheads="1"/>
              </p:cNvSpPr>
              <p:nvPr/>
            </p:nvSpPr>
            <p:spPr bwMode="auto">
              <a:xfrm>
                <a:off x="455743" y="2342390"/>
                <a:ext cx="992226" cy="229341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Segment</a:t>
                </a:r>
              </a:p>
            </p:txBody>
          </p:sp>
        </p:grpSp>
        <p:grpSp>
          <p:nvGrpSpPr>
            <p:cNvPr id="489" name="Group 16"/>
            <p:cNvGrpSpPr>
              <a:grpSpLocks/>
            </p:cNvGrpSpPr>
            <p:nvPr/>
          </p:nvGrpSpPr>
          <p:grpSpPr bwMode="auto">
            <a:xfrm>
              <a:off x="2227517" y="3004362"/>
              <a:ext cx="601823" cy="264636"/>
              <a:chOff x="456522" y="2342390"/>
              <a:chExt cx="991278" cy="481444"/>
            </a:xfrm>
          </p:grpSpPr>
          <p:pic>
            <p:nvPicPr>
              <p:cNvPr id="570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1" name="Rounded Rectangle 18"/>
              <p:cNvSpPr>
                <a:spLocks noChangeArrowheads="1"/>
              </p:cNvSpPr>
              <p:nvPr/>
            </p:nvSpPr>
            <p:spPr bwMode="auto">
              <a:xfrm>
                <a:off x="456522" y="2342390"/>
                <a:ext cx="990221" cy="229341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Segment</a:t>
                </a:r>
              </a:p>
            </p:txBody>
          </p:sp>
        </p:grpSp>
        <p:grpSp>
          <p:nvGrpSpPr>
            <p:cNvPr id="490" name="Group 16"/>
            <p:cNvGrpSpPr>
              <a:grpSpLocks/>
            </p:cNvGrpSpPr>
            <p:nvPr/>
          </p:nvGrpSpPr>
          <p:grpSpPr bwMode="auto">
            <a:xfrm>
              <a:off x="3557660" y="3004362"/>
              <a:ext cx="601489" cy="264636"/>
              <a:chOff x="457070" y="2342390"/>
              <a:chExt cx="990730" cy="481444"/>
            </a:xfrm>
          </p:grpSpPr>
          <p:pic>
            <p:nvPicPr>
              <p:cNvPr id="568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9" name="Rounded Rectangle 18"/>
              <p:cNvSpPr>
                <a:spLocks noChangeArrowheads="1"/>
              </p:cNvSpPr>
              <p:nvPr/>
            </p:nvSpPr>
            <p:spPr bwMode="auto">
              <a:xfrm>
                <a:off x="457070" y="2342390"/>
                <a:ext cx="990221" cy="229341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Segment</a:t>
                </a:r>
              </a:p>
            </p:txBody>
          </p:sp>
        </p:grpSp>
        <p:cxnSp>
          <p:nvCxnSpPr>
            <p:cNvPr id="494" name="Straight Connector 63"/>
            <p:cNvCxnSpPr/>
            <p:nvPr/>
          </p:nvCxnSpPr>
          <p:spPr bwMode="auto">
            <a:xfrm rot="5400000">
              <a:off x="4299758" y="3081908"/>
              <a:ext cx="376537" cy="1217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5" name="Straight Connector 64"/>
            <p:cNvCxnSpPr>
              <a:endCxn id="499" idx="2"/>
            </p:cNvCxnSpPr>
            <p:nvPr/>
          </p:nvCxnSpPr>
          <p:spPr bwMode="auto">
            <a:xfrm>
              <a:off x="5816711" y="2877756"/>
              <a:ext cx="23969" cy="256781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pic>
          <p:nvPicPr>
            <p:cNvPr id="496" name="Picture 184" descr="server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gray">
            <a:xfrm>
              <a:off x="4209226" y="3145055"/>
              <a:ext cx="602029" cy="127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7" name="Rounded Rectangle 18"/>
            <p:cNvSpPr>
              <a:spLocks noChangeArrowheads="1"/>
            </p:cNvSpPr>
            <p:nvPr/>
          </p:nvSpPr>
          <p:spPr bwMode="auto">
            <a:xfrm>
              <a:off x="4208731" y="3008474"/>
              <a:ext cx="602397" cy="126062"/>
            </a:xfrm>
            <a:prstGeom prst="roundRect">
              <a:avLst>
                <a:gd name="adj" fmla="val 16667"/>
              </a:avLst>
            </a:prstGeom>
            <a:solidFill>
              <a:srgbClr val="3892D0"/>
            </a:solidFill>
            <a:ln w="19050" algn="ctr">
              <a:solidFill>
                <a:srgbClr val="3892D0">
                  <a:lumMod val="75000"/>
                </a:srgbClr>
              </a:solidFill>
              <a:round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en-US" sz="600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+mj-cs"/>
                </a:rPr>
                <a:t>Segment</a:t>
              </a:r>
            </a:p>
          </p:txBody>
        </p:sp>
        <p:pic>
          <p:nvPicPr>
            <p:cNvPr id="498" name="Picture 184" descr="server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gray">
            <a:xfrm>
              <a:off x="5525571" y="3135725"/>
              <a:ext cx="600813" cy="127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9" name="Rounded Rectangle 18"/>
            <p:cNvSpPr>
              <a:spLocks noChangeArrowheads="1"/>
            </p:cNvSpPr>
            <p:nvPr/>
          </p:nvSpPr>
          <p:spPr bwMode="auto">
            <a:xfrm>
              <a:off x="5540089" y="3008474"/>
              <a:ext cx="601181" cy="126062"/>
            </a:xfrm>
            <a:prstGeom prst="roundRect">
              <a:avLst>
                <a:gd name="adj" fmla="val 16667"/>
              </a:avLst>
            </a:prstGeom>
            <a:solidFill>
              <a:srgbClr val="3892D0"/>
            </a:solidFill>
            <a:ln w="19050" algn="ctr">
              <a:solidFill>
                <a:srgbClr val="3892D0">
                  <a:lumMod val="75000"/>
                </a:srgbClr>
              </a:solidFill>
              <a:round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en-US" sz="600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+mj-cs"/>
                </a:rPr>
                <a:t>Segment</a:t>
              </a:r>
            </a:p>
          </p:txBody>
        </p:sp>
        <p:sp>
          <p:nvSpPr>
            <p:cNvPr id="504" name="Rectangle 103"/>
            <p:cNvSpPr>
              <a:spLocks noChangeArrowheads="1"/>
            </p:cNvSpPr>
            <p:nvPr/>
          </p:nvSpPr>
          <p:spPr bwMode="auto">
            <a:xfrm>
              <a:off x="4936783" y="2940912"/>
              <a:ext cx="312906" cy="300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35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pic>
          <p:nvPicPr>
            <p:cNvPr id="505" name="Picture 184" descr="server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gray">
            <a:xfrm>
              <a:off x="3532767" y="2419663"/>
              <a:ext cx="706875" cy="149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6" name="Rounded Rectangle 88"/>
            <p:cNvSpPr/>
            <p:nvPr/>
          </p:nvSpPr>
          <p:spPr bwMode="auto">
            <a:xfrm>
              <a:off x="3533318" y="2259820"/>
              <a:ext cx="705839" cy="147484"/>
            </a:xfrm>
            <a:prstGeom prst="roundRect">
              <a:avLst/>
            </a:prstGeom>
            <a:solidFill>
              <a:srgbClr val="4CA5D8"/>
            </a:solidFill>
            <a:ln w="19050" cap="flat" cmpd="sng" algn="ctr">
              <a:solidFill>
                <a:srgbClr val="4D4D4D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en-US" sz="600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+mj-cs"/>
                </a:rPr>
                <a:t>Master</a:t>
              </a:r>
            </a:p>
          </p:txBody>
        </p:sp>
        <p:pic>
          <p:nvPicPr>
            <p:cNvPr id="507" name="Picture 4" descr="I:\MS Graphics\Icons - Illustrations\timeline\timeline line six 6 segment blue glow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2159365" y="2770887"/>
              <a:ext cx="3884523" cy="139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innerShdw blurRad="63500" dist="50800" dir="17460000">
                <a:prstClr val="black"/>
              </a:innerShdw>
            </a:effectLst>
          </p:spPr>
        </p:pic>
        <p:pic>
          <p:nvPicPr>
            <p:cNvPr id="515" name="Picture 184" descr="server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gray">
            <a:xfrm>
              <a:off x="4347529" y="4616363"/>
              <a:ext cx="706876" cy="149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6" name="Rounded Rectangle 61"/>
            <p:cNvSpPr/>
            <p:nvPr/>
          </p:nvSpPr>
          <p:spPr bwMode="auto">
            <a:xfrm>
              <a:off x="4347074" y="4456521"/>
              <a:ext cx="707055" cy="147484"/>
            </a:xfrm>
            <a:prstGeom prst="roundRect">
              <a:avLst/>
            </a:prstGeom>
            <a:solidFill>
              <a:srgbClr val="4CA5D8"/>
            </a:solidFill>
            <a:ln w="19050" cap="flat" cmpd="sng" algn="ctr">
              <a:solidFill>
                <a:srgbClr val="4D4D4D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en-US" sz="600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+mj-cs"/>
                </a:rPr>
                <a:t>Name</a:t>
              </a:r>
            </a:p>
          </p:txBody>
        </p:sp>
        <p:cxnSp>
          <p:nvCxnSpPr>
            <p:cNvPr id="517" name="Straight Connector 100"/>
            <p:cNvCxnSpPr>
              <a:stCxn id="570" idx="2"/>
              <a:endCxn id="559" idx="2"/>
            </p:cNvCxnSpPr>
            <p:nvPr/>
          </p:nvCxnSpPr>
          <p:spPr bwMode="auto">
            <a:xfrm>
              <a:off x="2528633" y="3268999"/>
              <a:ext cx="47156" cy="500204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18" name="Straight Connector 101"/>
            <p:cNvCxnSpPr>
              <a:stCxn id="572" idx="2"/>
              <a:endCxn id="561" idx="0"/>
            </p:cNvCxnSpPr>
            <p:nvPr/>
          </p:nvCxnSpPr>
          <p:spPr bwMode="auto">
            <a:xfrm>
              <a:off x="3182620" y="3268998"/>
              <a:ext cx="47291" cy="37414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19" name="Straight Connector 102"/>
            <p:cNvCxnSpPr>
              <a:stCxn id="568" idx="2"/>
              <a:endCxn id="557" idx="0"/>
            </p:cNvCxnSpPr>
            <p:nvPr/>
          </p:nvCxnSpPr>
          <p:spPr bwMode="auto">
            <a:xfrm>
              <a:off x="3858444" y="3268998"/>
              <a:ext cx="47489" cy="37414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520" name="Group 16"/>
            <p:cNvGrpSpPr>
              <a:grpSpLocks/>
            </p:cNvGrpSpPr>
            <p:nvPr/>
          </p:nvGrpSpPr>
          <p:grpSpPr bwMode="auto">
            <a:xfrm>
              <a:off x="2928711" y="3643140"/>
              <a:ext cx="602398" cy="264636"/>
              <a:chOff x="455743" y="2342390"/>
              <a:chExt cx="992226" cy="481444"/>
            </a:xfrm>
          </p:grpSpPr>
          <p:pic>
            <p:nvPicPr>
              <p:cNvPr id="560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1" name="Rounded Rectangle 18"/>
              <p:cNvSpPr>
                <a:spLocks noChangeArrowheads="1"/>
              </p:cNvSpPr>
              <p:nvPr/>
            </p:nvSpPr>
            <p:spPr bwMode="auto">
              <a:xfrm>
                <a:off x="455743" y="2342390"/>
                <a:ext cx="992226" cy="229341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Data</a:t>
                </a:r>
              </a:p>
            </p:txBody>
          </p:sp>
        </p:grpSp>
        <p:grpSp>
          <p:nvGrpSpPr>
            <p:cNvPr id="521" name="Group 16"/>
            <p:cNvGrpSpPr>
              <a:grpSpLocks/>
            </p:cNvGrpSpPr>
            <p:nvPr/>
          </p:nvGrpSpPr>
          <p:grpSpPr bwMode="auto">
            <a:xfrm>
              <a:off x="2275199" y="3643140"/>
              <a:ext cx="601823" cy="264636"/>
              <a:chOff x="456522" y="2342390"/>
              <a:chExt cx="991278" cy="481444"/>
            </a:xfrm>
          </p:grpSpPr>
          <p:pic>
            <p:nvPicPr>
              <p:cNvPr id="558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9" name="Rounded Rectangle 18"/>
              <p:cNvSpPr>
                <a:spLocks noChangeArrowheads="1"/>
              </p:cNvSpPr>
              <p:nvPr/>
            </p:nvSpPr>
            <p:spPr bwMode="auto">
              <a:xfrm>
                <a:off x="456522" y="2342390"/>
                <a:ext cx="990221" cy="229341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Data</a:t>
                </a:r>
              </a:p>
            </p:txBody>
          </p:sp>
        </p:grpSp>
        <p:grpSp>
          <p:nvGrpSpPr>
            <p:cNvPr id="522" name="Group 16"/>
            <p:cNvGrpSpPr>
              <a:grpSpLocks/>
            </p:cNvGrpSpPr>
            <p:nvPr/>
          </p:nvGrpSpPr>
          <p:grpSpPr bwMode="auto">
            <a:xfrm>
              <a:off x="3605343" y="3643140"/>
              <a:ext cx="601489" cy="264636"/>
              <a:chOff x="457070" y="2342390"/>
              <a:chExt cx="990730" cy="481444"/>
            </a:xfrm>
          </p:grpSpPr>
          <p:pic>
            <p:nvPicPr>
              <p:cNvPr id="556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7" name="Rounded Rectangle 18"/>
              <p:cNvSpPr>
                <a:spLocks noChangeArrowheads="1"/>
              </p:cNvSpPr>
              <p:nvPr/>
            </p:nvSpPr>
            <p:spPr bwMode="auto">
              <a:xfrm>
                <a:off x="457070" y="2342390"/>
                <a:ext cx="990221" cy="229341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Data</a:t>
                </a:r>
              </a:p>
            </p:txBody>
          </p:sp>
        </p:grpSp>
        <p:grpSp>
          <p:nvGrpSpPr>
            <p:cNvPr id="523" name="Group 93"/>
            <p:cNvGrpSpPr>
              <a:grpSpLocks/>
            </p:cNvGrpSpPr>
            <p:nvPr/>
          </p:nvGrpSpPr>
          <p:grpSpPr bwMode="auto">
            <a:xfrm>
              <a:off x="2286596" y="3915901"/>
              <a:ext cx="603101" cy="284224"/>
              <a:chOff x="579969" y="4145590"/>
              <a:chExt cx="936932" cy="661239"/>
            </a:xfrm>
          </p:grpSpPr>
          <p:pic>
            <p:nvPicPr>
              <p:cNvPr id="554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579969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5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005324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4" name="Group 97"/>
            <p:cNvGrpSpPr>
              <a:grpSpLocks/>
            </p:cNvGrpSpPr>
            <p:nvPr/>
          </p:nvGrpSpPr>
          <p:grpSpPr bwMode="auto">
            <a:xfrm>
              <a:off x="2955721" y="3915901"/>
              <a:ext cx="603101" cy="284224"/>
              <a:chOff x="579969" y="4145590"/>
              <a:chExt cx="936932" cy="661239"/>
            </a:xfrm>
          </p:grpSpPr>
          <p:pic>
            <p:nvPicPr>
              <p:cNvPr id="552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579969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005324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5" name="Group 100"/>
            <p:cNvGrpSpPr>
              <a:grpSpLocks/>
            </p:cNvGrpSpPr>
            <p:nvPr/>
          </p:nvGrpSpPr>
          <p:grpSpPr bwMode="auto">
            <a:xfrm>
              <a:off x="3607276" y="3915901"/>
              <a:ext cx="603101" cy="284224"/>
              <a:chOff x="579969" y="4145590"/>
              <a:chExt cx="936932" cy="661239"/>
            </a:xfrm>
          </p:grpSpPr>
          <p:pic>
            <p:nvPicPr>
              <p:cNvPr id="550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579969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1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005324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26" name="Straight Connector 63"/>
            <p:cNvCxnSpPr>
              <a:endCxn id="549" idx="0"/>
            </p:cNvCxnSpPr>
            <p:nvPr/>
          </p:nvCxnSpPr>
          <p:spPr bwMode="auto">
            <a:xfrm>
              <a:off x="4513678" y="3226607"/>
              <a:ext cx="43934" cy="420647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27" name="Straight Connector 64"/>
            <p:cNvCxnSpPr>
              <a:stCxn id="498" idx="2"/>
            </p:cNvCxnSpPr>
            <p:nvPr/>
          </p:nvCxnSpPr>
          <p:spPr bwMode="auto">
            <a:xfrm>
              <a:off x="5825976" y="3263630"/>
              <a:ext cx="7554" cy="670431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528" name="Group 16"/>
            <p:cNvGrpSpPr>
              <a:grpSpLocks/>
            </p:cNvGrpSpPr>
            <p:nvPr/>
          </p:nvGrpSpPr>
          <p:grpSpPr bwMode="auto">
            <a:xfrm>
              <a:off x="4256414" y="3647255"/>
              <a:ext cx="602522" cy="264485"/>
              <a:chOff x="456388" y="2341962"/>
              <a:chExt cx="991412" cy="481872"/>
            </a:xfrm>
          </p:grpSpPr>
          <p:pic>
            <p:nvPicPr>
              <p:cNvPr id="548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9" name="Rounded Rectangle 18"/>
              <p:cNvSpPr>
                <a:spLocks noChangeArrowheads="1"/>
              </p:cNvSpPr>
              <p:nvPr/>
            </p:nvSpPr>
            <p:spPr bwMode="auto">
              <a:xfrm>
                <a:off x="456388" y="2341962"/>
                <a:ext cx="991206" cy="229674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Data</a:t>
                </a:r>
              </a:p>
            </p:txBody>
          </p:sp>
        </p:grpSp>
        <p:grpSp>
          <p:nvGrpSpPr>
            <p:cNvPr id="529" name="Group 16"/>
            <p:cNvGrpSpPr>
              <a:grpSpLocks/>
            </p:cNvGrpSpPr>
            <p:nvPr/>
          </p:nvGrpSpPr>
          <p:grpSpPr bwMode="auto">
            <a:xfrm>
              <a:off x="5587772" y="3647255"/>
              <a:ext cx="601181" cy="264485"/>
              <a:chOff x="456946" y="2341962"/>
              <a:chExt cx="991205" cy="481872"/>
            </a:xfrm>
          </p:grpSpPr>
          <p:pic>
            <p:nvPicPr>
              <p:cNvPr id="546" name="Picture 184" descr="server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gray">
              <a:xfrm>
                <a:off x="457200" y="2590800"/>
                <a:ext cx="990600" cy="233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7" name="Rounded Rectangle 18"/>
              <p:cNvSpPr>
                <a:spLocks noChangeArrowheads="1"/>
              </p:cNvSpPr>
              <p:nvPr/>
            </p:nvSpPr>
            <p:spPr bwMode="auto">
              <a:xfrm>
                <a:off x="456946" y="2341962"/>
                <a:ext cx="991205" cy="229674"/>
              </a:xfrm>
              <a:prstGeom prst="roundRect">
                <a:avLst>
                  <a:gd name="adj" fmla="val 16667"/>
                </a:avLst>
              </a:prstGeom>
              <a:solidFill>
                <a:srgbClr val="3892D0"/>
              </a:solidFill>
              <a:ln w="19050" algn="ctr">
                <a:solidFill>
                  <a:srgbClr val="3892D0">
                    <a:lumMod val="75000"/>
                  </a:srgbClr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en-US" sz="600" kern="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  <a:cs typeface="+mj-cs"/>
                  </a:rPr>
                  <a:t>Data</a:t>
                </a:r>
              </a:p>
            </p:txBody>
          </p:sp>
        </p:grpSp>
        <p:grpSp>
          <p:nvGrpSpPr>
            <p:cNvPr id="530" name="Group 93"/>
            <p:cNvGrpSpPr>
              <a:grpSpLocks/>
            </p:cNvGrpSpPr>
            <p:nvPr/>
          </p:nvGrpSpPr>
          <p:grpSpPr bwMode="auto">
            <a:xfrm>
              <a:off x="4267856" y="3919976"/>
              <a:ext cx="603461" cy="285080"/>
              <a:chOff x="579969" y="4145590"/>
              <a:chExt cx="936932" cy="661239"/>
            </a:xfrm>
          </p:grpSpPr>
          <p:pic>
            <p:nvPicPr>
              <p:cNvPr id="544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579969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5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005324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31" name="Group 100"/>
            <p:cNvGrpSpPr>
              <a:grpSpLocks/>
            </p:cNvGrpSpPr>
            <p:nvPr/>
          </p:nvGrpSpPr>
          <p:grpSpPr bwMode="auto">
            <a:xfrm>
              <a:off x="5589143" y="3919976"/>
              <a:ext cx="603461" cy="285080"/>
              <a:chOff x="579969" y="4145590"/>
              <a:chExt cx="936932" cy="661239"/>
            </a:xfrm>
          </p:grpSpPr>
          <p:pic>
            <p:nvPicPr>
              <p:cNvPr id="542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579969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3" name="Picture 78" descr="Storage_icon_01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005324" y="4145590"/>
                <a:ext cx="511577" cy="661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32" name="Rectangle 103"/>
            <p:cNvSpPr>
              <a:spLocks noChangeArrowheads="1"/>
            </p:cNvSpPr>
            <p:nvPr/>
          </p:nvSpPr>
          <p:spPr bwMode="auto">
            <a:xfrm>
              <a:off x="4984465" y="3579691"/>
              <a:ext cx="312906" cy="300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35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pic>
          <p:nvPicPr>
            <p:cNvPr id="533" name="Picture 184" descr="server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gray">
            <a:xfrm>
              <a:off x="3518988" y="4620484"/>
              <a:ext cx="706875" cy="149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4" name="Rounded Rectangle 88"/>
            <p:cNvSpPr/>
            <p:nvPr/>
          </p:nvSpPr>
          <p:spPr bwMode="auto">
            <a:xfrm>
              <a:off x="3519541" y="4460641"/>
              <a:ext cx="705839" cy="147484"/>
            </a:xfrm>
            <a:prstGeom prst="roundRect">
              <a:avLst/>
            </a:prstGeom>
            <a:solidFill>
              <a:srgbClr val="4CA5D8"/>
            </a:solidFill>
            <a:ln w="19050" cap="flat" cmpd="sng" algn="ctr">
              <a:solidFill>
                <a:srgbClr val="4D4D4D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en-US" sz="600" kern="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  <a:cs typeface="+mj-cs"/>
                </a:rPr>
                <a:t>Name</a:t>
              </a:r>
            </a:p>
          </p:txBody>
        </p:sp>
        <p:cxnSp>
          <p:nvCxnSpPr>
            <p:cNvPr id="535" name="Straight Connector 58"/>
            <p:cNvCxnSpPr/>
            <p:nvPr/>
          </p:nvCxnSpPr>
          <p:spPr bwMode="auto">
            <a:xfrm>
              <a:off x="2581030" y="4114691"/>
              <a:ext cx="12290" cy="20083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36" name="Straight Connector 58"/>
            <p:cNvCxnSpPr/>
            <p:nvPr/>
          </p:nvCxnSpPr>
          <p:spPr bwMode="auto">
            <a:xfrm>
              <a:off x="3255554" y="4128679"/>
              <a:ext cx="12290" cy="20083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37" name="Straight Connector 58"/>
            <p:cNvCxnSpPr/>
            <p:nvPr/>
          </p:nvCxnSpPr>
          <p:spPr bwMode="auto">
            <a:xfrm>
              <a:off x="3906980" y="4098926"/>
              <a:ext cx="12290" cy="20083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38" name="Straight Connector 58"/>
            <p:cNvCxnSpPr/>
            <p:nvPr/>
          </p:nvCxnSpPr>
          <p:spPr bwMode="auto">
            <a:xfrm>
              <a:off x="4570699" y="4106364"/>
              <a:ext cx="12290" cy="200832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39" name="Straight Connector 58"/>
            <p:cNvCxnSpPr/>
            <p:nvPr/>
          </p:nvCxnSpPr>
          <p:spPr bwMode="auto">
            <a:xfrm>
              <a:off x="5885845" y="4091488"/>
              <a:ext cx="12290" cy="208748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</a:ln>
            <a:effectLst/>
          </p:spPr>
        </p:cxnSp>
        <p:pic>
          <p:nvPicPr>
            <p:cNvPr id="540" name="그림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486" y="4432362"/>
              <a:ext cx="1425054" cy="303387"/>
            </a:xfrm>
            <a:prstGeom prst="rect">
              <a:avLst/>
            </a:prstGeom>
          </p:spPr>
        </p:pic>
        <p:pic>
          <p:nvPicPr>
            <p:cNvPr id="541" name="Picture 4" descr="I:\MS Graphics\Icons - Illustrations\timeline\timeline line six 6 segment blue glow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2170171" y="4250198"/>
              <a:ext cx="3884523" cy="139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innerShdw blurRad="63500" dist="50800" dir="17460000">
                <a:prstClr val="black"/>
              </a:innerShdw>
            </a:effectLst>
          </p:spPr>
        </p:pic>
        <p:cxnSp>
          <p:nvCxnSpPr>
            <p:cNvPr id="575" name="Straight Connector 574"/>
            <p:cNvCxnSpPr/>
            <p:nvPr/>
          </p:nvCxnSpPr>
          <p:spPr>
            <a:xfrm>
              <a:off x="1791657" y="2953726"/>
              <a:ext cx="4639054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>
              <a:off x="1791657" y="4210174"/>
              <a:ext cx="4639054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" name="流程图: 磁盘 2"/>
            <p:cNvSpPr/>
            <p:nvPr/>
          </p:nvSpPr>
          <p:spPr>
            <a:xfrm>
              <a:off x="1791658" y="2157906"/>
              <a:ext cx="933389" cy="25763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 smtClean="0"/>
                <a:t>HAWQ</a:t>
              </a:r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40855" y="4825571"/>
            <a:ext cx="1944996" cy="546530"/>
          </a:xfrm>
          <a:prstGeom prst="roundRect">
            <a:avLst/>
          </a:prstGeom>
          <a:solidFill>
            <a:srgbClr val="D16349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Georgia"/>
              </a:rPr>
              <a:t>Namenode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38483" y="3409728"/>
            <a:ext cx="1344612" cy="754856"/>
          </a:xfrm>
          <a:prstGeom prst="rect">
            <a:avLst/>
          </a:prstGeom>
          <a:solidFill>
            <a:srgbClr val="C5D1D7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82959" y="3528791"/>
            <a:ext cx="244475" cy="159544"/>
          </a:xfrm>
          <a:prstGeom prst="rect">
            <a:avLst/>
          </a:prstGeom>
          <a:solidFill>
            <a:srgbClr val="FF0000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2959" y="3768107"/>
            <a:ext cx="244475" cy="158353"/>
          </a:xfrm>
          <a:prstGeom prst="rect">
            <a:avLst/>
          </a:prstGeom>
          <a:solidFill>
            <a:srgbClr val="614CFE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56061" y="3608562"/>
            <a:ext cx="242887" cy="159544"/>
          </a:xfrm>
          <a:prstGeom prst="rect">
            <a:avLst/>
          </a:prstGeom>
          <a:solidFill>
            <a:srgbClr val="61E1FF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81548" y="3409728"/>
            <a:ext cx="1344613" cy="754856"/>
          </a:xfrm>
          <a:prstGeom prst="rect">
            <a:avLst/>
          </a:prstGeom>
          <a:solidFill>
            <a:srgbClr val="C5D1D7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79995" y="3551412"/>
            <a:ext cx="300038" cy="189310"/>
          </a:xfrm>
          <a:prstGeom prst="rect">
            <a:avLst/>
          </a:prstGeom>
          <a:solidFill>
            <a:srgbClr val="61E1FF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9995" y="3834782"/>
            <a:ext cx="300038" cy="188119"/>
          </a:xfrm>
          <a:prstGeom prst="rect">
            <a:avLst/>
          </a:prstGeom>
          <a:solidFill>
            <a:srgbClr val="FFFF00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0863" y="3415681"/>
            <a:ext cx="1344612" cy="754856"/>
          </a:xfrm>
          <a:prstGeom prst="rect">
            <a:avLst/>
          </a:prstGeom>
          <a:solidFill>
            <a:srgbClr val="C5D1D7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30900" y="3557367"/>
            <a:ext cx="298450" cy="188119"/>
          </a:xfrm>
          <a:prstGeom prst="rect">
            <a:avLst/>
          </a:prstGeom>
          <a:solidFill>
            <a:srgbClr val="614CFE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30900" y="3840735"/>
            <a:ext cx="298450" cy="188119"/>
          </a:xfrm>
          <a:prstGeom prst="rect">
            <a:avLst/>
          </a:prstGeom>
          <a:solidFill>
            <a:srgbClr val="FF6600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9313" y="3415681"/>
            <a:ext cx="1344612" cy="754856"/>
          </a:xfrm>
          <a:prstGeom prst="rect">
            <a:avLst/>
          </a:prstGeom>
          <a:solidFill>
            <a:srgbClr val="C5D1D7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ysClr val="window" lastClr="FFFFFF"/>
                </a:solidFill>
                <a:latin typeface="Georgia"/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99350" y="3557367"/>
            <a:ext cx="298450" cy="188119"/>
          </a:xfrm>
          <a:prstGeom prst="rect">
            <a:avLst/>
          </a:prstGeom>
          <a:solidFill>
            <a:srgbClr val="C5D1D7">
              <a:lumMod val="5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3925" y="3745485"/>
            <a:ext cx="300038" cy="189309"/>
          </a:xfrm>
          <a:prstGeom prst="rect">
            <a:avLst/>
          </a:prstGeom>
          <a:solidFill>
            <a:srgbClr val="FF6600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cxnSp>
        <p:nvCxnSpPr>
          <p:cNvPr id="21519" name="Straight Arrow Connector 73"/>
          <p:cNvCxnSpPr>
            <a:cxnSpLocks noChangeShapeType="1"/>
            <a:stCxn id="11" idx="3"/>
            <a:endCxn id="14" idx="1"/>
          </p:cNvCxnSpPr>
          <p:nvPr/>
        </p:nvCxnSpPr>
        <p:spPr bwMode="auto">
          <a:xfrm>
            <a:off x="3280034" y="3928840"/>
            <a:ext cx="2650867" cy="5954"/>
          </a:xfrm>
          <a:prstGeom prst="straightConnector1">
            <a:avLst/>
          </a:prstGeom>
          <a:noFill/>
          <a:ln w="25400">
            <a:solidFill>
              <a:srgbClr val="D16349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0" name="TextBox 35"/>
          <p:cNvSpPr txBox="1">
            <a:spLocks noChangeArrowheads="1"/>
          </p:cNvSpPr>
          <p:nvPr/>
        </p:nvSpPr>
        <p:spPr bwMode="auto">
          <a:xfrm>
            <a:off x="4224341" y="3915744"/>
            <a:ext cx="9186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Georgia" charset="0"/>
              </a:rPr>
              <a:t>replication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2421793" y="2949948"/>
            <a:ext cx="260747" cy="287813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D16349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21" name="Right Brace 20"/>
          <p:cNvSpPr/>
          <p:nvPr/>
        </p:nvSpPr>
        <p:spPr>
          <a:xfrm rot="5400000">
            <a:off x="6993337" y="2949750"/>
            <a:ext cx="188119" cy="291306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D16349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21523" name="TextBox 41"/>
          <p:cNvSpPr txBox="1">
            <a:spLocks noChangeArrowheads="1"/>
          </p:cNvSpPr>
          <p:nvPr/>
        </p:nvSpPr>
        <p:spPr bwMode="auto">
          <a:xfrm>
            <a:off x="2243398" y="4464623"/>
            <a:ext cx="6591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Georgia" charset="0"/>
              </a:rPr>
              <a:t>Rack1</a:t>
            </a:r>
          </a:p>
        </p:txBody>
      </p:sp>
      <p:sp>
        <p:nvSpPr>
          <p:cNvPr id="21524" name="TextBox 42"/>
          <p:cNvSpPr txBox="1">
            <a:spLocks noChangeArrowheads="1"/>
          </p:cNvSpPr>
          <p:nvPr/>
        </p:nvSpPr>
        <p:spPr bwMode="auto">
          <a:xfrm>
            <a:off x="6784975" y="4470576"/>
            <a:ext cx="6790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Georgia" charset="0"/>
              </a:rPr>
              <a:t>Rack2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48575" y="3651424"/>
            <a:ext cx="298450" cy="189310"/>
          </a:xfrm>
          <a:prstGeom prst="rect">
            <a:avLst/>
          </a:prstGeom>
          <a:solidFill>
            <a:srgbClr val="660066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96250" y="3793110"/>
            <a:ext cx="298450" cy="189309"/>
          </a:xfrm>
          <a:prstGeom prst="rect">
            <a:avLst/>
          </a:prstGeom>
          <a:solidFill>
            <a:srgbClr val="FF0000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72413" y="3463307"/>
            <a:ext cx="298450" cy="188119"/>
          </a:xfrm>
          <a:prstGeom prst="rect">
            <a:avLst/>
          </a:prstGeom>
          <a:solidFill>
            <a:srgbClr val="74A9FC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21528" name="TextBox 51"/>
          <p:cNvSpPr txBox="1">
            <a:spLocks noChangeArrowheads="1"/>
          </p:cNvSpPr>
          <p:nvPr/>
        </p:nvSpPr>
        <p:spPr bwMode="auto">
          <a:xfrm>
            <a:off x="7535863" y="3987182"/>
            <a:ext cx="844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Georgia" charset="0"/>
              </a:rPr>
              <a:t>Datanode</a:t>
            </a:r>
          </a:p>
        </p:txBody>
      </p:sp>
      <p:sp>
        <p:nvSpPr>
          <p:cNvPr id="21529" name="TextBox 52"/>
          <p:cNvSpPr txBox="1">
            <a:spLocks noChangeArrowheads="1"/>
          </p:cNvSpPr>
          <p:nvPr/>
        </p:nvSpPr>
        <p:spPr bwMode="auto">
          <a:xfrm>
            <a:off x="3218120" y="3964560"/>
            <a:ext cx="844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>
                <a:latin typeface="Georgia" charset="0"/>
              </a:rPr>
              <a:t>Datanode</a:t>
            </a:r>
            <a:endParaRPr lang="en-US" sz="1200" dirty="0">
              <a:latin typeface="Georgia" charset="0"/>
            </a:endParaRPr>
          </a:p>
        </p:txBody>
      </p:sp>
      <p:sp>
        <p:nvSpPr>
          <p:cNvPr id="21530" name="TextBox 53"/>
          <p:cNvSpPr txBox="1">
            <a:spLocks noChangeArrowheads="1"/>
          </p:cNvSpPr>
          <p:nvPr/>
        </p:nvSpPr>
        <p:spPr bwMode="auto">
          <a:xfrm>
            <a:off x="6186489" y="3978847"/>
            <a:ext cx="844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Georgia" charset="0"/>
              </a:rPr>
              <a:t>Datanode</a:t>
            </a:r>
          </a:p>
        </p:txBody>
      </p:sp>
      <p:sp>
        <p:nvSpPr>
          <p:cNvPr id="30" name="Oval 29"/>
          <p:cNvSpPr/>
          <p:nvPr/>
        </p:nvSpPr>
        <p:spPr>
          <a:xfrm>
            <a:off x="1062296" y="2358407"/>
            <a:ext cx="696913" cy="325041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21532" name="TextBox 58"/>
          <p:cNvSpPr txBox="1">
            <a:spLocks noChangeArrowheads="1"/>
          </p:cNvSpPr>
          <p:nvPr/>
        </p:nvSpPr>
        <p:spPr bwMode="auto">
          <a:xfrm>
            <a:off x="7760148" y="3179944"/>
            <a:ext cx="92366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dirty="0">
                <a:latin typeface="Georgia" charset="0"/>
              </a:rPr>
              <a:t>Read/Write</a:t>
            </a:r>
          </a:p>
        </p:txBody>
      </p:sp>
      <p:cxnSp>
        <p:nvCxnSpPr>
          <p:cNvPr id="32" name="Straight Arrow Connector 31"/>
          <p:cNvCxnSpPr>
            <a:stCxn id="6" idx="0"/>
            <a:endCxn id="30" idx="4"/>
          </p:cNvCxnSpPr>
          <p:nvPr/>
        </p:nvCxnSpPr>
        <p:spPr bwMode="auto">
          <a:xfrm flipV="1">
            <a:off x="1405195" y="2683447"/>
            <a:ext cx="6350" cy="845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 bwMode="auto">
          <a:xfrm>
            <a:off x="990860" y="2252441"/>
            <a:ext cx="1583255" cy="2006203"/>
          </a:xfrm>
          <a:prstGeom prst="rect">
            <a:avLst/>
          </a:prstGeom>
          <a:noFill/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8756" y="2413175"/>
            <a:ext cx="678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</a:t>
            </a:r>
          </a:p>
        </p:txBody>
      </p:sp>
      <p:sp>
        <p:nvSpPr>
          <p:cNvPr id="21536" name="TextBox 52"/>
          <p:cNvSpPr txBox="1">
            <a:spLocks noChangeArrowheads="1"/>
          </p:cNvSpPr>
          <p:nvPr/>
        </p:nvSpPr>
        <p:spPr bwMode="auto">
          <a:xfrm>
            <a:off x="967047" y="2822751"/>
            <a:ext cx="95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Georgia" charset="0"/>
              </a:rPr>
              <a:t>Segment host</a:t>
            </a:r>
          </a:p>
        </p:txBody>
      </p:sp>
      <p:sp>
        <p:nvSpPr>
          <p:cNvPr id="36" name="Oval 35"/>
          <p:cNvSpPr/>
          <p:nvPr/>
        </p:nvSpPr>
        <p:spPr>
          <a:xfrm>
            <a:off x="2791086" y="2432402"/>
            <a:ext cx="623887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636185" y="2251249"/>
            <a:ext cx="1454150" cy="2007394"/>
          </a:xfrm>
          <a:prstGeom prst="rect">
            <a:avLst/>
          </a:prstGeom>
          <a:noFill/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67543" y="2484792"/>
            <a:ext cx="678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</a:t>
            </a:r>
          </a:p>
        </p:txBody>
      </p:sp>
      <p:sp>
        <p:nvSpPr>
          <p:cNvPr id="39" name="Oval 38"/>
          <p:cNvSpPr/>
          <p:nvPr/>
        </p:nvSpPr>
        <p:spPr>
          <a:xfrm>
            <a:off x="3367345" y="2634634"/>
            <a:ext cx="623888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/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7093" y="2702674"/>
            <a:ext cx="657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 </a:t>
            </a:r>
          </a:p>
        </p:txBody>
      </p:sp>
      <p:sp>
        <p:nvSpPr>
          <p:cNvPr id="21542" name="TextBox 52"/>
          <p:cNvSpPr txBox="1">
            <a:spLocks noChangeArrowheads="1"/>
          </p:cNvSpPr>
          <p:nvPr/>
        </p:nvSpPr>
        <p:spPr bwMode="auto">
          <a:xfrm>
            <a:off x="3217217" y="2215103"/>
            <a:ext cx="95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>
                <a:latin typeface="Georgia" charset="0"/>
              </a:rPr>
              <a:t>Segment host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142613" y="2251249"/>
            <a:ext cx="1452830" cy="2007394"/>
          </a:xfrm>
          <a:prstGeom prst="rect">
            <a:avLst/>
          </a:prstGeom>
          <a:noFill/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8600" y="2520331"/>
            <a:ext cx="623888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4267" y="2573910"/>
            <a:ext cx="678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</a:t>
            </a:r>
          </a:p>
        </p:txBody>
      </p:sp>
      <p:sp>
        <p:nvSpPr>
          <p:cNvPr id="21554" name="TextBox 52"/>
          <p:cNvSpPr txBox="1">
            <a:spLocks noChangeArrowheads="1"/>
          </p:cNvSpPr>
          <p:nvPr/>
        </p:nvSpPr>
        <p:spPr bwMode="auto">
          <a:xfrm>
            <a:off x="7118802" y="2770530"/>
            <a:ext cx="95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>
                <a:latin typeface="Georgia" charset="0"/>
              </a:rPr>
              <a:t>Segment host</a:t>
            </a:r>
          </a:p>
        </p:txBody>
      </p:sp>
      <p:cxnSp>
        <p:nvCxnSpPr>
          <p:cNvPr id="54" name="Straight Arrow Connector 53"/>
          <p:cNvCxnSpPr>
            <a:stCxn id="16" idx="0"/>
            <a:endCxn id="51" idx="4"/>
          </p:cNvCxnSpPr>
          <p:nvPr/>
        </p:nvCxnSpPr>
        <p:spPr bwMode="auto">
          <a:xfrm flipV="1">
            <a:off x="7648578" y="2844181"/>
            <a:ext cx="511175" cy="713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/>
          <p:nvPr/>
        </p:nvSpPr>
        <p:spPr bwMode="auto">
          <a:xfrm>
            <a:off x="3959228" y="1171353"/>
            <a:ext cx="1344613" cy="431006"/>
          </a:xfrm>
          <a:prstGeom prst="rect">
            <a:avLst/>
          </a:prstGeom>
          <a:noFill/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800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21557" name="TextBox 52"/>
          <p:cNvSpPr txBox="1">
            <a:spLocks noChangeArrowheads="1"/>
          </p:cNvSpPr>
          <p:nvPr/>
        </p:nvSpPr>
        <p:spPr bwMode="auto">
          <a:xfrm>
            <a:off x="4079875" y="1278510"/>
            <a:ext cx="11256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Georgia" charset="0"/>
              </a:rPr>
              <a:t>Master host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990857" y="1946449"/>
            <a:ext cx="7318118" cy="0"/>
          </a:xfrm>
          <a:prstGeom prst="line">
            <a:avLst/>
          </a:prstGeom>
          <a:ln>
            <a:solidFill>
              <a:srgbClr val="4080C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4032253" y="1224932"/>
            <a:ext cx="1343025" cy="432197"/>
          </a:xfrm>
          <a:prstGeom prst="rect">
            <a:avLst/>
          </a:prstGeom>
          <a:noFill/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800" kern="0">
              <a:solidFill>
                <a:sysClr val="window" lastClr="FFFFFF"/>
              </a:solidFill>
              <a:latin typeface="Georgia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4656138" y="1602359"/>
            <a:ext cx="0" cy="325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1759208" y="1927399"/>
            <a:ext cx="0" cy="323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414970" y="1927399"/>
            <a:ext cx="0" cy="323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6240463" y="1927399"/>
            <a:ext cx="0" cy="323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7896225" y="1927399"/>
            <a:ext cx="0" cy="323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6" name="TextBox 58"/>
          <p:cNvSpPr txBox="1">
            <a:spLocks noChangeArrowheads="1"/>
          </p:cNvSpPr>
          <p:nvPr/>
        </p:nvSpPr>
        <p:spPr bwMode="auto">
          <a:xfrm>
            <a:off x="4772729" y="4493969"/>
            <a:ext cx="7839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dirty="0">
                <a:latin typeface="Georgia" charset="0"/>
              </a:rPr>
              <a:t>Meta Ops</a:t>
            </a:r>
          </a:p>
        </p:txBody>
      </p:sp>
      <p:sp>
        <p:nvSpPr>
          <p:cNvPr id="21567" name="TextBox 58"/>
          <p:cNvSpPr txBox="1">
            <a:spLocks noChangeArrowheads="1"/>
          </p:cNvSpPr>
          <p:nvPr/>
        </p:nvSpPr>
        <p:spPr bwMode="auto">
          <a:xfrm>
            <a:off x="6232525" y="1710707"/>
            <a:ext cx="230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Georgia" charset="0"/>
              </a:rPr>
              <a:t>HAWQ Interconnect</a:t>
            </a:r>
          </a:p>
        </p:txBody>
      </p:sp>
      <p:sp>
        <p:nvSpPr>
          <p:cNvPr id="67" name="Oval 66"/>
          <p:cNvSpPr/>
          <p:nvPr/>
        </p:nvSpPr>
        <p:spPr>
          <a:xfrm>
            <a:off x="1695711" y="2575099"/>
            <a:ext cx="625475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/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63541" y="2643140"/>
            <a:ext cx="710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 </a:t>
            </a:r>
          </a:p>
        </p:txBody>
      </p:sp>
      <p:sp>
        <p:nvSpPr>
          <p:cNvPr id="77" name="Oval 76"/>
          <p:cNvSpPr/>
          <p:nvPr/>
        </p:nvSpPr>
        <p:spPr>
          <a:xfrm>
            <a:off x="5635532" y="2316222"/>
            <a:ext cx="623887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556953" y="2262645"/>
            <a:ext cx="1475672" cy="1995999"/>
          </a:xfrm>
          <a:prstGeom prst="rect">
            <a:avLst/>
          </a:prstGeom>
          <a:noFill/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11989" y="2368611"/>
            <a:ext cx="678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</a:t>
            </a:r>
          </a:p>
        </p:txBody>
      </p:sp>
      <p:sp>
        <p:nvSpPr>
          <p:cNvPr id="80" name="Oval 79"/>
          <p:cNvSpPr/>
          <p:nvPr/>
        </p:nvSpPr>
        <p:spPr>
          <a:xfrm>
            <a:off x="6211791" y="2586494"/>
            <a:ext cx="623888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/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01538" y="2654534"/>
            <a:ext cx="657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 </a:t>
            </a:r>
          </a:p>
        </p:txBody>
      </p:sp>
      <p:sp>
        <p:nvSpPr>
          <p:cNvPr id="82" name="TextBox 52"/>
          <p:cNvSpPr txBox="1">
            <a:spLocks noChangeArrowheads="1"/>
          </p:cNvSpPr>
          <p:nvPr/>
        </p:nvSpPr>
        <p:spPr bwMode="auto">
          <a:xfrm>
            <a:off x="6166428" y="2256169"/>
            <a:ext cx="95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>
                <a:latin typeface="Georgia" charset="0"/>
              </a:rPr>
              <a:t>Segment host</a:t>
            </a:r>
          </a:p>
        </p:txBody>
      </p:sp>
      <p:sp>
        <p:nvSpPr>
          <p:cNvPr id="83" name="Oval 82"/>
          <p:cNvSpPr/>
          <p:nvPr/>
        </p:nvSpPr>
        <p:spPr>
          <a:xfrm>
            <a:off x="7268756" y="2320310"/>
            <a:ext cx="623887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45214" y="2372698"/>
            <a:ext cx="678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</a:t>
            </a:r>
          </a:p>
        </p:txBody>
      </p:sp>
      <p:sp>
        <p:nvSpPr>
          <p:cNvPr id="86" name="TextBox 52"/>
          <p:cNvSpPr txBox="1">
            <a:spLocks noChangeArrowheads="1"/>
          </p:cNvSpPr>
          <p:nvPr/>
        </p:nvSpPr>
        <p:spPr bwMode="auto">
          <a:xfrm>
            <a:off x="1570305" y="3941255"/>
            <a:ext cx="844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>
                <a:latin typeface="Georgia" charset="0"/>
              </a:rPr>
              <a:t>Datanode</a:t>
            </a:r>
            <a:endParaRPr lang="en-US" sz="1200" dirty="0">
              <a:latin typeface="Georgia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785851" y="2930429"/>
            <a:ext cx="623888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/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775599" y="2998469"/>
            <a:ext cx="657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40855" y="4582482"/>
            <a:ext cx="249480" cy="24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75278" y="4582482"/>
            <a:ext cx="255587" cy="243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99953" y="4470576"/>
            <a:ext cx="0" cy="35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" idx="0"/>
            <a:endCxn id="36" idx="4"/>
          </p:cNvCxnSpPr>
          <p:nvPr/>
        </p:nvCxnSpPr>
        <p:spPr bwMode="auto">
          <a:xfrm flipH="1" flipV="1">
            <a:off x="3103030" y="2756254"/>
            <a:ext cx="26987" cy="795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Rectangle 102"/>
          <p:cNvSpPr/>
          <p:nvPr/>
        </p:nvSpPr>
        <p:spPr bwMode="auto">
          <a:xfrm>
            <a:off x="6397917" y="3646663"/>
            <a:ext cx="300038" cy="188119"/>
          </a:xfrm>
          <a:prstGeom prst="rect">
            <a:avLst/>
          </a:prstGeom>
          <a:solidFill>
            <a:srgbClr val="FFFF00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3530064" y="3655586"/>
            <a:ext cx="298450" cy="188119"/>
          </a:xfrm>
          <a:prstGeom prst="rect">
            <a:avLst/>
          </a:prstGeom>
          <a:solidFill>
            <a:srgbClr val="614CFE"/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Georgia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360985" y="3029599"/>
            <a:ext cx="623888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/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350733" y="3097639"/>
            <a:ext cx="657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 </a:t>
            </a:r>
          </a:p>
        </p:txBody>
      </p:sp>
      <p:sp>
        <p:nvSpPr>
          <p:cNvPr id="108" name="Oval 107"/>
          <p:cNvSpPr/>
          <p:nvPr/>
        </p:nvSpPr>
        <p:spPr>
          <a:xfrm>
            <a:off x="1724659" y="3010848"/>
            <a:ext cx="623888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/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14405" y="3078887"/>
            <a:ext cx="657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 </a:t>
            </a:r>
          </a:p>
        </p:txBody>
      </p:sp>
      <p:sp>
        <p:nvSpPr>
          <p:cNvPr id="110" name="Oval 109"/>
          <p:cNvSpPr/>
          <p:nvPr/>
        </p:nvSpPr>
        <p:spPr>
          <a:xfrm>
            <a:off x="7191263" y="2966300"/>
            <a:ext cx="623888" cy="323850"/>
          </a:xfrm>
          <a:prstGeom prst="ellipse">
            <a:avLst/>
          </a:prstGeom>
          <a:solidFill>
            <a:srgbClr val="CCB400">
              <a:lumMod val="60000"/>
              <a:lumOff val="40000"/>
            </a:srgbClr>
          </a:solidFill>
          <a:ln w="11429" cap="flat" cmpd="sng" algn="ctr">
            <a:solidFill>
              <a:srgbClr val="D16349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/>
            <a:endParaRPr lang="en-US" sz="1000" kern="0" dirty="0">
              <a:solidFill>
                <a:sysClr val="windowText" lastClr="000000"/>
              </a:solidFill>
              <a:latin typeface="Georgi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81011" y="3034340"/>
            <a:ext cx="657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Georgia"/>
                <a:ea typeface="宋体"/>
                <a:cs typeface="宋体"/>
              </a:rPr>
              <a:t>Segment </a:t>
            </a:r>
          </a:p>
        </p:txBody>
      </p:sp>
      <p:sp>
        <p:nvSpPr>
          <p:cNvPr id="85" name="TextBox 58"/>
          <p:cNvSpPr txBox="1">
            <a:spLocks noChangeArrowheads="1"/>
          </p:cNvSpPr>
          <p:nvPr/>
        </p:nvSpPr>
        <p:spPr bwMode="auto">
          <a:xfrm>
            <a:off x="5992469" y="4982882"/>
            <a:ext cx="230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Georgia" charset="0"/>
              </a:rPr>
              <a:t>HDFS</a:t>
            </a: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366716" y="433918"/>
            <a:ext cx="8410575" cy="613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HAWQ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Hadoop HDFS</a:t>
            </a:r>
            <a:r>
              <a:rPr lang="zh-CN" altLang="en-US" dirty="0" smtClean="0"/>
              <a:t>数据访问流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777875" y="4848225"/>
            <a:ext cx="7624763" cy="855663"/>
          </a:xfrm>
          <a:prstGeom prst="roundRect">
            <a:avLst/>
          </a:prstGeom>
          <a:gradFill flip="none" rotWithShape="1">
            <a:lin ang="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5475" y="5257454"/>
            <a:ext cx="7924800" cy="50358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en-US" altLang="zh-CN">
              <a:latin typeface="Verdana" pitchFamily="34" charset="0"/>
            </a:endParaRPr>
          </a:p>
        </p:txBody>
      </p:sp>
      <p:sp>
        <p:nvSpPr>
          <p:cNvPr id="5" name="Rectangle 122"/>
          <p:cNvSpPr txBox="1">
            <a:spLocks noChangeArrowheads="1"/>
          </p:cNvSpPr>
          <p:nvPr/>
        </p:nvSpPr>
        <p:spPr bwMode="auto">
          <a:xfrm>
            <a:off x="34925" y="0"/>
            <a:ext cx="8845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/>
            <a:r>
              <a:rPr lang="en-US" altLang="zh-CN" sz="4100" dirty="0" smtClean="0">
                <a:latin typeface="+mj-lt"/>
                <a:ea typeface="+mj-ea"/>
                <a:cs typeface="+mj-cs"/>
              </a:rPr>
              <a:t>HAWQ </a:t>
            </a:r>
            <a:r>
              <a:rPr lang="zh-CN" altLang="en-US" sz="4100" dirty="0" smtClean="0">
                <a:latin typeface="+mj-lt"/>
                <a:ea typeface="+mj-ea"/>
                <a:cs typeface="+mj-cs"/>
              </a:rPr>
              <a:t>对比 </a:t>
            </a:r>
            <a:r>
              <a:rPr lang="en-US" altLang="zh-CN" sz="4100" dirty="0" smtClean="0">
                <a:latin typeface="+mj-lt"/>
                <a:ea typeface="+mj-ea"/>
                <a:cs typeface="+mj-cs"/>
              </a:rPr>
              <a:t>Greenplum DB </a:t>
            </a:r>
            <a:r>
              <a:rPr lang="zh-CN" altLang="en-US" sz="4100" dirty="0">
                <a:latin typeface="+mj-lt"/>
                <a:ea typeface="+mj-ea"/>
                <a:cs typeface="+mj-cs"/>
              </a:rPr>
              <a:t>基本架构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16" y="920802"/>
            <a:ext cx="5285806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6600"/>
                </a:solidFill>
                <a:latin typeface="+mn-ea"/>
                <a:cs typeface="Arial"/>
              </a:rPr>
              <a:t>SQL </a:t>
            </a:r>
            <a:r>
              <a:rPr lang="zh-CN" altLang="en-US" sz="2000" b="1" dirty="0" smtClean="0">
                <a:solidFill>
                  <a:srgbClr val="FF6600"/>
                </a:solidFill>
                <a:latin typeface="+mn-ea"/>
                <a:cs typeface="Arial"/>
              </a:rPr>
              <a:t>大规模并行处理 </a:t>
            </a:r>
            <a:endParaRPr lang="en-US" altLang="zh-CN" sz="2000" b="1" dirty="0" smtClean="0">
              <a:solidFill>
                <a:srgbClr val="FF6600"/>
              </a:solidFill>
              <a:latin typeface="+mn-ea"/>
              <a:cs typeface="Arial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FF6600"/>
                </a:solidFill>
                <a:latin typeface="+mn-ea"/>
                <a:cs typeface="Arial"/>
              </a:rPr>
              <a:t>SQL MPP </a:t>
            </a:r>
            <a:r>
              <a:rPr lang="en-US" sz="2000" b="1" dirty="0">
                <a:solidFill>
                  <a:srgbClr val="FF6600"/>
                </a:solidFill>
                <a:latin typeface="+mn-ea"/>
                <a:cs typeface="Arial"/>
              </a:rPr>
              <a:t>(Massively Parallel Processing) </a:t>
            </a:r>
            <a:br>
              <a:rPr lang="en-US" sz="2000" b="1" dirty="0">
                <a:solidFill>
                  <a:srgbClr val="FF6600"/>
                </a:solidFill>
                <a:latin typeface="+mn-ea"/>
                <a:cs typeface="Arial"/>
              </a:rPr>
            </a:br>
            <a:r>
              <a:rPr lang="zh-CN" altLang="en-US" sz="2000" b="1" u="sng" dirty="0" smtClean="0">
                <a:solidFill>
                  <a:srgbClr val="FF6600"/>
                </a:solidFill>
                <a:latin typeface="+mn-ea"/>
                <a:cs typeface="Arial"/>
              </a:rPr>
              <a:t>无共享架构 </a:t>
            </a:r>
            <a:r>
              <a:rPr lang="en-US" altLang="zh-CN" sz="2000" b="1" u="sng" dirty="0" smtClean="0">
                <a:solidFill>
                  <a:srgbClr val="FF6600"/>
                </a:solidFill>
                <a:latin typeface="+mn-ea"/>
                <a:cs typeface="Arial"/>
              </a:rPr>
              <a:t>S</a:t>
            </a:r>
            <a:r>
              <a:rPr lang="en-US" sz="2000" b="1" u="sng" dirty="0" smtClean="0">
                <a:solidFill>
                  <a:srgbClr val="FF6600"/>
                </a:solidFill>
                <a:latin typeface="+mn-ea"/>
                <a:cs typeface="Arial"/>
              </a:rPr>
              <a:t>hared-Nothing </a:t>
            </a:r>
            <a:r>
              <a:rPr lang="en-US" sz="2000" b="1" u="sng" dirty="0">
                <a:solidFill>
                  <a:srgbClr val="FF6600"/>
                </a:solidFill>
                <a:latin typeface="+mn-ea"/>
                <a:cs typeface="Arial"/>
              </a:rPr>
              <a:t>Architecture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77875" y="3149600"/>
            <a:ext cx="7624763" cy="43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77875" y="2054225"/>
            <a:ext cx="7624763" cy="1025525"/>
          </a:xfrm>
          <a:prstGeom prst="roundRect">
            <a:avLst/>
          </a:prstGeom>
          <a:gradFill flip="none" rotWithShape="1">
            <a:lin ang="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77875" y="3646488"/>
            <a:ext cx="7624763" cy="1130300"/>
          </a:xfrm>
          <a:prstGeom prst="roundRect">
            <a:avLst/>
          </a:prstGeom>
          <a:gradFill flip="none" rotWithShape="1">
            <a:lin ang="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7227" name="TextBox 184"/>
          <p:cNvSpPr txBox="1">
            <a:spLocks noChangeArrowheads="1"/>
          </p:cNvSpPr>
          <p:nvPr/>
        </p:nvSpPr>
        <p:spPr bwMode="auto">
          <a:xfrm>
            <a:off x="1000125" y="3149600"/>
            <a:ext cx="1201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100" b="1" dirty="0">
                <a:latin typeface="Verdana" pitchFamily="34" charset="0"/>
              </a:rPr>
              <a:t>Network</a:t>
            </a:r>
          </a:p>
          <a:p>
            <a:pPr algn="ctr" eaLnBrk="1" hangingPunct="1"/>
            <a:r>
              <a:rPr lang="en-US" altLang="zh-CN" sz="1100" b="1" dirty="0">
                <a:latin typeface="Verdana" pitchFamily="34" charset="0"/>
              </a:rPr>
              <a:t>Interconnect</a:t>
            </a:r>
          </a:p>
        </p:txBody>
      </p:sp>
      <p:grpSp>
        <p:nvGrpSpPr>
          <p:cNvPr id="137228" name="Group 340"/>
          <p:cNvGrpSpPr>
            <a:grpSpLocks/>
          </p:cNvGrpSpPr>
          <p:nvPr/>
        </p:nvGrpSpPr>
        <p:grpSpPr bwMode="auto">
          <a:xfrm>
            <a:off x="2438400" y="3471863"/>
            <a:ext cx="6035675" cy="1246187"/>
            <a:chOff x="2308265" y="4091540"/>
            <a:chExt cx="6454735" cy="1331912"/>
          </a:xfrm>
        </p:grpSpPr>
        <p:sp>
          <p:nvSpPr>
            <p:cNvPr id="137229" name="TextBox 11"/>
            <p:cNvSpPr txBox="1">
              <a:spLocks noChangeArrowheads="1"/>
            </p:cNvSpPr>
            <p:nvPr/>
          </p:nvSpPr>
          <p:spPr bwMode="auto">
            <a:xfrm>
              <a:off x="2308265" y="4491962"/>
              <a:ext cx="587411" cy="42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...</a:t>
              </a:r>
            </a:p>
          </p:txBody>
        </p:sp>
        <p:grpSp>
          <p:nvGrpSpPr>
            <p:cNvPr id="137230" name="Group 327"/>
            <p:cNvGrpSpPr>
              <a:grpSpLocks/>
            </p:cNvGrpSpPr>
            <p:nvPr/>
          </p:nvGrpSpPr>
          <p:grpSpPr bwMode="auto">
            <a:xfrm>
              <a:off x="2753139" y="4091540"/>
              <a:ext cx="6009861" cy="1331912"/>
              <a:chOff x="2753139" y="4091540"/>
              <a:chExt cx="6009861" cy="133191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5400000">
                <a:off x="2892357" y="4217096"/>
                <a:ext cx="252808" cy="1698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32" name="Group 127"/>
              <p:cNvGrpSpPr>
                <a:grpSpLocks/>
              </p:cNvGrpSpPr>
              <p:nvPr/>
            </p:nvGrpSpPr>
            <p:grpSpPr bwMode="auto">
              <a:xfrm>
                <a:off x="2753139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89" name="Rounded Rectangle 88"/>
                <p:cNvSpPr/>
                <p:nvPr/>
              </p:nvSpPr>
              <p:spPr bwMode="auto">
                <a:xfrm>
                  <a:off x="2133529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34" name="Group 126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2164227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36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37" name="Picture 92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38" name="Picture 93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16" name="Straight Connector 15"/>
              <p:cNvCxnSpPr/>
              <p:nvPr/>
            </p:nvCxnSpPr>
            <p:spPr>
              <a:xfrm rot="5400000">
                <a:off x="3440722" y="4217096"/>
                <a:ext cx="252808" cy="1697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40" name="Group 131"/>
              <p:cNvGrpSpPr>
                <a:grpSpLocks/>
              </p:cNvGrpSpPr>
              <p:nvPr/>
            </p:nvGrpSpPr>
            <p:grpSpPr bwMode="auto">
              <a:xfrm>
                <a:off x="3302736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83" name="Rounded Rectangle 82"/>
                <p:cNvSpPr/>
                <p:nvPr/>
              </p:nvSpPr>
              <p:spPr bwMode="auto">
                <a:xfrm>
                  <a:off x="2133994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42" name="Group 133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2164692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4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45" name="Picture 86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46" name="Picture 87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18" name="Straight Connector 17"/>
              <p:cNvCxnSpPr/>
              <p:nvPr/>
            </p:nvCxnSpPr>
            <p:spPr>
              <a:xfrm rot="5400000">
                <a:off x="3990783" y="4217096"/>
                <a:ext cx="252808" cy="1697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48" name="Group 140"/>
              <p:cNvGrpSpPr>
                <a:grpSpLocks/>
              </p:cNvGrpSpPr>
              <p:nvPr/>
            </p:nvGrpSpPr>
            <p:grpSpPr bwMode="auto">
              <a:xfrm>
                <a:off x="3852333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77" name="Rounded Rectangle 76"/>
                <p:cNvSpPr/>
                <p:nvPr/>
              </p:nvSpPr>
              <p:spPr bwMode="auto">
                <a:xfrm>
                  <a:off x="2132762" y="4254094"/>
                  <a:ext cx="531386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50" name="Group 142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79" name="Rectangle 78"/>
                  <p:cNvSpPr/>
                  <p:nvPr/>
                </p:nvSpPr>
                <p:spPr bwMode="auto">
                  <a:xfrm>
                    <a:off x="2163459" y="4564238"/>
                    <a:ext cx="371801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52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53" name="Picture 80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54" name="Picture 81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20" name="Straight Connector 19"/>
              <p:cNvCxnSpPr/>
              <p:nvPr/>
            </p:nvCxnSpPr>
            <p:spPr>
              <a:xfrm rot="5400000">
                <a:off x="4540845" y="4217096"/>
                <a:ext cx="252808" cy="1697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56" name="Group 149"/>
              <p:cNvGrpSpPr>
                <a:grpSpLocks/>
              </p:cNvGrpSpPr>
              <p:nvPr/>
            </p:nvGrpSpPr>
            <p:grpSpPr bwMode="auto">
              <a:xfrm>
                <a:off x="4401930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71" name="Rounded Rectangle 70"/>
                <p:cNvSpPr/>
                <p:nvPr/>
              </p:nvSpPr>
              <p:spPr bwMode="auto">
                <a:xfrm>
                  <a:off x="2133226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58" name="Group 151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73" name="Rectangle 72"/>
                  <p:cNvSpPr/>
                  <p:nvPr/>
                </p:nvSpPr>
                <p:spPr bwMode="auto">
                  <a:xfrm>
                    <a:off x="2163923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60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61" name="Picture 74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62" name="Picture 75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22" name="Straight Connector 21"/>
              <p:cNvCxnSpPr/>
              <p:nvPr/>
            </p:nvCxnSpPr>
            <p:spPr>
              <a:xfrm rot="5400000">
                <a:off x="5090906" y="4217096"/>
                <a:ext cx="252808" cy="1697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64" name="Group 158"/>
              <p:cNvGrpSpPr>
                <a:grpSpLocks/>
              </p:cNvGrpSpPr>
              <p:nvPr/>
            </p:nvGrpSpPr>
            <p:grpSpPr bwMode="auto">
              <a:xfrm>
                <a:off x="4951527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65" name="Rounded Rectangle 64"/>
                <p:cNvSpPr/>
                <p:nvPr/>
              </p:nvSpPr>
              <p:spPr bwMode="auto">
                <a:xfrm>
                  <a:off x="2133691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66" name="Group 160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2164388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68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69" name="Picture 68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70" name="Picture 69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24" name="Straight Connector 23"/>
              <p:cNvCxnSpPr/>
              <p:nvPr/>
            </p:nvCxnSpPr>
            <p:spPr>
              <a:xfrm rot="5400000">
                <a:off x="5639270" y="4217096"/>
                <a:ext cx="252808" cy="1698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72" name="Group 167"/>
              <p:cNvGrpSpPr>
                <a:grpSpLocks/>
              </p:cNvGrpSpPr>
              <p:nvPr/>
            </p:nvGrpSpPr>
            <p:grpSpPr bwMode="auto">
              <a:xfrm>
                <a:off x="5501124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59" name="Rounded Rectangle 58"/>
                <p:cNvSpPr/>
                <p:nvPr/>
              </p:nvSpPr>
              <p:spPr bwMode="auto">
                <a:xfrm>
                  <a:off x="2134155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74" name="Group 169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2164852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76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77" name="Picture 62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78" name="Picture 63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26" name="Straight Connector 25"/>
              <p:cNvCxnSpPr/>
              <p:nvPr/>
            </p:nvCxnSpPr>
            <p:spPr>
              <a:xfrm rot="5400000">
                <a:off x="6189331" y="4217096"/>
                <a:ext cx="252808" cy="1698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80" name="Group 176"/>
              <p:cNvGrpSpPr>
                <a:grpSpLocks/>
              </p:cNvGrpSpPr>
              <p:nvPr/>
            </p:nvGrpSpPr>
            <p:grpSpPr bwMode="auto">
              <a:xfrm>
                <a:off x="6050721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132921" y="4254094"/>
                  <a:ext cx="531387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82" name="Group 178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2163619" y="4564238"/>
                    <a:ext cx="371800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8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85" name="Picture 56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86" name="Picture 57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28" name="Straight Connector 27"/>
              <p:cNvCxnSpPr/>
              <p:nvPr/>
            </p:nvCxnSpPr>
            <p:spPr>
              <a:xfrm rot="5400000">
                <a:off x="6739393" y="4217096"/>
                <a:ext cx="252808" cy="1698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88" name="Group 185"/>
              <p:cNvGrpSpPr>
                <a:grpSpLocks/>
              </p:cNvGrpSpPr>
              <p:nvPr/>
            </p:nvGrpSpPr>
            <p:grpSpPr bwMode="auto">
              <a:xfrm>
                <a:off x="6600318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2133386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90" name="Group 187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2164084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292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93" name="Picture 50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294" name="Picture 51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0" name="Straight Connector 29"/>
              <p:cNvCxnSpPr/>
              <p:nvPr/>
            </p:nvCxnSpPr>
            <p:spPr>
              <a:xfrm rot="5400000">
                <a:off x="7287757" y="4217096"/>
                <a:ext cx="252808" cy="1697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296" name="Group 194"/>
              <p:cNvGrpSpPr>
                <a:grpSpLocks/>
              </p:cNvGrpSpPr>
              <p:nvPr/>
            </p:nvGrpSpPr>
            <p:grpSpPr bwMode="auto">
              <a:xfrm>
                <a:off x="7149915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41" name="Rounded Rectangle 40"/>
                <p:cNvSpPr/>
                <p:nvPr/>
              </p:nvSpPr>
              <p:spPr bwMode="auto">
                <a:xfrm>
                  <a:off x="2133850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298" name="Group 196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2164548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300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301" name="Picture 44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302" name="Picture 45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2" name="Straight Connector 31"/>
              <p:cNvCxnSpPr/>
              <p:nvPr/>
            </p:nvCxnSpPr>
            <p:spPr>
              <a:xfrm rot="5400000">
                <a:off x="7837818" y="4217096"/>
                <a:ext cx="252808" cy="1697"/>
              </a:xfrm>
              <a:prstGeom prst="line">
                <a:avLst/>
              </a:prstGeom>
              <a:ln w="50800">
                <a:solidFill>
                  <a:srgbClr val="E5B53A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304" name="Group 214"/>
              <p:cNvGrpSpPr>
                <a:grpSpLocks/>
              </p:cNvGrpSpPr>
              <p:nvPr/>
            </p:nvGrpSpPr>
            <p:grpSpPr bwMode="auto">
              <a:xfrm>
                <a:off x="7699513" y="4310822"/>
                <a:ext cx="530087" cy="1112630"/>
                <a:chOff x="2133600" y="4254501"/>
                <a:chExt cx="530087" cy="1112630"/>
              </a:xfrm>
            </p:grpSpPr>
            <p:sp>
              <p:nvSpPr>
                <p:cNvPr id="35" name="Rounded Rectangle 34"/>
                <p:cNvSpPr/>
                <p:nvPr/>
              </p:nvSpPr>
              <p:spPr bwMode="auto">
                <a:xfrm>
                  <a:off x="2134313" y="4254094"/>
                  <a:ext cx="529689" cy="1113037"/>
                </a:xfrm>
                <a:prstGeom prst="roundRect">
                  <a:avLst/>
                </a:prstGeom>
                <a:solidFill>
                  <a:srgbClr val="BFDC9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zh-CN" sz="3200">
                    <a:solidFill>
                      <a:srgbClr val="FFFFFF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137306" name="Group 216"/>
                <p:cNvGrpSpPr>
                  <a:grpSpLocks/>
                </p:cNvGrpSpPr>
                <p:nvPr/>
              </p:nvGrpSpPr>
              <p:grpSpPr bwMode="auto">
                <a:xfrm>
                  <a:off x="2161671" y="4299176"/>
                  <a:ext cx="431746" cy="1018467"/>
                  <a:chOff x="2119367" y="4269980"/>
                  <a:chExt cx="431746" cy="1018467"/>
                </a:xfrm>
              </p:grpSpPr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2165011" y="4564238"/>
                    <a:ext cx="370103" cy="388545"/>
                  </a:xfrm>
                  <a:prstGeom prst="rect">
                    <a:avLst/>
                  </a:prstGeom>
                  <a:solidFill>
                    <a:srgbClr val="DFEDCA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zh-CN" sz="3200">
                      <a:solidFill>
                        <a:srgbClr val="FFFFFF"/>
                      </a:solidFill>
                      <a:ea typeface="MS PGothic" pitchFamily="34" charset="-128"/>
                    </a:endParaRPr>
                  </a:p>
                </p:txBody>
              </p:sp>
              <p:pic>
                <p:nvPicPr>
                  <p:cNvPr id="137308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59024" y="4605218"/>
                    <a:ext cx="379929" cy="308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309" name="Picture 38" descr="server_icon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9367" y="4269980"/>
                    <a:ext cx="431746" cy="317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37310" name="Picture 39" descr="storage_icon.pn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2864" y="4943061"/>
                    <a:ext cx="304752" cy="3453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37311" name="TextBox 33"/>
              <p:cNvSpPr txBox="1">
                <a:spLocks noChangeArrowheads="1"/>
              </p:cNvSpPr>
              <p:nvPr/>
            </p:nvSpPr>
            <p:spPr bwMode="auto">
              <a:xfrm>
                <a:off x="8175596" y="4491962"/>
                <a:ext cx="587404" cy="42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zh-CN" sz="2000"/>
                  <a:t>...</a:t>
                </a:r>
              </a:p>
            </p:txBody>
          </p:sp>
        </p:grpSp>
      </p:grpSp>
      <p:cxnSp>
        <p:nvCxnSpPr>
          <p:cNvPr id="95" name="Straight Connector 94"/>
          <p:cNvCxnSpPr/>
          <p:nvPr/>
        </p:nvCxnSpPr>
        <p:spPr>
          <a:xfrm rot="5400000">
            <a:off x="5645944" y="3172619"/>
            <a:ext cx="422275" cy="1587"/>
          </a:xfrm>
          <a:prstGeom prst="line">
            <a:avLst/>
          </a:prstGeom>
          <a:ln w="50800">
            <a:solidFill>
              <a:srgbClr val="E5B53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758531" y="3172619"/>
            <a:ext cx="422275" cy="1588"/>
          </a:xfrm>
          <a:prstGeom prst="line">
            <a:avLst/>
          </a:prstGeom>
          <a:ln w="50800">
            <a:solidFill>
              <a:srgbClr val="E5B53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7314" name="Group 330"/>
          <p:cNvGrpSpPr>
            <a:grpSpLocks/>
          </p:cNvGrpSpPr>
          <p:nvPr/>
        </p:nvGrpSpPr>
        <p:grpSpPr bwMode="auto">
          <a:xfrm>
            <a:off x="4627563" y="2136775"/>
            <a:ext cx="685800" cy="865188"/>
            <a:chOff x="4533206" y="2544416"/>
            <a:chExt cx="734533" cy="924063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4533206" y="2544416"/>
              <a:ext cx="734533" cy="924063"/>
            </a:xfrm>
            <a:prstGeom prst="roundRect">
              <a:avLst/>
            </a:prstGeom>
            <a:solidFill>
              <a:srgbClr val="BFDC9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320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pic>
          <p:nvPicPr>
            <p:cNvPr id="137316" name="Picture 98" descr="server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971" y="2602505"/>
              <a:ext cx="431746" cy="3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7317" name="Group 329"/>
            <p:cNvGrpSpPr>
              <a:grpSpLocks/>
            </p:cNvGrpSpPr>
            <p:nvPr/>
          </p:nvGrpSpPr>
          <p:grpSpPr bwMode="auto">
            <a:xfrm>
              <a:off x="4622455" y="2919965"/>
              <a:ext cx="549965" cy="462537"/>
              <a:chOff x="4648200" y="2717985"/>
              <a:chExt cx="549965" cy="462537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4647367" y="2717148"/>
                <a:ext cx="550900" cy="462879"/>
              </a:xfrm>
              <a:prstGeom prst="rect">
                <a:avLst/>
              </a:prstGeom>
              <a:solidFill>
                <a:srgbClr val="DFEDC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 sz="3200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pic>
            <p:nvPicPr>
              <p:cNvPr id="137319" name="Picture 256" descr="view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4716" y="2750298"/>
                <a:ext cx="496933" cy="39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37320" name="Group 331"/>
          <p:cNvGrpSpPr>
            <a:grpSpLocks/>
          </p:cNvGrpSpPr>
          <p:nvPr/>
        </p:nvGrpSpPr>
        <p:grpSpPr bwMode="auto">
          <a:xfrm>
            <a:off x="5513388" y="2136775"/>
            <a:ext cx="687387" cy="865188"/>
            <a:chOff x="4533206" y="2544416"/>
            <a:chExt cx="734533" cy="924063"/>
          </a:xfrm>
        </p:grpSpPr>
        <p:sp>
          <p:nvSpPr>
            <p:cNvPr id="104" name="Rounded Rectangle 103"/>
            <p:cNvSpPr/>
            <p:nvPr/>
          </p:nvSpPr>
          <p:spPr bwMode="auto">
            <a:xfrm>
              <a:off x="4533206" y="2544416"/>
              <a:ext cx="734533" cy="924063"/>
            </a:xfrm>
            <a:prstGeom prst="roundRect">
              <a:avLst/>
            </a:prstGeom>
            <a:solidFill>
              <a:srgbClr val="BFDC9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320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pic>
          <p:nvPicPr>
            <p:cNvPr id="137322" name="Picture 104" descr="server_ico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971" y="2602505"/>
              <a:ext cx="431746" cy="3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7323" name="Group 334"/>
            <p:cNvGrpSpPr>
              <a:grpSpLocks/>
            </p:cNvGrpSpPr>
            <p:nvPr/>
          </p:nvGrpSpPr>
          <p:grpSpPr bwMode="auto">
            <a:xfrm>
              <a:off x="4622455" y="2919965"/>
              <a:ext cx="549965" cy="462537"/>
              <a:chOff x="4648200" y="2717985"/>
              <a:chExt cx="549965" cy="462537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4648858" y="2717148"/>
                <a:ext cx="549628" cy="462879"/>
              </a:xfrm>
              <a:prstGeom prst="rect">
                <a:avLst/>
              </a:prstGeom>
              <a:solidFill>
                <a:srgbClr val="DFEDCA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 sz="3200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pic>
            <p:nvPicPr>
              <p:cNvPr id="137325" name="Picture 256" descr="view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4716" y="2750298"/>
                <a:ext cx="496933" cy="39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7326" name="TextBox 108"/>
          <p:cNvSpPr txBox="1">
            <a:spLocks noChangeArrowheads="1"/>
          </p:cNvSpPr>
          <p:nvPr/>
        </p:nvSpPr>
        <p:spPr bwMode="auto">
          <a:xfrm>
            <a:off x="6178550" y="223202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000"/>
              <a:t>...</a:t>
            </a:r>
          </a:p>
        </p:txBody>
      </p:sp>
      <p:sp>
        <p:nvSpPr>
          <p:cNvPr id="137327" name="TextBox 109"/>
          <p:cNvSpPr txBox="1">
            <a:spLocks noChangeArrowheads="1"/>
          </p:cNvSpPr>
          <p:nvPr/>
        </p:nvSpPr>
        <p:spPr bwMode="auto">
          <a:xfrm>
            <a:off x="4183063" y="223202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000"/>
              <a:t>...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59107" y="3384309"/>
            <a:ext cx="4910775" cy="4"/>
          </a:xfrm>
          <a:prstGeom prst="line">
            <a:avLst/>
          </a:prstGeom>
          <a:ln w="203200">
            <a:solidFill>
              <a:srgbClr val="5F7684"/>
            </a:solidFill>
          </a:ln>
          <a:effectLst>
            <a:glow rad="101600">
              <a:srgbClr val="5F7684">
                <a:alpha val="40000"/>
              </a:srgb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100388" y="3384550"/>
            <a:ext cx="4625975" cy="1588"/>
          </a:xfrm>
          <a:prstGeom prst="straightConnector1">
            <a:avLst/>
          </a:prstGeom>
          <a:ln w="19050" cmpd="sng">
            <a:solidFill>
              <a:schemeClr val="bg1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330" name="TextBox 184"/>
          <p:cNvSpPr txBox="1">
            <a:spLocks noChangeArrowheads="1"/>
          </p:cNvSpPr>
          <p:nvPr/>
        </p:nvSpPr>
        <p:spPr bwMode="auto">
          <a:xfrm>
            <a:off x="992188" y="2087563"/>
            <a:ext cx="13700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100" b="1" dirty="0">
                <a:latin typeface="Verdana" pitchFamily="34" charset="0"/>
              </a:rPr>
              <a:t>Master</a:t>
            </a:r>
            <a:br>
              <a:rPr lang="en-US" altLang="zh-CN" sz="1100" b="1" dirty="0">
                <a:latin typeface="Verdana" pitchFamily="34" charset="0"/>
              </a:rPr>
            </a:br>
            <a:r>
              <a:rPr lang="zh-CN" altLang="en-US" sz="1100" b="1" dirty="0">
                <a:latin typeface="Verdana" pitchFamily="34" charset="0"/>
              </a:rPr>
              <a:t>节点</a:t>
            </a:r>
            <a:endParaRPr lang="en-US" altLang="zh-CN" sz="1100" b="1" dirty="0">
              <a:latin typeface="Verdana" pitchFamily="34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900" dirty="0" smtClean="0">
                <a:latin typeface="Verdana" pitchFamily="34" charset="0"/>
              </a:rPr>
              <a:t>生成查询计划并派发</a:t>
            </a:r>
            <a:endParaRPr lang="en-US" altLang="zh-CN" sz="900" dirty="0">
              <a:latin typeface="Verdana" pitchFamily="34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900" dirty="0" smtClean="0">
                <a:latin typeface="Verdana" pitchFamily="34" charset="0"/>
              </a:rPr>
              <a:t>汇总执行结果</a:t>
            </a:r>
            <a:r>
              <a:rPr lang="en-US" altLang="zh-CN" sz="900" dirty="0" smtClean="0">
                <a:latin typeface="Verdana" pitchFamily="34" charset="0"/>
              </a:rPr>
              <a:t> </a:t>
            </a:r>
            <a:endParaRPr lang="en-US" altLang="zh-CN" sz="900" dirty="0">
              <a:latin typeface="Verdana" pitchFamily="34" charset="0"/>
            </a:endParaRPr>
          </a:p>
        </p:txBody>
      </p:sp>
      <p:sp>
        <p:nvSpPr>
          <p:cNvPr id="137331" name="TextBox 184"/>
          <p:cNvSpPr txBox="1">
            <a:spLocks noChangeArrowheads="1"/>
          </p:cNvSpPr>
          <p:nvPr/>
        </p:nvSpPr>
        <p:spPr bwMode="auto">
          <a:xfrm>
            <a:off x="992188" y="3846513"/>
            <a:ext cx="1219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100" b="1" dirty="0">
                <a:latin typeface="Verdana" pitchFamily="34" charset="0"/>
              </a:rPr>
              <a:t>Segment</a:t>
            </a:r>
            <a:br>
              <a:rPr lang="en-US" altLang="zh-CN" sz="1100" b="1" dirty="0">
                <a:latin typeface="Verdana" pitchFamily="34" charset="0"/>
              </a:rPr>
            </a:br>
            <a:r>
              <a:rPr lang="zh-CN" altLang="en-US" sz="1100" b="1" dirty="0" smtClean="0">
                <a:latin typeface="Verdana" pitchFamily="34" charset="0"/>
              </a:rPr>
              <a:t>节点</a:t>
            </a:r>
            <a:endParaRPr lang="en-US" altLang="zh-CN" sz="1100" b="1" dirty="0">
              <a:latin typeface="Verdana" pitchFamily="34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900" dirty="0" smtClean="0">
                <a:latin typeface="Verdana" pitchFamily="34" charset="0"/>
              </a:rPr>
              <a:t>执行查询计划及数据存储管理</a:t>
            </a:r>
            <a:endParaRPr lang="en-US" altLang="zh-CN" sz="900" dirty="0">
              <a:latin typeface="Verdana" pitchFamily="34" charset="0"/>
            </a:endParaRPr>
          </a:p>
        </p:txBody>
      </p:sp>
      <p:sp>
        <p:nvSpPr>
          <p:cNvPr id="115" name="Down Arrow 114"/>
          <p:cNvSpPr/>
          <p:nvPr/>
        </p:nvSpPr>
        <p:spPr bwMode="auto">
          <a:xfrm>
            <a:off x="5722938" y="1746250"/>
            <a:ext cx="266700" cy="341313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ea typeface="MS PGothic" pitchFamily="34" charset="-128"/>
            </a:endParaRPr>
          </a:p>
        </p:txBody>
      </p:sp>
      <p:grpSp>
        <p:nvGrpSpPr>
          <p:cNvPr id="137333" name="Group 354"/>
          <p:cNvGrpSpPr>
            <a:grpSpLocks/>
          </p:cNvGrpSpPr>
          <p:nvPr/>
        </p:nvGrpSpPr>
        <p:grpSpPr bwMode="auto">
          <a:xfrm>
            <a:off x="5280025" y="990600"/>
            <a:ext cx="1152525" cy="865188"/>
            <a:chOff x="5347847" y="1437203"/>
            <a:chExt cx="1232961" cy="924997"/>
          </a:xfrm>
        </p:grpSpPr>
        <p:sp>
          <p:nvSpPr>
            <p:cNvPr id="117" name="Folded Corner 116"/>
            <p:cNvSpPr/>
            <p:nvPr/>
          </p:nvSpPr>
          <p:spPr bwMode="auto">
            <a:xfrm>
              <a:off x="5347847" y="1657844"/>
              <a:ext cx="1232961" cy="70435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b"/>
            <a:lstStyle/>
            <a:p>
              <a:pPr>
                <a:defRPr/>
              </a:pPr>
              <a:r>
                <a:rPr lang="en-US" sz="1050" b="1" dirty="0">
                  <a:ea typeface="ＭＳ Ｐゴシック" pitchFamily="34" charset="-128"/>
                  <a:cs typeface="ＭＳ Ｐゴシック" pitchFamily="-65" charset="-128"/>
                </a:rPr>
                <a:t>SQL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050" b="1" dirty="0" err="1">
                  <a:ea typeface="ＭＳ Ｐゴシック" pitchFamily="34" charset="-128"/>
                  <a:cs typeface="ＭＳ Ｐゴシック" pitchFamily="-65" charset="-128"/>
                </a:rPr>
                <a:t>MapReduce</a:t>
              </a:r>
              <a:endParaRPr lang="en-US" sz="1050" b="1" dirty="0">
                <a:ea typeface="ＭＳ Ｐゴシック" pitchFamily="34" charset="-128"/>
                <a:cs typeface="ＭＳ Ｐゴシック" pitchFamily="-65" charset="-128"/>
              </a:endParaRPr>
            </a:p>
          </p:txBody>
        </p:sp>
        <p:pic>
          <p:nvPicPr>
            <p:cNvPr id="137335" name="Picture 2" descr="C:\DOCUME~1\BENWER~1\LOCALS~1\Temp\Rar$DR02.234\User Icons\PNG\user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940" y="1437203"/>
              <a:ext cx="532391" cy="53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7336" name="TextBox 184"/>
          <p:cNvSpPr txBox="1">
            <a:spLocks noChangeArrowheads="1"/>
          </p:cNvSpPr>
          <p:nvPr/>
        </p:nvSpPr>
        <p:spPr bwMode="auto">
          <a:xfrm>
            <a:off x="992188" y="4953000"/>
            <a:ext cx="1219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zh-CN" altLang="en-US" sz="1100" b="1" dirty="0" smtClean="0">
                <a:latin typeface="Verdana" pitchFamily="34" charset="0"/>
              </a:rPr>
              <a:t>外部数据源</a:t>
            </a:r>
            <a:endParaRPr lang="en-US" altLang="zh-CN" sz="1100" b="1" dirty="0">
              <a:latin typeface="Verdana" pitchFamily="34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900" dirty="0" smtClean="0">
                <a:latin typeface="Verdana" pitchFamily="34" charset="0"/>
              </a:rPr>
              <a:t>并行装载或导出</a:t>
            </a:r>
            <a:endParaRPr lang="en-US" altLang="zh-CN" sz="900" dirty="0">
              <a:latin typeface="Verdana" pitchFamily="34" charset="0"/>
            </a:endParaRPr>
          </a:p>
        </p:txBody>
      </p:sp>
      <p:sp>
        <p:nvSpPr>
          <p:cNvPr id="120" name="Down Arrow 119"/>
          <p:cNvSpPr>
            <a:spLocks noChangeArrowheads="1"/>
          </p:cNvSpPr>
          <p:nvPr/>
        </p:nvSpPr>
        <p:spPr bwMode="auto">
          <a:xfrm rot="10800000">
            <a:off x="5245100" y="5181600"/>
            <a:ext cx="388938" cy="392113"/>
          </a:xfrm>
          <a:prstGeom prst="downArrow">
            <a:avLst>
              <a:gd name="adj1" fmla="val 50000"/>
              <a:gd name="adj2" fmla="val 49993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 algn="ctr">
            <a:solidFill>
              <a:srgbClr val="F69240"/>
            </a:solidFill>
            <a:miter lim="800000"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1" name="Down Arrow 120"/>
          <p:cNvSpPr>
            <a:spLocks noChangeArrowheads="1"/>
          </p:cNvSpPr>
          <p:nvPr/>
        </p:nvSpPr>
        <p:spPr bwMode="auto">
          <a:xfrm rot="10800000">
            <a:off x="5811838" y="5181600"/>
            <a:ext cx="388937" cy="392113"/>
          </a:xfrm>
          <a:prstGeom prst="downArrow">
            <a:avLst>
              <a:gd name="adj1" fmla="val 50000"/>
              <a:gd name="adj2" fmla="val 49993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 algn="ctr">
            <a:solidFill>
              <a:srgbClr val="F69240"/>
            </a:solidFill>
            <a:miter lim="800000"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2" name="Down Arrow 121"/>
          <p:cNvSpPr>
            <a:spLocks noChangeArrowheads="1"/>
          </p:cNvSpPr>
          <p:nvPr/>
        </p:nvSpPr>
        <p:spPr bwMode="auto">
          <a:xfrm rot="10800000">
            <a:off x="4645025" y="5181600"/>
            <a:ext cx="387350" cy="392113"/>
          </a:xfrm>
          <a:prstGeom prst="downArrow">
            <a:avLst>
              <a:gd name="adj1" fmla="val 50000"/>
              <a:gd name="adj2" fmla="val 50198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 algn="ctr">
            <a:solidFill>
              <a:srgbClr val="F69240"/>
            </a:solidFill>
            <a:miter lim="800000"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anchor="ctr"/>
          <a:lstStyle/>
          <a:p>
            <a:pPr algn="ctr"/>
            <a:endParaRPr lang="en-US" altLang="zh-CN" sz="160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rot="10800000">
            <a:off x="3101975" y="4699000"/>
            <a:ext cx="1541463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3616325" y="4699000"/>
            <a:ext cx="1209675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>
            <a:off x="4130675" y="4699000"/>
            <a:ext cx="901700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>
            <a:off x="4645025" y="4699000"/>
            <a:ext cx="554038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16200000" flipV="1">
            <a:off x="5008562" y="4848226"/>
            <a:ext cx="481013" cy="18256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5352256" y="4860132"/>
            <a:ext cx="481013" cy="1587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634038" y="4699000"/>
            <a:ext cx="552450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794375" y="4699000"/>
            <a:ext cx="904875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937250" y="4699000"/>
            <a:ext cx="1276350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6178550" y="4699000"/>
            <a:ext cx="1547813" cy="48101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627563" y="5178425"/>
            <a:ext cx="1550987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880640" y="4320870"/>
            <a:ext cx="5094960" cy="39718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7212013" y="5296338"/>
            <a:ext cx="1893093" cy="712004"/>
          </a:xfrm>
          <a:prstGeom prst="borderCallout1">
            <a:avLst>
              <a:gd name="adj1" fmla="val 2917"/>
              <a:gd name="adj2" fmla="val 41419"/>
              <a:gd name="adj3" fmla="val -86297"/>
              <a:gd name="adj4" fmla="val 358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数据库存储层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Sharding+Replica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8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rebuchet MS"/>
                <a:cs typeface="Trebuchet MS"/>
              </a:rPr>
              <a:t>运行</a:t>
            </a:r>
            <a:r>
              <a:rPr lang="en-US" altLang="zh-CN" dirty="0" smtClean="0">
                <a:latin typeface="Trebuchet MS"/>
                <a:cs typeface="Trebuchet MS"/>
              </a:rPr>
              <a:t>SQL</a:t>
            </a:r>
            <a:r>
              <a:rPr lang="zh-CN" altLang="en-US" dirty="0" smtClean="0">
                <a:latin typeface="Trebuchet MS"/>
                <a:cs typeface="Trebuchet MS"/>
              </a:rPr>
              <a:t>，支持</a:t>
            </a:r>
            <a:r>
              <a:rPr lang="en-US" altLang="zh-CN" dirty="0" smtClean="0">
                <a:latin typeface="Trebuchet MS"/>
                <a:cs typeface="Trebuchet MS"/>
              </a:rPr>
              <a:t>SQL2008</a:t>
            </a:r>
            <a:r>
              <a:rPr lang="zh-CN" altLang="en-US" dirty="0" smtClean="0">
                <a:latin typeface="Trebuchet MS"/>
                <a:cs typeface="Trebuchet MS"/>
              </a:rPr>
              <a:t>及</a:t>
            </a:r>
            <a:r>
              <a:rPr lang="en-US" altLang="zh-CN" dirty="0" smtClean="0">
                <a:latin typeface="Trebuchet MS"/>
                <a:cs typeface="Trebuchet MS"/>
              </a:rPr>
              <a:t>OLAP</a:t>
            </a:r>
            <a:r>
              <a:rPr lang="zh-CN" altLang="en-US" dirty="0" smtClean="0">
                <a:latin typeface="Trebuchet MS"/>
                <a:cs typeface="Trebuchet MS"/>
              </a:rPr>
              <a:t>选项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-1"/>
          <a:stretch/>
        </p:blipFill>
        <p:spPr>
          <a:xfrm>
            <a:off x="179512" y="1196752"/>
            <a:ext cx="8672300" cy="35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1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1732</Words>
  <Application>Microsoft Office PowerPoint</Application>
  <PresentationFormat>全屏显示(4:3)</PresentationFormat>
  <Paragraphs>597</Paragraphs>
  <Slides>29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맑은 고딕</vt:lpstr>
      <vt:lpstr>Menlo Regular</vt:lpstr>
      <vt:lpstr>MS PGothic</vt:lpstr>
      <vt:lpstr>MS PGothic</vt:lpstr>
      <vt:lpstr>Zapf Dingbats</vt:lpstr>
      <vt:lpstr>仿宋</vt:lpstr>
      <vt:lpstr>宋体</vt:lpstr>
      <vt:lpstr>微软雅黑</vt:lpstr>
      <vt:lpstr>Arial</vt:lpstr>
      <vt:lpstr>Calibri</vt:lpstr>
      <vt:lpstr>Candara</vt:lpstr>
      <vt:lpstr>Consolas</vt:lpstr>
      <vt:lpstr>Garamond</vt:lpstr>
      <vt:lpstr>Georgia</vt:lpstr>
      <vt:lpstr>Trebuchet MS</vt:lpstr>
      <vt:lpstr>Verdana</vt:lpstr>
      <vt:lpstr>Wingdings</vt:lpstr>
      <vt:lpstr>Office 主题​​</vt:lpstr>
      <vt:lpstr>Equation</vt:lpstr>
      <vt:lpstr>                     HAWQ   MPP SQL for HDFS of Hadoop  基于Hadoop原生HDFS的大规模并行SQL</vt:lpstr>
      <vt:lpstr>HAWQ Is The…</vt:lpstr>
      <vt:lpstr>HAWQ 简述 </vt:lpstr>
      <vt:lpstr>HAWQ的优点…</vt:lpstr>
      <vt:lpstr>PowerPoint 演示文稿</vt:lpstr>
      <vt:lpstr>HAWQ 与 Hadoop HDFS</vt:lpstr>
      <vt:lpstr>PowerPoint 演示文稿</vt:lpstr>
      <vt:lpstr>PowerPoint 演示文稿</vt:lpstr>
      <vt:lpstr>运行SQL，支持SQL2008及OLAP选项</vt:lpstr>
      <vt:lpstr>HAWQ（SQL MPP）机制-1</vt:lpstr>
      <vt:lpstr>HAWQ（SQL MPP）机制-2</vt:lpstr>
      <vt:lpstr>HAWQ（SQL MPP）机制-3</vt:lpstr>
      <vt:lpstr>HAWQ（SQL MPP）机制-4</vt:lpstr>
      <vt:lpstr>HAWQ（SQL MPP）机制-5</vt:lpstr>
      <vt:lpstr>HAWQ（SQL MPP）机制-6</vt:lpstr>
      <vt:lpstr>数据分布方式(Data Distribution)</vt:lpstr>
      <vt:lpstr>数据互联框架(Xtension Framework)</vt:lpstr>
      <vt:lpstr>数据导入导出(Loading/Unloading Data)</vt:lpstr>
      <vt:lpstr>HAWQ External Tables</vt:lpstr>
      <vt:lpstr>HAWQ and Hadoop Native File Formats</vt:lpstr>
      <vt:lpstr>更强大的资源管理器,兼容YARN</vt:lpstr>
      <vt:lpstr>运行时资源可控 (Dynamic Resources Allocation)</vt:lpstr>
      <vt:lpstr>SQL for Hadoop功能对比</vt:lpstr>
      <vt:lpstr>HAWQ 性能对比-1</vt:lpstr>
      <vt:lpstr>PowerPoint 演示文稿</vt:lpstr>
      <vt:lpstr>部分应用案例 </vt:lpstr>
      <vt:lpstr>某企业解决方案</vt:lpstr>
      <vt:lpstr>大数据分析应用：用户雷达</vt:lpstr>
      <vt:lpstr>方案架构图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os</dc:creator>
  <cp:lastModifiedBy>wxwang</cp:lastModifiedBy>
  <cp:revision>50</cp:revision>
  <dcterms:created xsi:type="dcterms:W3CDTF">2012-12-04T10:14:44Z</dcterms:created>
  <dcterms:modified xsi:type="dcterms:W3CDTF">2015-04-26T15:31:52Z</dcterms:modified>
</cp:coreProperties>
</file>