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940" r:id="rId3"/>
    <p:sldId id="984" r:id="rId4"/>
    <p:sldId id="985" r:id="rId5"/>
    <p:sldId id="986" r:id="rId6"/>
    <p:sldId id="990" r:id="rId7"/>
    <p:sldId id="989" r:id="rId8"/>
    <p:sldId id="987" r:id="rId9"/>
    <p:sldId id="988" r:id="rId10"/>
    <p:sldId id="939" r:id="rId11"/>
    <p:sldId id="1001" r:id="rId12"/>
    <p:sldId id="959" r:id="rId13"/>
    <p:sldId id="1000" r:id="rId14"/>
    <p:sldId id="992" r:id="rId15"/>
    <p:sldId id="994" r:id="rId16"/>
    <p:sldId id="993" r:id="rId17"/>
    <p:sldId id="995" r:id="rId18"/>
    <p:sldId id="996" r:id="rId19"/>
    <p:sldId id="997" r:id="rId20"/>
    <p:sldId id="999" r:id="rId21"/>
    <p:sldId id="991" r:id="rId22"/>
    <p:sldId id="334" r:id="rId23"/>
    <p:sldId id="892" r:id="rId24"/>
    <p:sldId id="966" r:id="rId25"/>
    <p:sldId id="969" r:id="rId26"/>
    <p:sldId id="978" r:id="rId27"/>
    <p:sldId id="963" r:id="rId28"/>
  </p:sldIdLst>
  <p:sldSz cx="9144000" cy="6858000" type="screen4x3"/>
  <p:notesSz cx="7315200" cy="9601200"/>
  <p:embeddedFontLst>
    <p:embeddedFont>
      <p:font typeface="Helvetica LT Light" panose="02000403040000020004" pitchFamily="2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ckwell Extra Bold" panose="02060903040505020403" pitchFamily="18" charset="0"/>
      <p:bold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5EF4"/>
    <a:srgbClr val="3EC8EF"/>
    <a:srgbClr val="D4EC5E"/>
    <a:srgbClr val="88A65E"/>
    <a:srgbClr val="8AC6F2"/>
    <a:srgbClr val="B10EC2"/>
    <a:srgbClr val="242424"/>
    <a:srgbClr val="292929"/>
    <a:srgbClr val="F6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7" autoAdjust="0"/>
    <p:restoredTop sz="94660"/>
  </p:normalViewPr>
  <p:slideViewPr>
    <p:cSldViewPr>
      <p:cViewPr>
        <p:scale>
          <a:sx n="80" d="100"/>
          <a:sy n="80" d="100"/>
        </p:scale>
        <p:origin x="-990" y="132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AD381F41-1839-4A3E-A55A-0A2D4D45262A}" type="datetimeFigureOut">
              <a:rPr lang="en-US" smtClean="0"/>
              <a:t>17/4/2015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2FF88676-CB72-4818-BC6D-930612255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2360A682-EAEE-4959-A8D7-2D3F71FDF94A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7" tIns="48328" rIns="96657" bIns="4832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57" tIns="48328" rIns="96657" bIns="483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DECDF150-92A8-4FFD-B5D9-4F6ED0686F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38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Ligh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6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2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9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1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03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8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9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0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R246 G243 B232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42424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 R 229 G120 B109</a:t>
            </a:r>
          </a:p>
          <a:p>
            <a:pPr lvl="1"/>
            <a:r>
              <a:rPr lang="en-US" dirty="0" smtClean="0"/>
              <a:t>Second level R202 G 230 B130</a:t>
            </a:r>
          </a:p>
          <a:p>
            <a:pPr lvl="2"/>
            <a:r>
              <a:rPr lang="en-US" dirty="0" smtClean="0"/>
              <a:t>Third level R138 G198 B242</a:t>
            </a:r>
          </a:p>
          <a:p>
            <a:pPr lvl="2"/>
            <a:r>
              <a:rPr lang="en-US" dirty="0" smtClean="0"/>
              <a:t>Background is R36 G36 B36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CEC9-7D97-43EA-9496-6795D10BACE0}" type="datetimeFigureOut">
              <a:rPr lang="en-AU" smtClean="0"/>
              <a:t>17/04/2015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181F-B23E-4419-B0B3-6D477A51A3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8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6F3E8"/>
          </a:solidFill>
          <a:latin typeface="Helvetica LT CondensedBlack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5786D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95E45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8AC6F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24242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1"/>
            <a:ext cx="8640960" cy="6336705"/>
          </a:xfrm>
        </p:spPr>
        <p:txBody>
          <a:bodyPr anchor="t">
            <a:noAutofit/>
          </a:bodyPr>
          <a:lstStyle/>
          <a:p>
            <a:r>
              <a:rPr lang="en-US" sz="8000" dirty="0">
                <a:latin typeface="+mn-lt"/>
              </a:rPr>
              <a:t>Grand Challenges vs Actual </a:t>
            </a:r>
            <a:r>
              <a:rPr lang="en-US" sz="8000" dirty="0" smtClean="0">
                <a:latin typeface="+mn-lt"/>
              </a:rPr>
              <a:t>Challenges</a:t>
            </a:r>
            <a:br>
              <a:rPr lang="en-US" sz="80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Text </a:t>
            </a:r>
            <a:r>
              <a:rPr lang="en-US" sz="3200" dirty="0">
                <a:latin typeface="+mn-lt"/>
              </a:rPr>
              <a:t>mining small and big data 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for </a:t>
            </a:r>
            <a:r>
              <a:rPr lang="en-US" sz="3200" dirty="0">
                <a:latin typeface="+mn-lt"/>
              </a:rPr>
              <a:t>quantitative insights</a:t>
            </a:r>
            <a:r>
              <a:rPr lang="en-AU" sz="3600" dirty="0" smtClean="0">
                <a:latin typeface="+mn-lt"/>
              </a:rPr>
              <a:t/>
            </a:r>
            <a:br>
              <a:rPr lang="en-AU" sz="3600" dirty="0" smtClean="0">
                <a:latin typeface="+mn-lt"/>
              </a:rPr>
            </a:br>
            <a:endParaRPr lang="en-AU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3528" y="5060776"/>
            <a:ext cx="4032448" cy="1752600"/>
          </a:xfrm>
          <a:prstGeom prst="rect">
            <a:avLst/>
          </a:prstGeom>
          <a:solidFill>
            <a:srgbClr val="242424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Helvetica LT Light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Ian </a:t>
            </a:r>
            <a:r>
              <a:rPr lang="en-US" dirty="0" err="1" smtClean="0"/>
              <a:t>Kretzler</a:t>
            </a:r>
            <a:endParaRPr lang="en-US" dirty="0" smtClean="0"/>
          </a:p>
          <a:p>
            <a:r>
              <a:rPr lang="en-US" dirty="0" smtClean="0"/>
              <a:t>Joss Whittaker</a:t>
            </a:r>
            <a:br>
              <a:rPr lang="en-US" dirty="0" smtClean="0"/>
            </a:br>
            <a:r>
              <a:rPr lang="en-US" dirty="0" smtClean="0"/>
              <a:t>Ben Marwick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0" y="5060776"/>
            <a:ext cx="4248472" cy="1752600"/>
          </a:xfrm>
          <a:prstGeom prst="rect">
            <a:avLst/>
          </a:prstGeom>
          <a:solidFill>
            <a:srgbClr val="242424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Helvetica LT Light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Department of Anthropology</a:t>
            </a:r>
            <a:br>
              <a:rPr lang="en-US" sz="2400" dirty="0" smtClean="0"/>
            </a:br>
            <a:r>
              <a:rPr lang="en-US" sz="2400" dirty="0" smtClean="0"/>
              <a:t>University of Washington</a:t>
            </a:r>
            <a:endParaRPr lang="en-A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4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04664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Q1. What </a:t>
            </a:r>
            <a:r>
              <a:rPr lang="en-US" dirty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did archaeologists actually </a:t>
            </a:r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write in that survey?</a:t>
            </a:r>
          </a:p>
          <a:p>
            <a:pPr algn="l"/>
            <a:endParaRPr lang="en-US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+mn-lt"/>
            </a:endParaRPr>
          </a:p>
          <a:p>
            <a:pPr algn="l"/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Q2. Can we identify bias in the interpretation of the survey responses?</a:t>
            </a:r>
          </a:p>
          <a:p>
            <a:pPr algn="l"/>
            <a:endParaRPr lang="en-US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+mn-lt"/>
            </a:endParaRPr>
          </a:p>
          <a:p>
            <a:pPr algn="l"/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+mn-lt"/>
              </a:rPr>
              <a:t>Q3. What do archaeologists actually write about in general?</a:t>
            </a:r>
            <a:endParaRPr lang="en-US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9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76672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Methods</a:t>
            </a:r>
            <a:endParaRPr lang="en-US" sz="28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94111"/>
            <a:ext cx="8784976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High freq. terms &amp; association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K-means clustering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K-nearest neighbor classification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All data and code are freely </a:t>
            </a:r>
            <a:r>
              <a:rPr lang="en-US" sz="3600" dirty="0">
                <a:solidFill>
                  <a:schemeClr val="bg1"/>
                </a:solidFill>
              </a:rPr>
              <a:t>available at https://github.com/benmarwick</a:t>
            </a:r>
          </a:p>
        </p:txBody>
      </p:sp>
      <p:sp>
        <p:nvSpPr>
          <p:cNvPr id="3" name="AutoShape 2" descr="http://192.168.59.103:8787/graphics/plot.png?width=673&amp;height=333&amp;randomizer=130746220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r="6066"/>
          <a:stretch/>
        </p:blipFill>
        <p:spPr bwMode="auto">
          <a:xfrm>
            <a:off x="281578" y="2250541"/>
            <a:ext cx="8610066" cy="384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0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76672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Results</a:t>
            </a:r>
            <a:endParaRPr lang="en-US" sz="28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3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94111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Climate</a:t>
            </a:r>
            <a:r>
              <a:rPr lang="en-US" sz="4400" dirty="0" smtClean="0">
                <a:solidFill>
                  <a:schemeClr val="bg1"/>
                </a:solidFill>
              </a:rPr>
              <a:t>: responses, adaptive, document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Field</a:t>
            </a:r>
            <a:r>
              <a:rPr lang="en-US" sz="4400" dirty="0" smtClean="0">
                <a:solidFill>
                  <a:schemeClr val="bg1"/>
                </a:solidFill>
              </a:rPr>
              <a:t>: matter, widely, academia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Funding</a:t>
            </a:r>
            <a:r>
              <a:rPr lang="en-US" sz="4400" dirty="0" smtClean="0">
                <a:solidFill>
                  <a:schemeClr val="bg1"/>
                </a:solidFill>
              </a:rPr>
              <a:t>: citizen, image, value, government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History</a:t>
            </a:r>
            <a:r>
              <a:rPr lang="en-US" sz="4400" dirty="0" smtClean="0">
                <a:solidFill>
                  <a:schemeClr val="bg1"/>
                </a:solidFill>
              </a:rPr>
              <a:t>: humbleness, logic migration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Past</a:t>
            </a:r>
            <a:r>
              <a:rPr lang="en-US" sz="4400" dirty="0" smtClean="0">
                <a:solidFill>
                  <a:schemeClr val="bg1"/>
                </a:solidFill>
              </a:rPr>
              <a:t>: knowledge, solutions, wonderful</a:t>
            </a:r>
          </a:p>
        </p:txBody>
      </p:sp>
    </p:spTree>
    <p:extLst>
      <p:ext uri="{BB962C8B-B14F-4D97-AF65-F5344CB8AC3E}">
        <p14:creationId xmlns:p14="http://schemas.microsoft.com/office/powerpoint/2010/main" val="33907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94111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Population</a:t>
            </a:r>
            <a:r>
              <a:rPr lang="en-US" sz="5400" dirty="0" smtClean="0">
                <a:solidFill>
                  <a:schemeClr val="bg1"/>
                </a:solidFill>
              </a:rPr>
              <a:t>: prehistory, cause conflict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Sites</a:t>
            </a:r>
            <a:r>
              <a:rPr lang="en-US" sz="5400" dirty="0" smtClean="0">
                <a:solidFill>
                  <a:schemeClr val="bg1"/>
                </a:solidFill>
              </a:rPr>
              <a:t>: value, funding, crisis, decay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Social</a:t>
            </a:r>
            <a:r>
              <a:rPr lang="en-US" sz="5400" dirty="0" smtClean="0">
                <a:solidFill>
                  <a:schemeClr val="bg1"/>
                </a:solidFill>
              </a:rPr>
              <a:t>: flux, ecology, capacity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Timing</a:t>
            </a:r>
            <a:r>
              <a:rPr lang="en-US" sz="5400" dirty="0" smtClean="0">
                <a:solidFill>
                  <a:schemeClr val="bg1"/>
                </a:solidFill>
              </a:rPr>
              <a:t>: arrow, bow, dart</a:t>
            </a:r>
          </a:p>
        </p:txBody>
      </p:sp>
    </p:spTree>
    <p:extLst>
      <p:ext uri="{BB962C8B-B14F-4D97-AF65-F5344CB8AC3E}">
        <p14:creationId xmlns:p14="http://schemas.microsoft.com/office/powerpoint/2010/main" val="28781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51&amp;height=6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" y="79587"/>
            <a:ext cx="8680557" cy="659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79912" y="160338"/>
            <a:ext cx="5078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5150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51&amp;height=64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" y="79587"/>
            <a:ext cx="8680557" cy="659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8184" y="4365104"/>
            <a:ext cx="2430016" cy="132343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Refining existing dating techniques and developing new ones to assist  of artifact  poor regions and periods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2100" y="1941433"/>
            <a:ext cx="1972387" cy="83099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analysis </a:t>
            </a:r>
            <a:r>
              <a:rPr lang="en-US" sz="1600" dirty="0"/>
              <a:t>of lithic assemblage variability 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332656"/>
            <a:ext cx="1800200" cy="255454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Combining </a:t>
            </a:r>
            <a:r>
              <a:rPr lang="en-US" sz="1600" dirty="0"/>
              <a:t>theory and practice  There is a lot of theoretical discussions in </a:t>
            </a:r>
            <a:r>
              <a:rPr lang="en-US" sz="1600" dirty="0" smtClean="0"/>
              <a:t>but </a:t>
            </a:r>
            <a:r>
              <a:rPr lang="en-US" sz="1600" dirty="0"/>
              <a:t>mostly it is an isolated branch of its own  Archaeological practice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0983" y="332656"/>
            <a:ext cx="2736304" cy="107721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I'd suggest a renewed focus on some of the big‐picture questions that used to drive the  </a:t>
            </a:r>
            <a:r>
              <a:rPr lang="en-US" sz="1600" dirty="0" smtClean="0"/>
              <a:t>discipline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622239" y="4780602"/>
            <a:ext cx="2233792" cy="1815882"/>
          </a:xfrm>
          <a:prstGeom prst="rect">
            <a:avLst/>
          </a:prstGeom>
          <a:solidFill>
            <a:srgbClr val="FC5EF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Predict the effects of global climate </a:t>
            </a:r>
            <a:r>
              <a:rPr lang="en-US" sz="1600" dirty="0" smtClean="0"/>
              <a:t>in </a:t>
            </a:r>
            <a:r>
              <a:rPr lang="en-US" sz="1600" dirty="0"/>
              <a:t>regions of the  by  determining how such  has affected human society  economy and history in the past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7112" y="1556792"/>
            <a:ext cx="2016224" cy="1323439"/>
          </a:xfrm>
          <a:prstGeom prst="rect">
            <a:avLst/>
          </a:prstGeom>
          <a:solidFill>
            <a:srgbClr val="FC5EF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How do we remain professionally and ethically  to descendant groups  </a:t>
            </a:r>
            <a:r>
              <a:rPr lang="en-US" sz="1600" dirty="0" smtClean="0"/>
              <a:t>the </a:t>
            </a:r>
            <a:r>
              <a:rPr lang="en-US" sz="1600" dirty="0"/>
              <a:t>general public </a:t>
            </a:r>
          </a:p>
        </p:txBody>
      </p:sp>
    </p:spTree>
    <p:extLst>
      <p:ext uri="{BB962C8B-B14F-4D97-AF65-F5344CB8AC3E}">
        <p14:creationId xmlns:p14="http://schemas.microsoft.com/office/powerpoint/2010/main" val="34579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2724"/>
            <a:ext cx="64103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04245"/>
            <a:ext cx="64103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3808" y="-27384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kNN</a:t>
            </a:r>
            <a:r>
              <a:rPr lang="en-US" sz="2800" dirty="0" smtClean="0">
                <a:solidFill>
                  <a:schemeClr val="bg1"/>
                </a:solidFill>
              </a:rPr>
              <a:t> classification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66&amp;height=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http://192.168.59.103:8787/graphics/plot_zoom_png?width=948&amp;height=64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76759"/>
            <a:ext cx="90297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476672"/>
            <a:ext cx="8496944" cy="59046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6F3E8"/>
                </a:solidFill>
                <a:latin typeface="Helvetica LT CondensedBlack" pitchFamily="2" charset="0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Motivation and methods</a:t>
            </a:r>
            <a:endParaRPr lang="en-US" sz="28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92.168.59.103:8787/graphics/plot_zoom_png?width=1366&amp;height=67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5" descr="http://192.168.59.103:8787/graphics/plot_zoom_png?width=948&amp;height=64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brushSize="4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7663"/>
            <a:ext cx="90297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2289066"/>
            <a:ext cx="3950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Climate change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4869160"/>
            <a:ext cx="4836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Peopling of America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476672"/>
            <a:ext cx="722383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Agriculture and domestication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4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41711"/>
            <a:ext cx="4392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single </a:t>
            </a:r>
            <a:r>
              <a:rPr lang="en-US" sz="2000" dirty="0" smtClean="0">
                <a:solidFill>
                  <a:schemeClr val="bg1"/>
                </a:solidFill>
              </a:rPr>
              <a:t>word, two words, sets </a:t>
            </a:r>
            <a:r>
              <a:rPr lang="en-US" sz="2000" dirty="0">
                <a:solidFill>
                  <a:schemeClr val="bg1"/>
                </a:solidFill>
              </a:rPr>
              <a:t>of words </a:t>
            </a:r>
            <a:r>
              <a:rPr lang="en-US" sz="2000" dirty="0" smtClean="0">
                <a:solidFill>
                  <a:schemeClr val="bg1"/>
                </a:solidFill>
              </a:rPr>
              <a:t>over time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most frequent words by n-year ranges of documents (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. top words in all documents published in 2-5-10 year ranges, whatever you like)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top n words correlated </a:t>
            </a:r>
            <a:r>
              <a:rPr lang="en-US" sz="2000" dirty="0" smtClean="0">
                <a:solidFill>
                  <a:schemeClr val="bg1"/>
                </a:solidFill>
              </a:rPr>
              <a:t>with a </a:t>
            </a:r>
            <a:r>
              <a:rPr lang="en-US" sz="2000" dirty="0">
                <a:solidFill>
                  <a:schemeClr val="bg1"/>
                </a:solidFill>
              </a:rPr>
              <a:t>word by n-year ranges of documents (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. the top 20 words associated with the word 'pirate' in 5 year ranges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various methods (k-means, PCA, affinity propagation) to detect clusters in a set of documents containing a word or set of </a:t>
            </a:r>
            <a:r>
              <a:rPr lang="en-US" sz="2000" dirty="0" smtClean="0">
                <a:solidFill>
                  <a:schemeClr val="bg1"/>
                </a:solidFill>
              </a:rPr>
              <a:t>words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topic models with the </a:t>
            </a:r>
            <a:r>
              <a:rPr lang="en-US" sz="2000" dirty="0" err="1">
                <a:solidFill>
                  <a:schemeClr val="bg1"/>
                </a:solidFill>
              </a:rPr>
              <a:t>lda</a:t>
            </a:r>
            <a:r>
              <a:rPr lang="en-US" sz="2000" dirty="0">
                <a:solidFill>
                  <a:schemeClr val="bg1"/>
                </a:solidFill>
              </a:rPr>
              <a:t> package for full R solution or the Java-based MALLET </a:t>
            </a:r>
            <a:r>
              <a:rPr lang="en-US" sz="2000" dirty="0" smtClean="0">
                <a:solidFill>
                  <a:schemeClr val="bg1"/>
                </a:solidFill>
              </a:rPr>
              <a:t>program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94111"/>
            <a:ext cx="4392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JSTORr</a:t>
            </a:r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Motivated by Google </a:t>
            </a:r>
            <a:r>
              <a:rPr lang="en-US" sz="4400" dirty="0" err="1" smtClean="0">
                <a:solidFill>
                  <a:schemeClr val="bg1"/>
                </a:solidFill>
              </a:rPr>
              <a:t>Ngram</a:t>
            </a:r>
            <a:r>
              <a:rPr lang="en-US" sz="4400" dirty="0" smtClean="0">
                <a:solidFill>
                  <a:schemeClr val="bg1"/>
                </a:solidFill>
              </a:rPr>
              <a:t> Viewer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But especially for journals held by JSTOR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7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21" y="5271343"/>
            <a:ext cx="8542943" cy="1470025"/>
          </a:xfrm>
        </p:spPr>
        <p:txBody>
          <a:bodyPr>
            <a:noAutofit/>
          </a:bodyPr>
          <a:lstStyle/>
          <a:p>
            <a:r>
              <a:rPr lang="en-US" dirty="0" smtClean="0">
                <a:effectLst>
                  <a:outerShdw blurRad="88900" dist="177800" dir="2700000" algn="tl">
                    <a:srgbClr val="000000">
                      <a:alpha val="60000"/>
                    </a:srgbClr>
                  </a:outerShdw>
                </a:effectLst>
                <a:latin typeface="Rockwell Extra Bold" pitchFamily="18" charset="0"/>
              </a:rPr>
              <a:t>Why JSTOR?</a:t>
            </a:r>
            <a:endParaRPr lang="en-US" sz="2400" dirty="0">
              <a:effectLst>
                <a:outerShdw blurRad="88900" dist="177800" dir="2700000" algn="tl">
                  <a:srgbClr val="000000">
                    <a:alpha val="60000"/>
                  </a:srgbClr>
                </a:outerShdw>
              </a:effectLst>
              <a:latin typeface="Rockwell Extra Bol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81F-B23E-4419-B0B3-6D477A51A36A}" type="slidenum">
              <a:rPr lang="en-AU" smtClean="0">
                <a:solidFill>
                  <a:srgbClr val="242424">
                    <a:tint val="75000"/>
                  </a:srgbClr>
                </a:solidFill>
              </a:rPr>
              <a:pPr/>
              <a:t>22</a:t>
            </a:fld>
            <a:endParaRPr lang="en-AU" dirty="0">
              <a:solidFill>
                <a:srgbClr val="242424">
                  <a:tint val="75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5"/>
          <a:stretch/>
        </p:blipFill>
        <p:spPr bwMode="auto">
          <a:xfrm>
            <a:off x="205521" y="116632"/>
            <a:ext cx="4177293" cy="531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8844"/>
            <a:ext cx="3826768" cy="530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1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5877272"/>
            <a:ext cx="559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6F3E8"/>
                </a:solidFill>
              </a:rPr>
              <a:t>http://dfr.jstor.org/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6"/>
          <a:stretch/>
        </p:blipFill>
        <p:spPr bwMode="auto">
          <a:xfrm>
            <a:off x="541338" y="187928"/>
            <a:ext cx="8053338" cy="560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6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6283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3047" y="-25643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 smtClean="0">
                <a:solidFill>
                  <a:srgbClr val="F6F3E8"/>
                </a:solidFill>
              </a:rPr>
              <a:t>American Antiquity</a:t>
            </a:r>
            <a:endParaRPr lang="en-US" sz="3600" i="1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3204" y="244746"/>
            <a:ext cx="8557592" cy="60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352928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sz="4400" dirty="0" smtClean="0">
                <a:solidFill>
                  <a:schemeClr val="bg1"/>
                </a:solidFill>
              </a:rPr>
              <a:t>To conclude…</a:t>
            </a:r>
          </a:p>
          <a:p>
            <a:pPr marL="571500" indent="-571500">
              <a:buSzPct val="45000"/>
              <a:buFont typeface="Courier New" panose="02070309020205020404" pitchFamily="49" charset="0"/>
              <a:buChar char="o"/>
            </a:pPr>
            <a:r>
              <a:rPr lang="en-US" sz="4100" dirty="0" smtClean="0">
                <a:solidFill>
                  <a:schemeClr val="bg1"/>
                </a:solidFill>
              </a:rPr>
              <a:t>Quantitative analysis of the survey data suggests researcher bias in the ‘Grand Challenges’ </a:t>
            </a:r>
          </a:p>
          <a:p>
            <a:pPr marL="571500" indent="-571500">
              <a:buSzPct val="45000"/>
              <a:buFont typeface="Courier New" panose="02070309020205020404" pitchFamily="49" charset="0"/>
              <a:buChar char="o"/>
            </a:pPr>
            <a:r>
              <a:rPr lang="en-US" sz="4100" dirty="0" smtClean="0">
                <a:solidFill>
                  <a:schemeClr val="bg1"/>
                </a:solidFill>
              </a:rPr>
              <a:t>Archaeologists find practical concerns highly challenging</a:t>
            </a:r>
          </a:p>
          <a:p>
            <a:pPr marL="571500" indent="-571500">
              <a:buSzPct val="45000"/>
              <a:buFont typeface="Courier New" panose="02070309020205020404" pitchFamily="49" charset="0"/>
              <a:buChar char="o"/>
            </a:pPr>
            <a:r>
              <a:rPr lang="en-US" sz="4100" dirty="0" smtClean="0">
                <a:solidFill>
                  <a:schemeClr val="bg1"/>
                </a:solidFill>
              </a:rPr>
              <a:t>Emphasis on climate change, agriculture/domestication &amp; first peopling is supported</a:t>
            </a:r>
            <a:endParaRPr lang="en-US" sz="4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stengel99.files.wordpress.com/2010/08/the_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31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6242" r="31002" b="4667"/>
          <a:stretch/>
        </p:blipFill>
        <p:spPr bwMode="auto">
          <a:xfrm>
            <a:off x="4635469" y="898172"/>
            <a:ext cx="4506169" cy="59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6433" r="54913"/>
          <a:stretch/>
        </p:blipFill>
        <p:spPr bwMode="auto">
          <a:xfrm>
            <a:off x="-36512" y="898173"/>
            <a:ext cx="4494741" cy="591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7537" y="188640"/>
            <a:ext cx="8775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6F3E8"/>
                </a:solidFill>
              </a:rPr>
              <a:t>Bold claims about what’s important for archaeologists</a:t>
            </a:r>
            <a:endParaRPr lang="en-US" sz="2800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4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768" y="332656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6F3E8"/>
                </a:solidFill>
              </a:rPr>
              <a:t>A. Emergence, communities, and complexity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 smtClean="0">
                <a:solidFill>
                  <a:srgbClr val="F6F3E8"/>
                </a:solidFill>
              </a:rPr>
              <a:t>B</a:t>
            </a:r>
            <a:r>
              <a:rPr lang="en-US" sz="3600" b="1" dirty="0">
                <a:solidFill>
                  <a:srgbClr val="F6F3E8"/>
                </a:solidFill>
              </a:rPr>
              <a:t>. Resilience, persistence, transformation, and collapse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>
                <a:solidFill>
                  <a:srgbClr val="F6F3E8"/>
                </a:solidFill>
              </a:rPr>
              <a:t>C. Movement, mobility, and migration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>
                <a:solidFill>
                  <a:srgbClr val="F6F3E8"/>
                </a:solidFill>
              </a:rPr>
              <a:t>D. Cognition, behavior, and identity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3600" dirty="0">
                <a:solidFill>
                  <a:srgbClr val="F6F3E8"/>
                </a:solidFill>
              </a:rPr>
              <a:t/>
            </a:r>
            <a:br>
              <a:rPr lang="en-US" sz="3600" dirty="0">
                <a:solidFill>
                  <a:srgbClr val="F6F3E8"/>
                </a:solidFill>
              </a:rPr>
            </a:br>
            <a:r>
              <a:rPr lang="en-US" sz="3600" b="1" dirty="0">
                <a:solidFill>
                  <a:srgbClr val="F6F3E8"/>
                </a:solidFill>
              </a:rPr>
              <a:t>E. Human–environment interactions</a:t>
            </a:r>
            <a:endParaRPr lang="en-US" sz="3600" dirty="0">
              <a:solidFill>
                <a:srgbClr val="F6F3E8"/>
              </a:solidFill>
            </a:endParaRPr>
          </a:p>
          <a:p>
            <a:r>
              <a:rPr lang="en-US" sz="1000" dirty="0">
                <a:solidFill>
                  <a:srgbClr val="F6F3E8"/>
                </a:solidFill>
              </a:rPr>
              <a:t/>
            </a:r>
            <a:br>
              <a:rPr lang="en-US" sz="1000" dirty="0">
                <a:solidFill>
                  <a:srgbClr val="F6F3E8"/>
                </a:solidFill>
              </a:rPr>
            </a:br>
            <a:endParaRPr lang="en-US" sz="1000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181</a:t>
            </a:r>
            <a:r>
              <a:rPr lang="en-US" sz="4400" dirty="0">
                <a:solidFill>
                  <a:srgbClr val="F6F3E8"/>
                </a:solidFill>
              </a:rPr>
              <a:t> responses identifying 190 challenges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US (77%), Europe (12%)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Academic (45%), consulting (32%), </a:t>
            </a:r>
            <a:r>
              <a:rPr lang="en-US" sz="4400" dirty="0" err="1">
                <a:solidFill>
                  <a:srgbClr val="F6F3E8"/>
                </a:solidFill>
              </a:rPr>
              <a:t>gov</a:t>
            </a:r>
            <a:r>
              <a:rPr lang="en-US" sz="4400" dirty="0">
                <a:solidFill>
                  <a:srgbClr val="F6F3E8"/>
                </a:solidFill>
              </a:rPr>
              <a:t> (32%)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50 </a:t>
            </a:r>
            <a:r>
              <a:rPr lang="en-US" sz="4400" dirty="0" err="1" smtClean="0">
                <a:solidFill>
                  <a:srgbClr val="F6F3E8"/>
                </a:solidFill>
              </a:rPr>
              <a:t>yrs</a:t>
            </a:r>
            <a:r>
              <a:rPr lang="en-US" sz="4400" dirty="0" smtClean="0">
                <a:solidFill>
                  <a:srgbClr val="F6F3E8"/>
                </a:solidFill>
              </a:rPr>
              <a:t> or </a:t>
            </a:r>
            <a:r>
              <a:rPr lang="en-US" sz="4400" dirty="0">
                <a:solidFill>
                  <a:srgbClr val="F6F3E8"/>
                </a:solidFill>
              </a:rPr>
              <a:t>older (66%), 30–49 (32%), </a:t>
            </a:r>
            <a:r>
              <a:rPr lang="en-US" sz="4400" dirty="0">
                <a:solidFill>
                  <a:srgbClr val="FF0000"/>
                </a:solidFill>
              </a:rPr>
              <a:t>&lt;30 (2%)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6F3E8"/>
                </a:solidFill>
              </a:rPr>
              <a:t>Male (62%), female (38%)</a:t>
            </a:r>
          </a:p>
        </p:txBody>
      </p:sp>
    </p:spTree>
    <p:extLst>
      <p:ext uri="{BB962C8B-B14F-4D97-AF65-F5344CB8AC3E}">
        <p14:creationId xmlns:p14="http://schemas.microsoft.com/office/powerpoint/2010/main" val="28801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Reactions came online immediately, mostly negative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1296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</a:rPr>
              <a:t>R</a:t>
            </a:r>
            <a:r>
              <a:rPr lang="en-US" sz="3900" dirty="0" smtClean="0">
                <a:solidFill>
                  <a:schemeClr val="bg1"/>
                </a:solidFill>
              </a:rPr>
              <a:t>epresentativeness </a:t>
            </a:r>
            <a:r>
              <a:rPr lang="en-US" sz="3900" dirty="0">
                <a:solidFill>
                  <a:schemeClr val="bg1"/>
                </a:solidFill>
              </a:rPr>
              <a:t>of the </a:t>
            </a:r>
            <a:r>
              <a:rPr lang="en-US" sz="3900" dirty="0" smtClean="0">
                <a:solidFill>
                  <a:schemeClr val="bg1"/>
                </a:solidFill>
              </a:rPr>
              <a:t>sample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 smtClean="0">
                <a:solidFill>
                  <a:schemeClr val="bg1"/>
                </a:solidFill>
              </a:rPr>
              <a:t>Small </a:t>
            </a:r>
            <a:r>
              <a:rPr lang="en-US" sz="3900" dirty="0">
                <a:solidFill>
                  <a:schemeClr val="bg1"/>
                </a:solidFill>
              </a:rPr>
              <a:t>number of </a:t>
            </a:r>
            <a:r>
              <a:rPr lang="en-US" sz="3900" dirty="0" smtClean="0">
                <a:solidFill>
                  <a:schemeClr val="bg1"/>
                </a:solidFill>
              </a:rPr>
              <a:t>respondents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</a:rPr>
              <a:t>D</a:t>
            </a:r>
            <a:r>
              <a:rPr lang="en-US" sz="3900" dirty="0" smtClean="0">
                <a:solidFill>
                  <a:schemeClr val="bg1"/>
                </a:solidFill>
              </a:rPr>
              <a:t>emographic </a:t>
            </a:r>
            <a:r>
              <a:rPr lang="en-US" sz="3900" dirty="0">
                <a:solidFill>
                  <a:schemeClr val="bg1"/>
                </a:solidFill>
              </a:rPr>
              <a:t>skew of </a:t>
            </a:r>
            <a:r>
              <a:rPr lang="en-US" sz="3900" dirty="0" smtClean="0">
                <a:solidFill>
                  <a:schemeClr val="bg1"/>
                </a:solidFill>
              </a:rPr>
              <a:t>respondents  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</a:rPr>
              <a:t>L</a:t>
            </a:r>
            <a:r>
              <a:rPr lang="en-US" sz="3900" dirty="0" smtClean="0">
                <a:solidFill>
                  <a:schemeClr val="bg1"/>
                </a:solidFill>
              </a:rPr>
              <a:t>ow </a:t>
            </a:r>
            <a:r>
              <a:rPr lang="en-US" sz="3900" dirty="0">
                <a:solidFill>
                  <a:schemeClr val="bg1"/>
                </a:solidFill>
              </a:rPr>
              <a:t>diversity among the </a:t>
            </a:r>
            <a:r>
              <a:rPr lang="en-US" sz="3900" dirty="0" smtClean="0">
                <a:solidFill>
                  <a:schemeClr val="bg1"/>
                </a:solidFill>
              </a:rPr>
              <a:t>respondents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 smtClean="0">
                <a:solidFill>
                  <a:schemeClr val="bg1"/>
                </a:solidFill>
              </a:rPr>
              <a:t>And of </a:t>
            </a:r>
            <a:r>
              <a:rPr lang="en-US" sz="3900" dirty="0">
                <a:solidFill>
                  <a:schemeClr val="bg1"/>
                </a:solidFill>
              </a:rPr>
              <a:t>the authors of the survey </a:t>
            </a:r>
            <a:endParaRPr lang="en-US" sz="3900" dirty="0" smtClean="0">
              <a:solidFill>
                <a:schemeClr val="bg1"/>
              </a:solidFill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3900" dirty="0" smtClean="0">
                <a:solidFill>
                  <a:schemeClr val="bg1"/>
                </a:solidFill>
              </a:rPr>
              <a:t>Some </a:t>
            </a:r>
            <a:r>
              <a:rPr lang="en-US" sz="3900" dirty="0">
                <a:solidFill>
                  <a:schemeClr val="bg1"/>
                </a:solidFill>
              </a:rPr>
              <a:t>research areas </a:t>
            </a:r>
            <a:r>
              <a:rPr lang="en-US" sz="3900" dirty="0" smtClean="0">
                <a:solidFill>
                  <a:schemeClr val="bg1"/>
                </a:solidFill>
              </a:rPr>
              <a:t>over-represented </a:t>
            </a:r>
            <a:r>
              <a:rPr lang="en-US" sz="3900" dirty="0">
                <a:solidFill>
                  <a:schemeClr val="bg1"/>
                </a:solidFill>
              </a:rPr>
              <a:t>(</a:t>
            </a:r>
            <a:r>
              <a:rPr lang="en-US" sz="3900" dirty="0" err="1">
                <a:solidFill>
                  <a:schemeClr val="bg1"/>
                </a:solidFill>
              </a:rPr>
              <a:t>eg</a:t>
            </a:r>
            <a:r>
              <a:rPr lang="en-US" sz="3900" dirty="0">
                <a:solidFill>
                  <a:schemeClr val="bg1"/>
                </a:solidFill>
              </a:rPr>
              <a:t>. environmental topics) and </a:t>
            </a:r>
            <a:r>
              <a:rPr lang="en-US" sz="3900" dirty="0" smtClean="0">
                <a:solidFill>
                  <a:schemeClr val="bg1"/>
                </a:solidFill>
              </a:rPr>
              <a:t>under-represented </a:t>
            </a:r>
            <a:r>
              <a:rPr lang="en-US" sz="3900" dirty="0">
                <a:solidFill>
                  <a:schemeClr val="bg1"/>
                </a:solidFill>
              </a:rPr>
              <a:t>(</a:t>
            </a:r>
            <a:r>
              <a:rPr lang="en-US" sz="3900" dirty="0" err="1">
                <a:solidFill>
                  <a:schemeClr val="bg1"/>
                </a:solidFill>
              </a:rPr>
              <a:t>eg</a:t>
            </a:r>
            <a:r>
              <a:rPr lang="en-US" sz="3900" dirty="0">
                <a:solidFill>
                  <a:schemeClr val="bg1"/>
                </a:solidFill>
              </a:rPr>
              <a:t>. states, empires, and processes of domination).</a:t>
            </a:r>
          </a:p>
        </p:txBody>
      </p:sp>
    </p:spTree>
    <p:extLst>
      <p:ext uri="{BB962C8B-B14F-4D97-AF65-F5344CB8AC3E}">
        <p14:creationId xmlns:p14="http://schemas.microsoft.com/office/powerpoint/2010/main" val="3839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53" y="188640"/>
            <a:ext cx="8238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6F3E8"/>
                </a:solidFill>
              </a:rPr>
              <a:t>Raw survey data openly available in an</a:t>
            </a:r>
            <a:br>
              <a:rPr lang="en-US" sz="3600" b="1" dirty="0" smtClean="0">
                <a:solidFill>
                  <a:srgbClr val="F6F3E8"/>
                </a:solidFill>
              </a:rPr>
            </a:br>
            <a:r>
              <a:rPr lang="en-US" sz="3600" b="1" dirty="0" smtClean="0">
                <a:solidFill>
                  <a:srgbClr val="F6F3E8"/>
                </a:solidFill>
              </a:rPr>
              <a:t> open repository…   :) </a:t>
            </a:r>
            <a:endParaRPr lang="en-US" sz="3600" dirty="0">
              <a:solidFill>
                <a:srgbClr val="F6F3E8"/>
              </a:solidFill>
            </a:endParaRPr>
          </a:p>
        </p:txBody>
      </p:sp>
      <p:pic>
        <p:nvPicPr>
          <p:cNvPr id="3078" name="Picture 6" descr="http://www.tdar.org/images/tda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" y="1844824"/>
            <a:ext cx="726309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6" t="11361" r="29722"/>
          <a:stretch/>
        </p:blipFill>
        <p:spPr bwMode="auto">
          <a:xfrm>
            <a:off x="3659416" y="7699"/>
            <a:ext cx="5521096" cy="67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9" y="620688"/>
            <a:ext cx="32403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6F3E8"/>
                </a:solidFill>
              </a:rPr>
              <a:t>…in a PDF :(</a:t>
            </a:r>
          </a:p>
          <a:p>
            <a:endParaRPr lang="en-US" sz="4800" b="1" dirty="0" smtClean="0">
              <a:solidFill>
                <a:srgbClr val="F6F3E8"/>
              </a:solidFill>
            </a:endParaRPr>
          </a:p>
          <a:p>
            <a:endParaRPr lang="en-US" sz="4800" b="1" dirty="0">
              <a:solidFill>
                <a:srgbClr val="F6F3E8"/>
              </a:solidFill>
            </a:endParaRPr>
          </a:p>
          <a:p>
            <a:r>
              <a:rPr lang="en-US" sz="4800" b="1" dirty="0" smtClean="0">
                <a:solidFill>
                  <a:srgbClr val="F6F3E8"/>
                </a:solidFill>
              </a:rPr>
              <a:t>…but the responses are tagged :)</a:t>
            </a:r>
            <a:endParaRPr lang="en-US" sz="4800" dirty="0">
              <a:solidFill>
                <a:srgbClr val="F6F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TASKPANEKEY" val="9d42560b-85e6-4d36-8444-c171dba65a23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Tru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1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ADDINALWAYSLOADED" val="False"/>
  <p:tag name="TPVERSION" val="5"/>
  <p:tag name="TPFULLVERSION" val="5.3.1.3337"/>
  <p:tag name="PPTVERSION" val="14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ARCHY319">
      <a:dk1>
        <a:srgbClr val="242424"/>
      </a:dk1>
      <a:lt1>
        <a:srgbClr val="F6F3E8"/>
      </a:lt1>
      <a:dk2>
        <a:srgbClr val="242424"/>
      </a:dk2>
      <a:lt2>
        <a:srgbClr val="F6F3E8"/>
      </a:lt2>
      <a:accent1>
        <a:srgbClr val="E5786D"/>
      </a:accent1>
      <a:accent2>
        <a:srgbClr val="8AC6F2"/>
      </a:accent2>
      <a:accent3>
        <a:srgbClr val="CAE682"/>
      </a:accent3>
      <a:accent4>
        <a:srgbClr val="F6F3E8"/>
      </a:accent4>
      <a:accent5>
        <a:srgbClr val="F6F3E8"/>
      </a:accent5>
      <a:accent6>
        <a:srgbClr val="F6F3E8"/>
      </a:accent6>
      <a:hlink>
        <a:srgbClr val="0000FF"/>
      </a:hlink>
      <a:folHlink>
        <a:srgbClr val="800080"/>
      </a:folHlink>
    </a:clrScheme>
    <a:fontScheme name="Helvetica LT">
      <a:majorFont>
        <a:latin typeface="Helvetica LT Light"/>
        <a:ea typeface=""/>
        <a:cs typeface=""/>
      </a:majorFont>
      <a:minorFont>
        <a:latin typeface="Helvetica 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7326</TotalTime>
  <Words>557</Words>
  <Application>Microsoft Office PowerPoint</Application>
  <PresentationFormat>On-screen Show (4:3)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Helvetica LT Light</vt:lpstr>
      <vt:lpstr>Calibri</vt:lpstr>
      <vt:lpstr>Rockwell Extra Bold</vt:lpstr>
      <vt:lpstr>Helvetica LT CondensedBlack</vt:lpstr>
      <vt:lpstr>Courier New</vt:lpstr>
      <vt:lpstr>Office Theme</vt:lpstr>
      <vt:lpstr>Grand Challenges vs Actual Challenges Text mining small and big data  for quantitative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JSTOR?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Marwick</dc:creator>
  <cp:lastModifiedBy>Ben Marwick</cp:lastModifiedBy>
  <cp:revision>377</cp:revision>
  <cp:lastPrinted>2013-03-08T18:12:30Z</cp:lastPrinted>
  <dcterms:created xsi:type="dcterms:W3CDTF">2012-04-02T04:33:13Z</dcterms:created>
  <dcterms:modified xsi:type="dcterms:W3CDTF">2015-04-17T08:24:06Z</dcterms:modified>
</cp:coreProperties>
</file>