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gif"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0.png"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age-crime curve and the crime drop in (some of) Northern Europe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 Ben Matthews</a:t>
            </a:r>
          </a:p>
        </p:txBody>
      </p:sp>
      <p:sp>
        <p:nvSpPr>
          <p:cNvPr id="4" name="Date Placeholder 3"/>
          <p:cNvSpPr>
            <a:spLocks noGrp="1"/>
          </p:cNvSpPr>
          <p:nvPr>
            <p:ph idx="10" sz="half" type="dt"/>
          </p:nvPr>
        </p:nvSpPr>
        <p:spPr/>
        <p:txBody>
          <a:bodyPr/>
          <a:lstStyle/>
          <a:p>
            <a:pPr lvl="0" indent="0" marL="0">
              <a:buNone/>
            </a:pPr>
            <a:r>
              <a:rPr/>
              <a:t>6/6/23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Rizzi et al., Am J Epidemiol, Volume 182, Issue 2, 15 July 2015, Pages 138–147, https://doi.org/10.1093/aje/kwv020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sp>
        <p:nvSpPr>
          <p:cNvPr id="3" name="Content Placeholder 2"/>
          <p:cNvSpPr>
            <a:spLocks noGrp="1"/>
          </p:cNvSpPr>
          <p:nvPr>
            <p:ph idx="1"/>
          </p:nvPr>
        </p:nvSpPr>
        <p:spPr/>
        <p:txBody>
          <a:bodyPr/>
          <a:lstStyle/>
          <a:p>
            <a:pPr lvl="0"/>
            <a:r>
              <a:rPr/>
              <a:t>Models convictions data and population data together to estimate a smooth surface of conviction rates</a:t>
            </a:r>
          </a:p>
          <a:p>
            <a:pPr lvl="0"/>
            <a:r>
              <a:rPr/>
              <a:t>Means that you probably shouldn’t look for disruptions in the time series (policy shocks or what have you)</a:t>
            </a:r>
          </a:p>
          <a:p>
            <a:pPr lvl="0"/>
            <a:r>
              <a:rPr/>
              <a:t>But you can look at overall trends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Assumptions</a:t>
            </a:r>
          </a:p>
        </p:txBody>
      </p:sp>
      <p:sp>
        <p:nvSpPr>
          <p:cNvPr id="3" name="Content Placeholder 2"/>
          <p:cNvSpPr>
            <a:spLocks noGrp="1"/>
          </p:cNvSpPr>
          <p:nvPr>
            <p:ph idx="1"/>
          </p:nvPr>
        </p:nvSpPr>
        <p:spPr/>
        <p:txBody>
          <a:bodyPr/>
          <a:lstStyle/>
          <a:p>
            <a:pPr lvl="0"/>
            <a:r>
              <a:rPr/>
              <a:t>This is an unusual (for me at least) use of a statistical model! For prediction rather than inference</a:t>
            </a:r>
          </a:p>
          <a:p>
            <a:pPr lvl="0"/>
            <a:r>
              <a:rPr/>
              <a:t>Model makes some assumptions:</a:t>
            </a:r>
          </a:p>
          <a:p>
            <a:pPr lvl="1"/>
            <a:r>
              <a:rPr/>
              <a:t>“neighboring elements in </a:t>
            </a:r>
            <a:r>
              <a:rPr i="1"/>
              <a:t>γ</a:t>
            </a:r>
            <a:r>
              <a:rPr/>
              <a:t> do not differ drastically”</a:t>
            </a:r>
          </a:p>
          <a:p>
            <a:pPr lvl="1"/>
            <a:r>
              <a:rPr/>
              <a:t>“This smoothness assumption is implemented in a roughness penalty on the coefficients </a:t>
            </a:r>
            <a:r>
              <a:rPr i="1"/>
              <a:t>β</a:t>
            </a:r>
            <a:r>
              <a:rPr/>
              <a:t>”</a:t>
            </a:r>
          </a:p>
          <a:p>
            <a:pPr lvl="0"/>
            <a:r>
              <a:rPr/>
              <a:t>There is a penalty term </a:t>
            </a:r>
            <a:r>
              <a:rPr i="1"/>
              <a:t>λ</a:t>
            </a:r>
            <a:r>
              <a:rPr/>
              <a:t> and what the model does is pick the ‘best’ value of </a:t>
            </a:r>
            <a:r>
              <a:rPr i="1"/>
              <a:t>λ</a:t>
            </a:r>
            <a:r>
              <a:rPr/>
              <a:t> as determined by AIC</a:t>
            </a:r>
          </a:p>
          <a:p>
            <a:pPr lvl="0"/>
            <a:r>
              <a:rPr/>
              <a:t>This means that - in the frequentist setting - the final results are ‘optimal’ but you might be concerned about propagating uncertainty in λ through your analysis (Bayes doesn’t have this problem, but has the problem of I don’t know how to fit this model)</a:t>
            </a:r>
          </a:p>
          <a:p>
            <a:pPr lvl="0"/>
            <a:r>
              <a:rPr/>
              <a:t>You can get standard errors for your estimates/confidence intervals for the estimated conviction count/rate for each age in each year, but these seemed not to make much difference to the results from a quick look so I haven’t bothered here</a:t>
            </a:r>
          </a:p>
          <a:p>
            <a:pPr lvl="0"/>
            <a:r>
              <a:rPr/>
              <a:t>This is because the age categories were coarse at older ages where there were also fewer convictions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a:t>
            </a:r>
          </a:p>
        </p:txBody>
      </p:sp>
      <p:sp>
        <p:nvSpPr>
          <p:cNvPr id="3" name="Content Placeholder 2"/>
          <p:cNvSpPr>
            <a:spLocks noGrp="1"/>
          </p:cNvSpPr>
          <p:nvPr>
            <p:ph idx="1"/>
          </p:nvPr>
        </p:nvSpPr>
        <p:spPr/>
        <p:txBody>
          <a:bodyPr/>
          <a:lstStyle/>
          <a:p>
            <a:pPr lvl="0"/>
            <a:r>
              <a:rPr/>
              <a:t>Look at the results visually on the Lexis surface (Minton) and as a bunch of line charts</a:t>
            </a:r>
          </a:p>
          <a:p>
            <a:pPr lvl="0"/>
            <a:r>
              <a:rPr/>
              <a:t>Calculate relevant summary statistics (mode, median, mean, skew, kurtosis)</a:t>
            </a:r>
          </a:p>
          <a:p>
            <a:pPr lvl="0"/>
            <a:r>
              <a:rPr/>
              <a:t>I did look into ways of quantifying how different each country’s age-crime surface was (things like 2D generalizations of Kolmogorov-Smirnov tests and that sort of thing), to quantify how ‘similar’ the age-crime surfaces are</a:t>
            </a:r>
          </a:p>
          <a:p>
            <a:pPr lvl="0"/>
            <a:r>
              <a:rPr/>
              <a:t>Can frame this as either ‘how similar’ (continuous) or ‘are they statistically significantly different from each other’ (discrete)</a:t>
            </a:r>
          </a:p>
          <a:p>
            <a:pPr lvl="0"/>
            <a:r>
              <a:rPr/>
              <a:t>Problem that the time series are different lengths (for methods like Kullback–Leibler divergence at least this is a problem)?</a:t>
            </a:r>
          </a:p>
          <a:p>
            <a:pPr lvl="0"/>
            <a:r>
              <a:rPr/>
              <a:t>Methods do exist but seem opaque to me - so I haven’t bothered (yet)</a:t>
            </a:r>
          </a:p>
          <a:p>
            <a:pPr lvl="0"/>
            <a:r>
              <a:rPr/>
              <a:t>[Describe lexis surfaces here and how to read them, describe the difference between surfaces approach]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lexis surface</a:t>
            </a:r>
          </a:p>
        </p:txBody>
      </p:sp>
      <p:pic>
        <p:nvPicPr>
          <p:cNvPr descr="fig:  resources/minton_2020_lexis.png" id="0" name="Picture 1"/>
          <p:cNvPicPr>
            <a:picLocks noGrp="1" noChangeAspect="1"/>
          </p:cNvPicPr>
          <p:nvPr/>
        </p:nvPicPr>
        <p:blipFill>
          <a:blip r:embed="rId2"/>
          <a:stretch>
            <a:fillRect/>
          </a:stretch>
        </p:blipFill>
        <p:spPr bwMode="auto">
          <a:xfrm>
            <a:off x="3022600" y="1193800"/>
            <a:ext cx="3086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Minton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pic>
        <p:nvPicPr>
          <p:cNvPr descr="fig:  figures/overall_conviction_trends.png" id="0" name="Picture 1"/>
          <p:cNvPicPr>
            <a:picLocks noGrp="1" noChangeAspect="1"/>
          </p:cNvPicPr>
          <p:nvPr/>
        </p:nvPicPr>
        <p:blipFill>
          <a:blip r:embed="rId2"/>
          <a:stretch>
            <a:fillRect/>
          </a:stretch>
        </p:blipFill>
        <p:spPr bwMode="auto">
          <a:xfrm>
            <a:off x="2171700" y="1193800"/>
            <a:ext cx="4800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trends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countries</a:t>
            </a:r>
          </a:p>
        </p:txBody>
      </p:sp>
      <p:pic>
        <p:nvPicPr>
          <p:cNvPr descr="fig:  figures/acc_anim.gif" id="0" name="Picture 1"/>
          <p:cNvPicPr>
            <a:picLocks noGrp="1" noChangeAspect="1"/>
          </p:cNvPicPr>
          <p:nvPr/>
        </p:nvPicPr>
        <p:blipFill>
          <a:blip r:embed="rId2"/>
          <a:stretch>
            <a:fillRect/>
          </a:stretch>
        </p:blipFill>
        <p:spPr bwMode="auto">
          <a:xfrm>
            <a:off x="3416300" y="1193800"/>
            <a:ext cx="2311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Anim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new page</a:t>
            </a:r>
          </a:p>
        </p:txBody>
      </p:sp>
      <p:pic>
        <p:nvPicPr>
          <p:cNvPr descr="fig:  figures/acc_overall_fig.png" id="0" name="Picture 1"/>
          <p:cNvPicPr>
            <a:picLocks noGrp="1" noChangeAspect="1"/>
          </p:cNvPicPr>
          <p:nvPr/>
        </p:nvPicPr>
        <p:blipFill>
          <a:blip r:embed="rId2"/>
          <a:stretch>
            <a:fillRect/>
          </a:stretch>
        </p:blipFill>
        <p:spPr bwMode="auto">
          <a:xfrm>
            <a:off x="457200" y="1371600"/>
            <a:ext cx="4038600" cy="25273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Age-crime curves</a:t>
            </a:r>
          </a:p>
        </p:txBody>
      </p:sp>
      <p:pic>
        <p:nvPicPr>
          <p:cNvPr descr="fig:  figures/acc_std_facet.png" id="0" name="Picture 1"/>
          <p:cNvPicPr>
            <a:picLocks noGrp="1" noChangeAspect="1"/>
          </p:cNvPicPr>
          <p:nvPr/>
        </p:nvPicPr>
        <p:blipFill>
          <a:blip r:embed="rId3"/>
          <a:stretch>
            <a:fillRect/>
          </a:stretch>
        </p:blipFill>
        <p:spPr bwMode="auto">
          <a:xfrm>
            <a:off x="5232400" y="1193800"/>
            <a:ext cx="28829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Age-crime curves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ridgeline</a:t>
            </a:r>
          </a:p>
        </p:txBody>
      </p:sp>
      <p:pic>
        <p:nvPicPr>
          <p:cNvPr descr="fig:  figures/acc_ridgeline.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Age-crime curves ridgelines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statistics</a:t>
            </a:r>
          </a:p>
        </p:txBody>
      </p:sp>
      <p:pic>
        <p:nvPicPr>
          <p:cNvPr descr="fig:  figures/summary_statistics.png" id="0" name="Picture 1"/>
          <p:cNvPicPr>
            <a:picLocks noGrp="1" noChangeAspect="1"/>
          </p:cNvPicPr>
          <p:nvPr/>
        </p:nvPicPr>
        <p:blipFill>
          <a:blip r:embed="rId2"/>
          <a:stretch>
            <a:fillRect/>
          </a:stretch>
        </p:blipFill>
        <p:spPr bwMode="auto">
          <a:xfrm>
            <a:off x="1981200" y="1193800"/>
            <a:ext cx="5194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Summary statistics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a:t>In lots of places there’s less crime than there used to be - this is known as the international crime drop</a:t>
            </a:r>
          </a:p>
          <a:p>
            <a:pPr lvl="0"/>
            <a:r>
              <a:rPr/>
              <a:t>Understandably people want to know why</a:t>
            </a:r>
          </a:p>
          <a:p>
            <a:pPr lvl="0"/>
            <a:r>
              <a:rPr/>
              <a:t>Explanations for the crime drop are basically all inductive, using ‘data signatures’ to speculate possible causes</a:t>
            </a:r>
          </a:p>
          <a:p>
            <a:pPr lvl="0"/>
            <a:r>
              <a:rPr/>
              <a:t>We can use change in the age distribution of crime to refine theories of the crime drop, some explanations for the crime drop fit better with period effects (implying a reasonably uniform effect across age?) (Kim et al. 2016)</a:t>
            </a:r>
          </a:p>
          <a:p>
            <a:pPr lvl="0"/>
            <a:r>
              <a:rPr/>
              <a:t>Change in the age-crime curve is also interesting for developmental criminologists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 index</a:t>
            </a:r>
          </a:p>
        </p:txBody>
      </p:sp>
      <p:pic>
        <p:nvPicPr>
          <p:cNvPr descr="fig:  figures/acc_age_index_surface.png" id="0" name="Picture 1"/>
          <p:cNvPicPr>
            <a:picLocks noGrp="1" noChangeAspect="1"/>
          </p:cNvPicPr>
          <p:nvPr/>
        </p:nvPicPr>
        <p:blipFill>
          <a:blip r:embed="rId2"/>
          <a:stretch>
            <a:fillRect/>
          </a:stretch>
        </p:blipFill>
        <p:spPr bwMode="auto">
          <a:xfrm>
            <a:off x="749300" y="1193800"/>
            <a:ext cx="34544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(a) Acc age index lexis</a:t>
            </a:r>
          </a:p>
        </p:txBody>
      </p:sp>
      <p:pic>
        <p:nvPicPr>
          <p:cNvPr descr="fig:  figures/acc_age_index_facet.png" id="0" name="Picture 1"/>
          <p:cNvPicPr>
            <a:picLocks noGrp="1" noChangeAspect="1"/>
          </p:cNvPicPr>
          <p:nvPr/>
        </p:nvPicPr>
        <p:blipFill>
          <a:blip r:embed="rId3"/>
          <a:stretch>
            <a:fillRect/>
          </a:stretch>
        </p:blipFill>
        <p:spPr bwMode="auto">
          <a:xfrm>
            <a:off x="4940300" y="1193800"/>
            <a:ext cx="34544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(b) Acc age index facet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a:r>
              <a:rPr/>
              <a:t>The crime drop </a:t>
            </a:r>
            <a:r>
              <a:rPr i="1"/>
              <a:t>is</a:t>
            </a:r>
            <a:r>
              <a:rPr/>
              <a:t> (mostly?) a youth crime drop</a:t>
            </a:r>
          </a:p>
          <a:p>
            <a:pPr lvl="0"/>
            <a:r>
              <a:rPr/>
              <a:t>Timings of biggest falls in youth convictions (cohorts born around 1990ish) are pretty consistent?</a:t>
            </a:r>
          </a:p>
          <a:p>
            <a:pPr lvl="0"/>
            <a:r>
              <a:rPr/>
              <a:t>Don’t see the same fall in for people at older ages</a:t>
            </a:r>
          </a:p>
          <a:p>
            <a:pPr lvl="0"/>
            <a:r>
              <a:rPr/>
              <a:t>But only really see the increases in convictions 30s-40s in Scotland</a:t>
            </a:r>
          </a:p>
          <a:p>
            <a:pPr lvl="0"/>
            <a:r>
              <a:rPr/>
              <a:t>So maybe you’re happy if you’re the ‘generation sensible’ people</a:t>
            </a:r>
          </a:p>
          <a:p>
            <a:pPr lvl="0"/>
            <a:r>
              <a:rPr/>
              <a:t>Scotland does seem like an odd fit with these comparators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a:r>
              <a:rPr/>
              <a:t>If you believe in the invariance these about the age-crime curve, you almost lose by winning - I’d say that three of the four countries showed pretty ‘classic’ age-crime curves throughout the period analysed, but one didn’t</a:t>
            </a:r>
          </a:p>
          <a:p>
            <a:pPr lvl="0"/>
            <a:r>
              <a:rPr/>
              <a:t>This is implies that there are between country differences in how the age-crime curve has changed over time</a:t>
            </a:r>
          </a:p>
          <a:p>
            <a:pPr lvl="0"/>
            <a:r>
              <a:rPr/>
              <a:t>But the whole point of the invariance thesis is that it’s invariance across time and place - so the fact that the change in the age-crime curve in Scotland seems very different than in Denmark, Finland and Norway is (I would argue) a </a:t>
            </a:r>
            <a:r>
              <a:rPr i="1"/>
              <a:t>bad</a:t>
            </a:r>
            <a:r>
              <a:rPr/>
              <a:t> thing for the invariance thesis</a:t>
            </a:r>
          </a:p>
          <a:p>
            <a:pPr lvl="0"/>
            <a:r>
              <a:rPr/>
              <a:t>This initial analysis raises lots of questions about… crime types, other demographics (gender, ethnicity, income… etc) that could be answered by more bespoke data</a:t>
            </a:r>
          </a:p>
          <a:p>
            <a:pPr lvl="0"/>
            <a:r>
              <a:rPr/>
              <a:t>Having done this analysis for (some of) Northern Europe, I think maybe an even more maximalist approach would be better - and can extend this comparison to anywhere that publishes data on age and conviction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a:t>Some types of crime drop explanation to do with things like better security measures imply mostly period effects</a:t>
            </a:r>
          </a:p>
          <a:p>
            <a:pPr lvl="0"/>
            <a:r>
              <a:rPr/>
              <a:t>One the other hand, there have been falls in other ‘risky behaviours’ (drinking, substance use, smoking, teenage pregnancy) for young people in particular, hypothesised as relating to more general aspects of youth culture/behaviour (Bell et al. 2023)</a:t>
            </a:r>
          </a:p>
          <a:p>
            <a:pPr lvl="0"/>
            <a:r>
              <a:rPr/>
              <a:t>“The crime drop in Scotland is a youth crime drop” (Matthews and Minton, 2017)</a:t>
            </a:r>
          </a:p>
          <a:p>
            <a:pPr lvl="0"/>
            <a:r>
              <a:rPr/>
              <a:t>Some evidence that this ‘youth crime drop’ differs in magnitude between countries (e.g. Matthews and Minton 2017; Farrell et al 2015; Sivertsson?), and in general there are questions about how ‘international’ the International crime drop is (Kotze 2019)</a:t>
            </a:r>
          </a:p>
          <a:p>
            <a:pPr lvl="0"/>
            <a:r>
              <a:rPr/>
              <a:t>Let’s be more systematic!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Design</a:t>
            </a:r>
          </a:p>
        </p:txBody>
      </p:sp>
      <p:sp>
        <p:nvSpPr>
          <p:cNvPr id="3" name="Content Placeholder 2"/>
          <p:cNvSpPr>
            <a:spLocks noGrp="1"/>
          </p:cNvSpPr>
          <p:nvPr>
            <p:ph idx="1"/>
          </p:nvPr>
        </p:nvSpPr>
        <p:spPr/>
        <p:txBody>
          <a:bodyPr/>
          <a:lstStyle/>
          <a:p>
            <a:pPr lvl="0"/>
            <a:r>
              <a:rPr/>
              <a:t>Aim: compare changing age-crime curves across Northern Europe</a:t>
            </a:r>
          </a:p>
          <a:p>
            <a:pPr lvl="0"/>
            <a:r>
              <a:rPr/>
              <a:t>A lot of interesting register data analysis is in Northern Europe (because of data availability)</a:t>
            </a:r>
          </a:p>
          <a:p>
            <a:pPr lvl="0"/>
            <a:r>
              <a:rPr/>
              <a:t>Want to know how far we can generalize findings from these countries to areas which don’t have this kind of data availability</a:t>
            </a:r>
          </a:p>
          <a:p>
            <a:pPr lvl="0"/>
            <a:r>
              <a:rPr/>
              <a:t>Data from national statistical agencies (except for Scotland)</a:t>
            </a:r>
          </a:p>
          <a:p>
            <a:pPr lvl="0"/>
            <a:r>
              <a:rPr/>
              <a:t>Problem: little data available at year-of-age level, no guarantee that the same age-groups are used in different countries</a:t>
            </a:r>
          </a:p>
          <a:p>
            <a:pPr lvl="0"/>
            <a:r>
              <a:rPr/>
              <a:t>Solution: use Penalized Composite Link Model to construct smooth age-year-conviction surfaces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a:t>
            </a:r>
          </a:p>
        </p:txBody>
      </p:sp>
      <p:sp>
        <p:nvSpPr>
          <p:cNvPr id="3" name="Content Placeholder 2"/>
          <p:cNvSpPr>
            <a:spLocks noGrp="1"/>
          </p:cNvSpPr>
          <p:nvPr>
            <p:ph idx="1"/>
          </p:nvPr>
        </p:nvSpPr>
        <p:spPr/>
        <p:txBody>
          <a:bodyPr/>
          <a:lstStyle/>
          <a:p>
            <a:pPr lvl="0"/>
            <a:r>
              <a:rPr/>
              <a:t>Conviction numbers by age for Scotland, Norway, Finland and Denmark</a:t>
            </a:r>
          </a:p>
          <a:p>
            <a:pPr lvl="0"/>
            <a:r>
              <a:rPr/>
              <a:t>Also available by sex (but not analysed separately here in interested of time)</a:t>
            </a:r>
          </a:p>
          <a:p>
            <a:pPr lvl="0"/>
            <a:r>
              <a:rPr/>
              <a:t>Time periods covered:</a:t>
            </a:r>
          </a:p>
          <a:p>
            <a:pPr lvl="1"/>
            <a:r>
              <a:rPr/>
              <a:t>Scotland: 1990-2018</a:t>
            </a:r>
          </a:p>
          <a:p>
            <a:pPr lvl="1"/>
            <a:r>
              <a:rPr/>
              <a:t>Norway: 2002-2021</a:t>
            </a:r>
          </a:p>
          <a:p>
            <a:pPr lvl="1"/>
            <a:r>
              <a:rPr/>
              <a:t>Finland: 1990-2021</a:t>
            </a:r>
          </a:p>
          <a:p>
            <a:pPr lvl="1"/>
            <a:r>
              <a:rPr/>
              <a:t>Denmark: 1980-2021</a:t>
            </a:r>
          </a:p>
          <a:p>
            <a:pPr lvl="0"/>
            <a:r>
              <a:rPr/>
              <a:t>No data (that I could find) for Sweden or the Netherlands!</a:t>
            </a:r>
          </a:p>
          <a:p>
            <a:pPr lvl="0"/>
            <a:r>
              <a:rPr/>
              <a:t>Through some non-systematic Googling, there was data available for Switzerland, New Zealand and South Korea…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a:t>
            </a:r>
          </a:p>
        </p:txBody>
      </p:sp>
      <p:sp>
        <p:nvSpPr>
          <p:cNvPr id="3" name="Content Placeholder 2"/>
          <p:cNvSpPr>
            <a:spLocks noGrp="1"/>
          </p:cNvSpPr>
          <p:nvPr>
            <p:ph idx="1"/>
          </p:nvPr>
        </p:nvSpPr>
        <p:spPr/>
        <p:txBody>
          <a:bodyPr/>
          <a:lstStyle/>
          <a:p>
            <a:pPr lvl="0"/>
            <a:r>
              <a:rPr/>
              <a:t>Age bands used:</a:t>
            </a:r>
          </a:p>
          <a:p>
            <a:pPr lvl="1"/>
            <a:r>
              <a:rPr/>
              <a:t>Scotland: single year of age (!) from age 12</a:t>
            </a:r>
          </a:p>
          <a:p>
            <a:pPr lvl="1"/>
            <a:r>
              <a:rPr/>
              <a:t>Norway: 15-17; 18-20; 21-24; 25-29; 30-39; 40-49; 50-59; &gt;=60</a:t>
            </a:r>
          </a:p>
          <a:p>
            <a:pPr lvl="1"/>
            <a:r>
              <a:rPr/>
              <a:t>Finland: 15-17; 18-20; 21-24; 25-29; 30-39; 40-49; 50-59; 60-69; 70-79; &gt;=80</a:t>
            </a:r>
          </a:p>
          <a:p>
            <a:pPr lvl="1"/>
            <a:r>
              <a:rPr/>
              <a:t>Denmark: 15-24 single year of age; 25-29; 30-39; 40-49; 50-59; 60-69; 70-79; &gt;=80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Analytical plan</a:t>
            </a:r>
          </a:p>
        </p:txBody>
      </p:sp>
      <p:sp>
        <p:nvSpPr>
          <p:cNvPr id="3" name="Content Placeholder 2"/>
          <p:cNvSpPr>
            <a:spLocks noGrp="1"/>
          </p:cNvSpPr>
          <p:nvPr>
            <p:ph idx="1"/>
          </p:nvPr>
        </p:nvSpPr>
        <p:spPr/>
        <p:txBody>
          <a:bodyPr/>
          <a:lstStyle/>
          <a:p>
            <a:pPr lvl="0"/>
            <a:r>
              <a:rPr/>
              <a:t>How (qualitatively) similar is the change in the ACC between countries?</a:t>
            </a:r>
          </a:p>
          <a:p>
            <a:pPr lvl="0"/>
            <a:r>
              <a:rPr/>
              <a:t>How much (qualitatively) does the ACC change within countries over time?</a:t>
            </a:r>
          </a:p>
          <a:p>
            <a:pPr lvl="0"/>
            <a:r>
              <a:rPr/>
              <a:t>Precision? No</a:t>
            </a:r>
          </a:p>
          <a:p>
            <a:pPr lvl="0"/>
            <a:r>
              <a:rPr/>
              <a:t>Vibes? Yes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a:t>
            </a:r>
          </a:p>
        </p:txBody>
      </p:sp>
      <p:sp>
        <p:nvSpPr>
          <p:cNvPr id="3" name="Content Placeholder 2"/>
          <p:cNvSpPr>
            <a:spLocks noGrp="1"/>
          </p:cNvSpPr>
          <p:nvPr>
            <p:ph idx="1"/>
          </p:nvPr>
        </p:nvSpPr>
        <p:spPr/>
        <p:txBody>
          <a:bodyPr/>
          <a:lstStyle/>
          <a:p>
            <a:pPr lvl="0"/>
            <a:r>
              <a:rPr/>
              <a:t>Prevalence or incidence?</a:t>
            </a:r>
          </a:p>
          <a:p>
            <a:pPr lvl="0"/>
            <a:r>
              <a:rPr/>
              <a:t>All crime types?</a:t>
            </a:r>
          </a:p>
          <a:p>
            <a:pPr lvl="1"/>
            <a:r>
              <a:rPr/>
              <a:t>Yes. At least this is… less controversially comparable (at least after standardizing within country?)</a:t>
            </a:r>
          </a:p>
          <a:p>
            <a:pPr lvl="0"/>
            <a:r>
              <a:rPr/>
              <a:t>All convictions?</a:t>
            </a:r>
          </a:p>
          <a:p>
            <a:pPr lvl="1"/>
            <a:r>
              <a:rPr/>
              <a:t>In Norway I removed on the spot fines because that’s what SSB do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Methods</a:t>
            </a:r>
          </a:p>
        </p:txBody>
      </p:sp>
      <p:sp>
        <p:nvSpPr>
          <p:cNvPr id="4" name="Text Placeholder 3"/>
          <p:cNvSpPr>
            <a:spLocks noGrp="1"/>
          </p:cNvSpPr>
          <p:nvPr>
            <p:ph idx="2" sz="half" type="body"/>
          </p:nvPr>
        </p:nvSpPr>
        <p:spPr/>
        <p:txBody>
          <a:bodyPr/>
          <a:lstStyle/>
          <a:p>
            <a:pPr lvl="0"/>
            <a:r>
              <a:rPr/>
              <a:t>Convert aggregated counts of convictions and population estimates into single-year estimates of conviction rates</a:t>
            </a:r>
          </a:p>
          <a:p>
            <a:pPr lvl="0"/>
            <a:r>
              <a:rPr/>
              <a:t>Used </a:t>
            </a:r>
            <a:r>
              <a:rPr>
                <a:latin typeface="Courier"/>
              </a:rPr>
              <a:t>R</a:t>
            </a:r>
            <a:r>
              <a:rPr/>
              <a:t> implementation of Penalized Composite Link Model using library </a:t>
            </a:r>
            <a:r>
              <a:rPr>
                <a:latin typeface="Courier"/>
              </a:rPr>
              <a:t>ungroup</a:t>
            </a:r>
          </a:p>
        </p:txBody>
      </p:sp>
      <p:pic>
        <p:nvPicPr>
          <p:cNvPr descr="fig:  resources/rizzi-2015-figure_one.png" id="0" name="Picture 1"/>
          <p:cNvPicPr>
            <a:picLocks noGrp="1" noChangeAspect="1"/>
          </p:cNvPicPr>
          <p:nvPr/>
        </p:nvPicPr>
        <p:blipFill>
          <a:blip r:embed="rId2"/>
          <a:stretch>
            <a:fillRect/>
          </a:stretch>
        </p:blipFill>
        <p:spPr bwMode="auto">
          <a:xfrm>
            <a:off x="3721100" y="203200"/>
            <a:ext cx="48006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Rizzi</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age-crime curve and the crime drop in (some of) Northern Europe</dc:title>
  <dc:creator>Dr. Ben Matthews</dc:creator>
  <cp:keywords/>
  <dcterms:created xsi:type="dcterms:W3CDTF">2023-06-19T21:10:26Z</dcterms:created>
  <dcterms:modified xsi:type="dcterms:W3CDTF">2023-06-19T21:10:26Z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6/6/23</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institute">
    <vt:lpwstr>University of Stirling</vt:lpwstr>
  </property>
  <property fmtid="{D5CDD505-2E9C-101B-9397-08002B2CF9AE}" pid="13" name="institutes">
    <vt:lpwstr/>
  </property>
  <property fmtid="{D5CDD505-2E9C-101B-9397-08002B2CF9AE}" pid="14" name="labels">
    <vt:lpwstr/>
  </property>
  <property fmtid="{D5CDD505-2E9C-101B-9397-08002B2CF9AE}" pid="15" name="toc-title">
    <vt:lpwstr>Table of contents</vt:lpwstr>
  </property>
</Properties>
</file>