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302" r:id="rId3"/>
    <p:sldId id="265" r:id="rId4"/>
    <p:sldId id="270" r:id="rId5"/>
    <p:sldId id="280" r:id="rId6"/>
    <p:sldId id="262" r:id="rId7"/>
    <p:sldId id="372" r:id="rId8"/>
    <p:sldId id="261" r:id="rId9"/>
    <p:sldId id="359" r:id="rId10"/>
    <p:sldId id="371" r:id="rId11"/>
    <p:sldId id="369" r:id="rId12"/>
    <p:sldId id="374" r:id="rId13"/>
    <p:sldId id="373" r:id="rId14"/>
    <p:sldId id="337" r:id="rId15"/>
    <p:sldId id="282" r:id="rId16"/>
    <p:sldId id="269" r:id="rId17"/>
    <p:sldId id="368" r:id="rId18"/>
    <p:sldId id="285" r:id="rId19"/>
    <p:sldId id="301" r:id="rId20"/>
    <p:sldId id="325" r:id="rId21"/>
    <p:sldId id="327" r:id="rId22"/>
    <p:sldId id="328" r:id="rId23"/>
    <p:sldId id="329" r:id="rId24"/>
    <p:sldId id="330" r:id="rId25"/>
    <p:sldId id="331" r:id="rId26"/>
    <p:sldId id="3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73B2"/>
    <a:srgbClr val="FF5A5A"/>
    <a:srgbClr val="CB3564"/>
    <a:srgbClr val="0275B3"/>
    <a:srgbClr val="2E2D62"/>
    <a:srgbClr val="009D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autoAdjust="0"/>
    <p:restoredTop sz="94660"/>
  </p:normalViewPr>
  <p:slideViewPr>
    <p:cSldViewPr snapToGrid="0">
      <p:cViewPr>
        <p:scale>
          <a:sx n="66" d="100"/>
          <a:sy n="66" d="100"/>
        </p:scale>
        <p:origin x="-96"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3D804A-29DB-4A52-8194-C49843F3DD54}" type="doc">
      <dgm:prSet loTypeId="urn:microsoft.com/office/officeart/2005/8/layout/process1" loCatId="process" qsTypeId="urn:microsoft.com/office/officeart/2005/8/quickstyle/simple2" qsCatId="simple" csTypeId="urn:microsoft.com/office/officeart/2005/8/colors/accent0_1" csCatId="mainScheme" phldr="1"/>
      <dgm:spPr/>
    </dgm:pt>
    <dgm:pt modelId="{05F20122-EBCB-4F3C-AA53-9487ED7B6333}">
      <dgm:prSet phldrT="[Text]"/>
      <dgm:spPr/>
      <dgm:t>
        <a:bodyPr/>
        <a:lstStyle/>
        <a:p>
          <a:r>
            <a:rPr lang="en-US" dirty="0">
              <a:solidFill>
                <a:srgbClr val="CB3564"/>
              </a:solidFill>
              <a:latin typeface="Consolas" panose="020B0609020204030204" pitchFamily="49" charset="0"/>
            </a:rPr>
            <a:t>Fit multiple regression model</a:t>
          </a:r>
        </a:p>
      </dgm:t>
    </dgm:pt>
    <dgm:pt modelId="{8F772D6C-3850-4C26-89AA-013E3508AC89}" type="parTrans" cxnId="{713A78FD-19E7-4903-8578-D53DA6F1F5D6}">
      <dgm:prSet/>
      <dgm:spPr/>
      <dgm:t>
        <a:bodyPr/>
        <a:lstStyle/>
        <a:p>
          <a:endParaRPr lang="en-US"/>
        </a:p>
      </dgm:t>
    </dgm:pt>
    <dgm:pt modelId="{80EB86EE-E1DD-457F-B0EC-F3B8A57F9EAC}" type="sibTrans" cxnId="{713A78FD-19E7-4903-8578-D53DA6F1F5D6}">
      <dgm:prSet/>
      <dgm:spPr/>
      <dgm:t>
        <a:bodyPr/>
        <a:lstStyle/>
        <a:p>
          <a:endParaRPr lang="en-US" dirty="0"/>
        </a:p>
      </dgm:t>
    </dgm:pt>
    <dgm:pt modelId="{182DD669-667C-4E90-A5E3-6319A100970B}">
      <dgm:prSet phldrT="[Text]"/>
      <dgm:spPr/>
      <dgm:t>
        <a:bodyPr/>
        <a:lstStyle/>
        <a:p>
          <a:r>
            <a:rPr lang="en-US" dirty="0">
              <a:latin typeface="Consolas" panose="020B0609020204030204" pitchFamily="49" charset="0"/>
            </a:rPr>
            <a:t>Sample parameters</a:t>
          </a:r>
        </a:p>
      </dgm:t>
    </dgm:pt>
    <dgm:pt modelId="{ECF40335-B710-4E01-ADB3-BA8466854EB9}" type="parTrans" cxnId="{01BC0F5E-9792-423A-8C24-6D01EC95BCE9}">
      <dgm:prSet/>
      <dgm:spPr/>
      <dgm:t>
        <a:bodyPr/>
        <a:lstStyle/>
        <a:p>
          <a:endParaRPr lang="en-US"/>
        </a:p>
      </dgm:t>
    </dgm:pt>
    <dgm:pt modelId="{ED874360-72E5-4E9D-8646-D3D5490C2523}" type="sibTrans" cxnId="{01BC0F5E-9792-423A-8C24-6D01EC95BCE9}">
      <dgm:prSet/>
      <dgm:spPr/>
      <dgm:t>
        <a:bodyPr/>
        <a:lstStyle/>
        <a:p>
          <a:endParaRPr lang="en-US" dirty="0"/>
        </a:p>
      </dgm:t>
    </dgm:pt>
    <dgm:pt modelId="{CA2E0484-3A19-4D5E-A8E4-6EB69E68F51D}">
      <dgm:prSet phldrT="[Text]"/>
      <dgm:spPr/>
      <dgm:t>
        <a:bodyPr/>
        <a:lstStyle/>
        <a:p>
          <a:r>
            <a:rPr lang="en-US" dirty="0">
              <a:latin typeface="Consolas" panose="020B0609020204030204" pitchFamily="49" charset="0"/>
            </a:rPr>
            <a:t>Distribution of victimization trends</a:t>
          </a:r>
        </a:p>
      </dgm:t>
    </dgm:pt>
    <dgm:pt modelId="{3BBF91D1-0CC0-4E92-809B-8D09900F1E31}" type="parTrans" cxnId="{6F7B3ED1-9B82-4A0F-80D6-ABEB9627AE25}">
      <dgm:prSet/>
      <dgm:spPr/>
      <dgm:t>
        <a:bodyPr/>
        <a:lstStyle/>
        <a:p>
          <a:endParaRPr lang="en-US"/>
        </a:p>
      </dgm:t>
    </dgm:pt>
    <dgm:pt modelId="{3AA55972-219D-4126-AE5A-A6BCB317F642}" type="sibTrans" cxnId="{6F7B3ED1-9B82-4A0F-80D6-ABEB9627AE25}">
      <dgm:prSet/>
      <dgm:spPr/>
      <dgm:t>
        <a:bodyPr/>
        <a:lstStyle/>
        <a:p>
          <a:endParaRPr lang="en-US"/>
        </a:p>
      </dgm:t>
    </dgm:pt>
    <dgm:pt modelId="{F51CBAF5-EB2F-4E6A-AAA5-8AE631F67F9B}">
      <dgm:prSet/>
      <dgm:spPr/>
      <dgm:t>
        <a:bodyPr/>
        <a:lstStyle/>
        <a:p>
          <a:r>
            <a:rPr lang="en-US" dirty="0">
              <a:latin typeface="Consolas" panose="020B0609020204030204" pitchFamily="49" charset="0"/>
            </a:rPr>
            <a:t>Average predictive comparisons</a:t>
          </a:r>
        </a:p>
      </dgm:t>
    </dgm:pt>
    <dgm:pt modelId="{DA199BAE-8D76-4B83-8C05-3C61BB763AE2}" type="parTrans" cxnId="{3B948543-96D9-4CBA-BE3F-35B0F8BF2417}">
      <dgm:prSet/>
      <dgm:spPr/>
      <dgm:t>
        <a:bodyPr/>
        <a:lstStyle/>
        <a:p>
          <a:endParaRPr lang="en-US"/>
        </a:p>
      </dgm:t>
    </dgm:pt>
    <dgm:pt modelId="{ADE130DF-1A39-4460-80C6-B91FE6867E0C}" type="sibTrans" cxnId="{3B948543-96D9-4CBA-BE3F-35B0F8BF2417}">
      <dgm:prSet/>
      <dgm:spPr/>
      <dgm:t>
        <a:bodyPr/>
        <a:lstStyle/>
        <a:p>
          <a:endParaRPr lang="en-US" dirty="0"/>
        </a:p>
      </dgm:t>
    </dgm:pt>
    <dgm:pt modelId="{01C04819-92B9-4C8D-9505-16E58ABBF8F2}" type="pres">
      <dgm:prSet presAssocID="{473D804A-29DB-4A52-8194-C49843F3DD54}" presName="Name0" presStyleCnt="0">
        <dgm:presLayoutVars>
          <dgm:dir/>
          <dgm:resizeHandles val="exact"/>
        </dgm:presLayoutVars>
      </dgm:prSet>
      <dgm:spPr/>
    </dgm:pt>
    <dgm:pt modelId="{7966FF14-DF6A-4B05-80CB-204C67AF15B7}" type="pres">
      <dgm:prSet presAssocID="{05F20122-EBCB-4F3C-AA53-9487ED7B6333}" presName="node" presStyleLbl="node1" presStyleIdx="0" presStyleCnt="4" custLinFactNeighborY="15276">
        <dgm:presLayoutVars>
          <dgm:bulletEnabled val="1"/>
        </dgm:presLayoutVars>
      </dgm:prSet>
      <dgm:spPr/>
    </dgm:pt>
    <dgm:pt modelId="{58CE9631-845D-48DB-A437-2DBF7BC66736}" type="pres">
      <dgm:prSet presAssocID="{80EB86EE-E1DD-457F-B0EC-F3B8A57F9EAC}" presName="sibTrans" presStyleLbl="sibTrans2D1" presStyleIdx="0" presStyleCnt="3"/>
      <dgm:spPr/>
    </dgm:pt>
    <dgm:pt modelId="{59A0543C-9E25-4336-9D73-DE1B722A1D88}" type="pres">
      <dgm:prSet presAssocID="{80EB86EE-E1DD-457F-B0EC-F3B8A57F9EAC}" presName="connectorText" presStyleLbl="sibTrans2D1" presStyleIdx="0" presStyleCnt="3"/>
      <dgm:spPr/>
    </dgm:pt>
    <dgm:pt modelId="{DEE9D147-980F-4D46-A20D-818EA9925A0A}" type="pres">
      <dgm:prSet presAssocID="{182DD669-667C-4E90-A5E3-6319A100970B}" presName="node" presStyleLbl="node1" presStyleIdx="1" presStyleCnt="4" custLinFactNeighborY="15276">
        <dgm:presLayoutVars>
          <dgm:bulletEnabled val="1"/>
        </dgm:presLayoutVars>
      </dgm:prSet>
      <dgm:spPr/>
    </dgm:pt>
    <dgm:pt modelId="{2A548590-DA21-4FD2-AA7F-8703F8515B53}" type="pres">
      <dgm:prSet presAssocID="{ED874360-72E5-4E9D-8646-D3D5490C2523}" presName="sibTrans" presStyleLbl="sibTrans2D1" presStyleIdx="1" presStyleCnt="3"/>
      <dgm:spPr/>
    </dgm:pt>
    <dgm:pt modelId="{8B472E32-2E04-4DC3-B028-D8CF75FD996D}" type="pres">
      <dgm:prSet presAssocID="{ED874360-72E5-4E9D-8646-D3D5490C2523}" presName="connectorText" presStyleLbl="sibTrans2D1" presStyleIdx="1" presStyleCnt="3"/>
      <dgm:spPr/>
    </dgm:pt>
    <dgm:pt modelId="{892E8B8D-0329-4EB7-9E29-F909CA87B4CA}" type="pres">
      <dgm:prSet presAssocID="{F51CBAF5-EB2F-4E6A-AAA5-8AE631F67F9B}" presName="node" presStyleLbl="node1" presStyleIdx="2" presStyleCnt="4" custLinFactNeighborY="15276">
        <dgm:presLayoutVars>
          <dgm:bulletEnabled val="1"/>
        </dgm:presLayoutVars>
      </dgm:prSet>
      <dgm:spPr/>
    </dgm:pt>
    <dgm:pt modelId="{C6446279-DC40-4335-83A0-F28A3EBA2699}" type="pres">
      <dgm:prSet presAssocID="{ADE130DF-1A39-4460-80C6-B91FE6867E0C}" presName="sibTrans" presStyleLbl="sibTrans2D1" presStyleIdx="2" presStyleCnt="3"/>
      <dgm:spPr/>
    </dgm:pt>
    <dgm:pt modelId="{9C53DE09-F824-4845-A698-00F40B3D5938}" type="pres">
      <dgm:prSet presAssocID="{ADE130DF-1A39-4460-80C6-B91FE6867E0C}" presName="connectorText" presStyleLbl="sibTrans2D1" presStyleIdx="2" presStyleCnt="3"/>
      <dgm:spPr/>
    </dgm:pt>
    <dgm:pt modelId="{44A35482-D966-4C8D-9076-5A7B731A8AA9}" type="pres">
      <dgm:prSet presAssocID="{CA2E0484-3A19-4D5E-A8E4-6EB69E68F51D}" presName="node" presStyleLbl="node1" presStyleIdx="3" presStyleCnt="4" custLinFactNeighborY="15276">
        <dgm:presLayoutVars>
          <dgm:bulletEnabled val="1"/>
        </dgm:presLayoutVars>
      </dgm:prSet>
      <dgm:spPr/>
    </dgm:pt>
  </dgm:ptLst>
  <dgm:cxnLst>
    <dgm:cxn modelId="{B50E1D04-FB5D-44CB-A8F4-F1802F22ED3A}" type="presOf" srcId="{ED874360-72E5-4E9D-8646-D3D5490C2523}" destId="{2A548590-DA21-4FD2-AA7F-8703F8515B53}" srcOrd="0" destOrd="0" presId="urn:microsoft.com/office/officeart/2005/8/layout/process1"/>
    <dgm:cxn modelId="{6EFA760F-B328-44CE-BC33-FAE287786F1D}" type="presOf" srcId="{ADE130DF-1A39-4460-80C6-B91FE6867E0C}" destId="{9C53DE09-F824-4845-A698-00F40B3D5938}" srcOrd="1" destOrd="0" presId="urn:microsoft.com/office/officeart/2005/8/layout/process1"/>
    <dgm:cxn modelId="{4A960E14-BAE1-4265-ABBC-7A9C364F940F}" type="presOf" srcId="{80EB86EE-E1DD-457F-B0EC-F3B8A57F9EAC}" destId="{58CE9631-845D-48DB-A437-2DBF7BC66736}" srcOrd="0" destOrd="0" presId="urn:microsoft.com/office/officeart/2005/8/layout/process1"/>
    <dgm:cxn modelId="{01BC0F5E-9792-423A-8C24-6D01EC95BCE9}" srcId="{473D804A-29DB-4A52-8194-C49843F3DD54}" destId="{182DD669-667C-4E90-A5E3-6319A100970B}" srcOrd="1" destOrd="0" parTransId="{ECF40335-B710-4E01-ADB3-BA8466854EB9}" sibTransId="{ED874360-72E5-4E9D-8646-D3D5490C2523}"/>
    <dgm:cxn modelId="{3B948543-96D9-4CBA-BE3F-35B0F8BF2417}" srcId="{473D804A-29DB-4A52-8194-C49843F3DD54}" destId="{F51CBAF5-EB2F-4E6A-AAA5-8AE631F67F9B}" srcOrd="2" destOrd="0" parTransId="{DA199BAE-8D76-4B83-8C05-3C61BB763AE2}" sibTransId="{ADE130DF-1A39-4460-80C6-B91FE6867E0C}"/>
    <dgm:cxn modelId="{D0C71B75-A928-43F0-98EF-D7900C459D47}" type="presOf" srcId="{F51CBAF5-EB2F-4E6A-AAA5-8AE631F67F9B}" destId="{892E8B8D-0329-4EB7-9E29-F909CA87B4CA}" srcOrd="0" destOrd="0" presId="urn:microsoft.com/office/officeart/2005/8/layout/process1"/>
    <dgm:cxn modelId="{673E0F5A-0E6E-4611-B04E-D983AF6FDBCA}" type="presOf" srcId="{05F20122-EBCB-4F3C-AA53-9487ED7B6333}" destId="{7966FF14-DF6A-4B05-80CB-204C67AF15B7}" srcOrd="0" destOrd="0" presId="urn:microsoft.com/office/officeart/2005/8/layout/process1"/>
    <dgm:cxn modelId="{2ACEF280-39F6-4010-AD14-23AA6164E3F3}" type="presOf" srcId="{ADE130DF-1A39-4460-80C6-B91FE6867E0C}" destId="{C6446279-DC40-4335-83A0-F28A3EBA2699}" srcOrd="0" destOrd="0" presId="urn:microsoft.com/office/officeart/2005/8/layout/process1"/>
    <dgm:cxn modelId="{DCC26889-398D-4FDA-AD12-A5C2E281C77E}" type="presOf" srcId="{473D804A-29DB-4A52-8194-C49843F3DD54}" destId="{01C04819-92B9-4C8D-9505-16E58ABBF8F2}" srcOrd="0" destOrd="0" presId="urn:microsoft.com/office/officeart/2005/8/layout/process1"/>
    <dgm:cxn modelId="{43E44898-CCEE-4954-BCBB-BA7261D62912}" type="presOf" srcId="{ED874360-72E5-4E9D-8646-D3D5490C2523}" destId="{8B472E32-2E04-4DC3-B028-D8CF75FD996D}" srcOrd="1" destOrd="0" presId="urn:microsoft.com/office/officeart/2005/8/layout/process1"/>
    <dgm:cxn modelId="{390D27A1-2927-43D4-8743-7C60D8A0F97B}" type="presOf" srcId="{182DD669-667C-4E90-A5E3-6319A100970B}" destId="{DEE9D147-980F-4D46-A20D-818EA9925A0A}" srcOrd="0" destOrd="0" presId="urn:microsoft.com/office/officeart/2005/8/layout/process1"/>
    <dgm:cxn modelId="{CF1D30AB-E4E1-46CD-8070-97D74B0F6EF9}" type="presOf" srcId="{CA2E0484-3A19-4D5E-A8E4-6EB69E68F51D}" destId="{44A35482-D966-4C8D-9076-5A7B731A8AA9}" srcOrd="0" destOrd="0" presId="urn:microsoft.com/office/officeart/2005/8/layout/process1"/>
    <dgm:cxn modelId="{2BAD13AF-95E8-48B0-BFEC-3CAFAFF93073}" type="presOf" srcId="{80EB86EE-E1DD-457F-B0EC-F3B8A57F9EAC}" destId="{59A0543C-9E25-4336-9D73-DE1B722A1D88}" srcOrd="1" destOrd="0" presId="urn:microsoft.com/office/officeart/2005/8/layout/process1"/>
    <dgm:cxn modelId="{6F7B3ED1-9B82-4A0F-80D6-ABEB9627AE25}" srcId="{473D804A-29DB-4A52-8194-C49843F3DD54}" destId="{CA2E0484-3A19-4D5E-A8E4-6EB69E68F51D}" srcOrd="3" destOrd="0" parTransId="{3BBF91D1-0CC0-4E92-809B-8D09900F1E31}" sibTransId="{3AA55972-219D-4126-AE5A-A6BCB317F642}"/>
    <dgm:cxn modelId="{713A78FD-19E7-4903-8578-D53DA6F1F5D6}" srcId="{473D804A-29DB-4A52-8194-C49843F3DD54}" destId="{05F20122-EBCB-4F3C-AA53-9487ED7B6333}" srcOrd="0" destOrd="0" parTransId="{8F772D6C-3850-4C26-89AA-013E3508AC89}" sibTransId="{80EB86EE-E1DD-457F-B0EC-F3B8A57F9EAC}"/>
    <dgm:cxn modelId="{7849409F-012F-40DE-B741-C8A22F4E63B8}" type="presParOf" srcId="{01C04819-92B9-4C8D-9505-16E58ABBF8F2}" destId="{7966FF14-DF6A-4B05-80CB-204C67AF15B7}" srcOrd="0" destOrd="0" presId="urn:microsoft.com/office/officeart/2005/8/layout/process1"/>
    <dgm:cxn modelId="{83574C21-06FB-4142-AFE5-838E584562FA}" type="presParOf" srcId="{01C04819-92B9-4C8D-9505-16E58ABBF8F2}" destId="{58CE9631-845D-48DB-A437-2DBF7BC66736}" srcOrd="1" destOrd="0" presId="urn:microsoft.com/office/officeart/2005/8/layout/process1"/>
    <dgm:cxn modelId="{EF57CF96-A74D-42D1-98CA-4657D29C77F0}" type="presParOf" srcId="{58CE9631-845D-48DB-A437-2DBF7BC66736}" destId="{59A0543C-9E25-4336-9D73-DE1B722A1D88}" srcOrd="0" destOrd="0" presId="urn:microsoft.com/office/officeart/2005/8/layout/process1"/>
    <dgm:cxn modelId="{367C9C9E-0EE8-4510-800C-BBD9AF11C49C}" type="presParOf" srcId="{01C04819-92B9-4C8D-9505-16E58ABBF8F2}" destId="{DEE9D147-980F-4D46-A20D-818EA9925A0A}" srcOrd="2" destOrd="0" presId="urn:microsoft.com/office/officeart/2005/8/layout/process1"/>
    <dgm:cxn modelId="{ACFBE463-CB96-4134-8586-A454DB59E350}" type="presParOf" srcId="{01C04819-92B9-4C8D-9505-16E58ABBF8F2}" destId="{2A548590-DA21-4FD2-AA7F-8703F8515B53}" srcOrd="3" destOrd="0" presId="urn:microsoft.com/office/officeart/2005/8/layout/process1"/>
    <dgm:cxn modelId="{B5EA6F00-D246-4E1F-B9B6-C1B90FEEE18A}" type="presParOf" srcId="{2A548590-DA21-4FD2-AA7F-8703F8515B53}" destId="{8B472E32-2E04-4DC3-B028-D8CF75FD996D}" srcOrd="0" destOrd="0" presId="urn:microsoft.com/office/officeart/2005/8/layout/process1"/>
    <dgm:cxn modelId="{0E4EAEA9-200B-46E4-A2A3-4B9D004E3CAB}" type="presParOf" srcId="{01C04819-92B9-4C8D-9505-16E58ABBF8F2}" destId="{892E8B8D-0329-4EB7-9E29-F909CA87B4CA}" srcOrd="4" destOrd="0" presId="urn:microsoft.com/office/officeart/2005/8/layout/process1"/>
    <dgm:cxn modelId="{2979EC84-3540-43DB-8CDE-0AB6D35CE510}" type="presParOf" srcId="{01C04819-92B9-4C8D-9505-16E58ABBF8F2}" destId="{C6446279-DC40-4335-83A0-F28A3EBA2699}" srcOrd="5" destOrd="0" presId="urn:microsoft.com/office/officeart/2005/8/layout/process1"/>
    <dgm:cxn modelId="{7C3149E0-945A-4444-A912-55EFCD368238}" type="presParOf" srcId="{C6446279-DC40-4335-83A0-F28A3EBA2699}" destId="{9C53DE09-F824-4845-A698-00F40B3D5938}" srcOrd="0" destOrd="0" presId="urn:microsoft.com/office/officeart/2005/8/layout/process1"/>
    <dgm:cxn modelId="{CF1BCAD2-A26E-419A-9A5B-4CB9CD9A52E8}" type="presParOf" srcId="{01C04819-92B9-4C8D-9505-16E58ABBF8F2}" destId="{44A35482-D966-4C8D-9076-5A7B731A8AA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3D804A-29DB-4A52-8194-C49843F3DD54}" type="doc">
      <dgm:prSet loTypeId="urn:microsoft.com/office/officeart/2005/8/layout/process1" loCatId="process" qsTypeId="urn:microsoft.com/office/officeart/2005/8/quickstyle/simple2" qsCatId="simple" csTypeId="urn:microsoft.com/office/officeart/2005/8/colors/accent0_1" csCatId="mainScheme" phldr="1"/>
      <dgm:spPr/>
    </dgm:pt>
    <dgm:pt modelId="{05F20122-EBCB-4F3C-AA53-9487ED7B6333}">
      <dgm:prSet phldrT="[Text]"/>
      <dgm:spPr/>
      <dgm:t>
        <a:bodyPr/>
        <a:lstStyle/>
        <a:p>
          <a:r>
            <a:rPr lang="en-US" dirty="0">
              <a:solidFill>
                <a:schemeClr val="tx1"/>
              </a:solidFill>
              <a:latin typeface="Consolas" panose="020B0609020204030204" pitchFamily="49" charset="0"/>
            </a:rPr>
            <a:t>Fit multiple regression model</a:t>
          </a:r>
        </a:p>
      </dgm:t>
    </dgm:pt>
    <dgm:pt modelId="{8F772D6C-3850-4C26-89AA-013E3508AC89}" type="parTrans" cxnId="{713A78FD-19E7-4903-8578-D53DA6F1F5D6}">
      <dgm:prSet/>
      <dgm:spPr/>
      <dgm:t>
        <a:bodyPr/>
        <a:lstStyle/>
        <a:p>
          <a:endParaRPr lang="en-US"/>
        </a:p>
      </dgm:t>
    </dgm:pt>
    <dgm:pt modelId="{80EB86EE-E1DD-457F-B0EC-F3B8A57F9EAC}" type="sibTrans" cxnId="{713A78FD-19E7-4903-8578-D53DA6F1F5D6}">
      <dgm:prSet/>
      <dgm:spPr/>
      <dgm:t>
        <a:bodyPr/>
        <a:lstStyle/>
        <a:p>
          <a:endParaRPr lang="en-US" dirty="0"/>
        </a:p>
      </dgm:t>
    </dgm:pt>
    <dgm:pt modelId="{182DD669-667C-4E90-A5E3-6319A100970B}">
      <dgm:prSet phldrT="[Text]"/>
      <dgm:spPr/>
      <dgm:t>
        <a:bodyPr/>
        <a:lstStyle/>
        <a:p>
          <a:r>
            <a:rPr lang="en-US" dirty="0">
              <a:latin typeface="Consolas" panose="020B0609020204030204" pitchFamily="49" charset="0"/>
            </a:rPr>
            <a:t>Sample parameters</a:t>
          </a:r>
        </a:p>
      </dgm:t>
    </dgm:pt>
    <dgm:pt modelId="{ECF40335-B710-4E01-ADB3-BA8466854EB9}" type="parTrans" cxnId="{01BC0F5E-9792-423A-8C24-6D01EC95BCE9}">
      <dgm:prSet/>
      <dgm:spPr/>
      <dgm:t>
        <a:bodyPr/>
        <a:lstStyle/>
        <a:p>
          <a:endParaRPr lang="en-US"/>
        </a:p>
      </dgm:t>
    </dgm:pt>
    <dgm:pt modelId="{ED874360-72E5-4E9D-8646-D3D5490C2523}" type="sibTrans" cxnId="{01BC0F5E-9792-423A-8C24-6D01EC95BCE9}">
      <dgm:prSet/>
      <dgm:spPr/>
      <dgm:t>
        <a:bodyPr/>
        <a:lstStyle/>
        <a:p>
          <a:endParaRPr lang="en-US" dirty="0"/>
        </a:p>
      </dgm:t>
    </dgm:pt>
    <dgm:pt modelId="{CA2E0484-3A19-4D5E-A8E4-6EB69E68F51D}">
      <dgm:prSet phldrT="[Text]"/>
      <dgm:spPr/>
      <dgm:t>
        <a:bodyPr/>
        <a:lstStyle/>
        <a:p>
          <a:r>
            <a:rPr lang="en-US" dirty="0">
              <a:latin typeface="Consolas" panose="020B0609020204030204" pitchFamily="49" charset="0"/>
            </a:rPr>
            <a:t>Distribution of victimization trends</a:t>
          </a:r>
        </a:p>
      </dgm:t>
    </dgm:pt>
    <dgm:pt modelId="{3BBF91D1-0CC0-4E92-809B-8D09900F1E31}" type="parTrans" cxnId="{6F7B3ED1-9B82-4A0F-80D6-ABEB9627AE25}">
      <dgm:prSet/>
      <dgm:spPr/>
      <dgm:t>
        <a:bodyPr/>
        <a:lstStyle/>
        <a:p>
          <a:endParaRPr lang="en-US"/>
        </a:p>
      </dgm:t>
    </dgm:pt>
    <dgm:pt modelId="{3AA55972-219D-4126-AE5A-A6BCB317F642}" type="sibTrans" cxnId="{6F7B3ED1-9B82-4A0F-80D6-ABEB9627AE25}">
      <dgm:prSet/>
      <dgm:spPr/>
      <dgm:t>
        <a:bodyPr/>
        <a:lstStyle/>
        <a:p>
          <a:endParaRPr lang="en-US"/>
        </a:p>
      </dgm:t>
    </dgm:pt>
    <dgm:pt modelId="{F51CBAF5-EB2F-4E6A-AAA5-8AE631F67F9B}">
      <dgm:prSet/>
      <dgm:spPr/>
      <dgm:t>
        <a:bodyPr/>
        <a:lstStyle/>
        <a:p>
          <a:r>
            <a:rPr lang="en-US" dirty="0">
              <a:solidFill>
                <a:srgbClr val="CB3564"/>
              </a:solidFill>
              <a:latin typeface="Consolas" panose="020B0609020204030204" pitchFamily="49" charset="0"/>
            </a:rPr>
            <a:t>Average predictive comparisons</a:t>
          </a:r>
        </a:p>
      </dgm:t>
    </dgm:pt>
    <dgm:pt modelId="{DA199BAE-8D76-4B83-8C05-3C61BB763AE2}" type="parTrans" cxnId="{3B948543-96D9-4CBA-BE3F-35B0F8BF2417}">
      <dgm:prSet/>
      <dgm:spPr/>
      <dgm:t>
        <a:bodyPr/>
        <a:lstStyle/>
        <a:p>
          <a:endParaRPr lang="en-US"/>
        </a:p>
      </dgm:t>
    </dgm:pt>
    <dgm:pt modelId="{ADE130DF-1A39-4460-80C6-B91FE6867E0C}" type="sibTrans" cxnId="{3B948543-96D9-4CBA-BE3F-35B0F8BF2417}">
      <dgm:prSet/>
      <dgm:spPr/>
      <dgm:t>
        <a:bodyPr/>
        <a:lstStyle/>
        <a:p>
          <a:endParaRPr lang="en-US" dirty="0"/>
        </a:p>
      </dgm:t>
    </dgm:pt>
    <dgm:pt modelId="{01C04819-92B9-4C8D-9505-16E58ABBF8F2}" type="pres">
      <dgm:prSet presAssocID="{473D804A-29DB-4A52-8194-C49843F3DD54}" presName="Name0" presStyleCnt="0">
        <dgm:presLayoutVars>
          <dgm:dir/>
          <dgm:resizeHandles val="exact"/>
        </dgm:presLayoutVars>
      </dgm:prSet>
      <dgm:spPr/>
    </dgm:pt>
    <dgm:pt modelId="{7966FF14-DF6A-4B05-80CB-204C67AF15B7}" type="pres">
      <dgm:prSet presAssocID="{05F20122-EBCB-4F3C-AA53-9487ED7B6333}" presName="node" presStyleLbl="node1" presStyleIdx="0" presStyleCnt="4" custLinFactNeighborY="15276">
        <dgm:presLayoutVars>
          <dgm:bulletEnabled val="1"/>
        </dgm:presLayoutVars>
      </dgm:prSet>
      <dgm:spPr/>
    </dgm:pt>
    <dgm:pt modelId="{58CE9631-845D-48DB-A437-2DBF7BC66736}" type="pres">
      <dgm:prSet presAssocID="{80EB86EE-E1DD-457F-B0EC-F3B8A57F9EAC}" presName="sibTrans" presStyleLbl="sibTrans2D1" presStyleIdx="0" presStyleCnt="3"/>
      <dgm:spPr/>
    </dgm:pt>
    <dgm:pt modelId="{59A0543C-9E25-4336-9D73-DE1B722A1D88}" type="pres">
      <dgm:prSet presAssocID="{80EB86EE-E1DD-457F-B0EC-F3B8A57F9EAC}" presName="connectorText" presStyleLbl="sibTrans2D1" presStyleIdx="0" presStyleCnt="3"/>
      <dgm:spPr/>
    </dgm:pt>
    <dgm:pt modelId="{DEE9D147-980F-4D46-A20D-818EA9925A0A}" type="pres">
      <dgm:prSet presAssocID="{182DD669-667C-4E90-A5E3-6319A100970B}" presName="node" presStyleLbl="node1" presStyleIdx="1" presStyleCnt="4" custLinFactNeighborY="15276">
        <dgm:presLayoutVars>
          <dgm:bulletEnabled val="1"/>
        </dgm:presLayoutVars>
      </dgm:prSet>
      <dgm:spPr/>
    </dgm:pt>
    <dgm:pt modelId="{2A548590-DA21-4FD2-AA7F-8703F8515B53}" type="pres">
      <dgm:prSet presAssocID="{ED874360-72E5-4E9D-8646-D3D5490C2523}" presName="sibTrans" presStyleLbl="sibTrans2D1" presStyleIdx="1" presStyleCnt="3"/>
      <dgm:spPr/>
    </dgm:pt>
    <dgm:pt modelId="{8B472E32-2E04-4DC3-B028-D8CF75FD996D}" type="pres">
      <dgm:prSet presAssocID="{ED874360-72E5-4E9D-8646-D3D5490C2523}" presName="connectorText" presStyleLbl="sibTrans2D1" presStyleIdx="1" presStyleCnt="3"/>
      <dgm:spPr/>
    </dgm:pt>
    <dgm:pt modelId="{892E8B8D-0329-4EB7-9E29-F909CA87B4CA}" type="pres">
      <dgm:prSet presAssocID="{F51CBAF5-EB2F-4E6A-AAA5-8AE631F67F9B}" presName="node" presStyleLbl="node1" presStyleIdx="2" presStyleCnt="4" custLinFactNeighborY="15276">
        <dgm:presLayoutVars>
          <dgm:bulletEnabled val="1"/>
        </dgm:presLayoutVars>
      </dgm:prSet>
      <dgm:spPr/>
    </dgm:pt>
    <dgm:pt modelId="{C6446279-DC40-4335-83A0-F28A3EBA2699}" type="pres">
      <dgm:prSet presAssocID="{ADE130DF-1A39-4460-80C6-B91FE6867E0C}" presName="sibTrans" presStyleLbl="sibTrans2D1" presStyleIdx="2" presStyleCnt="3"/>
      <dgm:spPr/>
    </dgm:pt>
    <dgm:pt modelId="{9C53DE09-F824-4845-A698-00F40B3D5938}" type="pres">
      <dgm:prSet presAssocID="{ADE130DF-1A39-4460-80C6-B91FE6867E0C}" presName="connectorText" presStyleLbl="sibTrans2D1" presStyleIdx="2" presStyleCnt="3"/>
      <dgm:spPr/>
    </dgm:pt>
    <dgm:pt modelId="{44A35482-D966-4C8D-9076-5A7B731A8AA9}" type="pres">
      <dgm:prSet presAssocID="{CA2E0484-3A19-4D5E-A8E4-6EB69E68F51D}" presName="node" presStyleLbl="node1" presStyleIdx="3" presStyleCnt="4" custLinFactNeighborY="15276">
        <dgm:presLayoutVars>
          <dgm:bulletEnabled val="1"/>
        </dgm:presLayoutVars>
      </dgm:prSet>
      <dgm:spPr/>
    </dgm:pt>
  </dgm:ptLst>
  <dgm:cxnLst>
    <dgm:cxn modelId="{B50E1D04-FB5D-44CB-A8F4-F1802F22ED3A}" type="presOf" srcId="{ED874360-72E5-4E9D-8646-D3D5490C2523}" destId="{2A548590-DA21-4FD2-AA7F-8703F8515B53}" srcOrd="0" destOrd="0" presId="urn:microsoft.com/office/officeart/2005/8/layout/process1"/>
    <dgm:cxn modelId="{6EFA760F-B328-44CE-BC33-FAE287786F1D}" type="presOf" srcId="{ADE130DF-1A39-4460-80C6-B91FE6867E0C}" destId="{9C53DE09-F824-4845-A698-00F40B3D5938}" srcOrd="1" destOrd="0" presId="urn:microsoft.com/office/officeart/2005/8/layout/process1"/>
    <dgm:cxn modelId="{4A960E14-BAE1-4265-ABBC-7A9C364F940F}" type="presOf" srcId="{80EB86EE-E1DD-457F-B0EC-F3B8A57F9EAC}" destId="{58CE9631-845D-48DB-A437-2DBF7BC66736}" srcOrd="0" destOrd="0" presId="urn:microsoft.com/office/officeart/2005/8/layout/process1"/>
    <dgm:cxn modelId="{01BC0F5E-9792-423A-8C24-6D01EC95BCE9}" srcId="{473D804A-29DB-4A52-8194-C49843F3DD54}" destId="{182DD669-667C-4E90-A5E3-6319A100970B}" srcOrd="1" destOrd="0" parTransId="{ECF40335-B710-4E01-ADB3-BA8466854EB9}" sibTransId="{ED874360-72E5-4E9D-8646-D3D5490C2523}"/>
    <dgm:cxn modelId="{3B948543-96D9-4CBA-BE3F-35B0F8BF2417}" srcId="{473D804A-29DB-4A52-8194-C49843F3DD54}" destId="{F51CBAF5-EB2F-4E6A-AAA5-8AE631F67F9B}" srcOrd="2" destOrd="0" parTransId="{DA199BAE-8D76-4B83-8C05-3C61BB763AE2}" sibTransId="{ADE130DF-1A39-4460-80C6-B91FE6867E0C}"/>
    <dgm:cxn modelId="{D0C71B75-A928-43F0-98EF-D7900C459D47}" type="presOf" srcId="{F51CBAF5-EB2F-4E6A-AAA5-8AE631F67F9B}" destId="{892E8B8D-0329-4EB7-9E29-F909CA87B4CA}" srcOrd="0" destOrd="0" presId="urn:microsoft.com/office/officeart/2005/8/layout/process1"/>
    <dgm:cxn modelId="{673E0F5A-0E6E-4611-B04E-D983AF6FDBCA}" type="presOf" srcId="{05F20122-EBCB-4F3C-AA53-9487ED7B6333}" destId="{7966FF14-DF6A-4B05-80CB-204C67AF15B7}" srcOrd="0" destOrd="0" presId="urn:microsoft.com/office/officeart/2005/8/layout/process1"/>
    <dgm:cxn modelId="{2ACEF280-39F6-4010-AD14-23AA6164E3F3}" type="presOf" srcId="{ADE130DF-1A39-4460-80C6-B91FE6867E0C}" destId="{C6446279-DC40-4335-83A0-F28A3EBA2699}" srcOrd="0" destOrd="0" presId="urn:microsoft.com/office/officeart/2005/8/layout/process1"/>
    <dgm:cxn modelId="{DCC26889-398D-4FDA-AD12-A5C2E281C77E}" type="presOf" srcId="{473D804A-29DB-4A52-8194-C49843F3DD54}" destId="{01C04819-92B9-4C8D-9505-16E58ABBF8F2}" srcOrd="0" destOrd="0" presId="urn:microsoft.com/office/officeart/2005/8/layout/process1"/>
    <dgm:cxn modelId="{43E44898-CCEE-4954-BCBB-BA7261D62912}" type="presOf" srcId="{ED874360-72E5-4E9D-8646-D3D5490C2523}" destId="{8B472E32-2E04-4DC3-B028-D8CF75FD996D}" srcOrd="1" destOrd="0" presId="urn:microsoft.com/office/officeart/2005/8/layout/process1"/>
    <dgm:cxn modelId="{390D27A1-2927-43D4-8743-7C60D8A0F97B}" type="presOf" srcId="{182DD669-667C-4E90-A5E3-6319A100970B}" destId="{DEE9D147-980F-4D46-A20D-818EA9925A0A}" srcOrd="0" destOrd="0" presId="urn:microsoft.com/office/officeart/2005/8/layout/process1"/>
    <dgm:cxn modelId="{CF1D30AB-E4E1-46CD-8070-97D74B0F6EF9}" type="presOf" srcId="{CA2E0484-3A19-4D5E-A8E4-6EB69E68F51D}" destId="{44A35482-D966-4C8D-9076-5A7B731A8AA9}" srcOrd="0" destOrd="0" presId="urn:microsoft.com/office/officeart/2005/8/layout/process1"/>
    <dgm:cxn modelId="{2BAD13AF-95E8-48B0-BFEC-3CAFAFF93073}" type="presOf" srcId="{80EB86EE-E1DD-457F-B0EC-F3B8A57F9EAC}" destId="{59A0543C-9E25-4336-9D73-DE1B722A1D88}" srcOrd="1" destOrd="0" presId="urn:microsoft.com/office/officeart/2005/8/layout/process1"/>
    <dgm:cxn modelId="{6F7B3ED1-9B82-4A0F-80D6-ABEB9627AE25}" srcId="{473D804A-29DB-4A52-8194-C49843F3DD54}" destId="{CA2E0484-3A19-4D5E-A8E4-6EB69E68F51D}" srcOrd="3" destOrd="0" parTransId="{3BBF91D1-0CC0-4E92-809B-8D09900F1E31}" sibTransId="{3AA55972-219D-4126-AE5A-A6BCB317F642}"/>
    <dgm:cxn modelId="{713A78FD-19E7-4903-8578-D53DA6F1F5D6}" srcId="{473D804A-29DB-4A52-8194-C49843F3DD54}" destId="{05F20122-EBCB-4F3C-AA53-9487ED7B6333}" srcOrd="0" destOrd="0" parTransId="{8F772D6C-3850-4C26-89AA-013E3508AC89}" sibTransId="{80EB86EE-E1DD-457F-B0EC-F3B8A57F9EAC}"/>
    <dgm:cxn modelId="{7849409F-012F-40DE-B741-C8A22F4E63B8}" type="presParOf" srcId="{01C04819-92B9-4C8D-9505-16E58ABBF8F2}" destId="{7966FF14-DF6A-4B05-80CB-204C67AF15B7}" srcOrd="0" destOrd="0" presId="urn:microsoft.com/office/officeart/2005/8/layout/process1"/>
    <dgm:cxn modelId="{83574C21-06FB-4142-AFE5-838E584562FA}" type="presParOf" srcId="{01C04819-92B9-4C8D-9505-16E58ABBF8F2}" destId="{58CE9631-845D-48DB-A437-2DBF7BC66736}" srcOrd="1" destOrd="0" presId="urn:microsoft.com/office/officeart/2005/8/layout/process1"/>
    <dgm:cxn modelId="{EF57CF96-A74D-42D1-98CA-4657D29C77F0}" type="presParOf" srcId="{58CE9631-845D-48DB-A437-2DBF7BC66736}" destId="{59A0543C-9E25-4336-9D73-DE1B722A1D88}" srcOrd="0" destOrd="0" presId="urn:microsoft.com/office/officeart/2005/8/layout/process1"/>
    <dgm:cxn modelId="{367C9C9E-0EE8-4510-800C-BBD9AF11C49C}" type="presParOf" srcId="{01C04819-92B9-4C8D-9505-16E58ABBF8F2}" destId="{DEE9D147-980F-4D46-A20D-818EA9925A0A}" srcOrd="2" destOrd="0" presId="urn:microsoft.com/office/officeart/2005/8/layout/process1"/>
    <dgm:cxn modelId="{ACFBE463-CB96-4134-8586-A454DB59E350}" type="presParOf" srcId="{01C04819-92B9-4C8D-9505-16E58ABBF8F2}" destId="{2A548590-DA21-4FD2-AA7F-8703F8515B53}" srcOrd="3" destOrd="0" presId="urn:microsoft.com/office/officeart/2005/8/layout/process1"/>
    <dgm:cxn modelId="{B5EA6F00-D246-4E1F-B9B6-C1B90FEEE18A}" type="presParOf" srcId="{2A548590-DA21-4FD2-AA7F-8703F8515B53}" destId="{8B472E32-2E04-4DC3-B028-D8CF75FD996D}" srcOrd="0" destOrd="0" presId="urn:microsoft.com/office/officeart/2005/8/layout/process1"/>
    <dgm:cxn modelId="{0E4EAEA9-200B-46E4-A2A3-4B9D004E3CAB}" type="presParOf" srcId="{01C04819-92B9-4C8D-9505-16E58ABBF8F2}" destId="{892E8B8D-0329-4EB7-9E29-F909CA87B4CA}" srcOrd="4" destOrd="0" presId="urn:microsoft.com/office/officeart/2005/8/layout/process1"/>
    <dgm:cxn modelId="{2979EC84-3540-43DB-8CDE-0AB6D35CE510}" type="presParOf" srcId="{01C04819-92B9-4C8D-9505-16E58ABBF8F2}" destId="{C6446279-DC40-4335-83A0-F28A3EBA2699}" srcOrd="5" destOrd="0" presId="urn:microsoft.com/office/officeart/2005/8/layout/process1"/>
    <dgm:cxn modelId="{7C3149E0-945A-4444-A912-55EFCD368238}" type="presParOf" srcId="{C6446279-DC40-4335-83A0-F28A3EBA2699}" destId="{9C53DE09-F824-4845-A698-00F40B3D5938}" srcOrd="0" destOrd="0" presId="urn:microsoft.com/office/officeart/2005/8/layout/process1"/>
    <dgm:cxn modelId="{CF1BCAD2-A26E-419A-9A5B-4CB9CD9A52E8}" type="presParOf" srcId="{01C04819-92B9-4C8D-9505-16E58ABBF8F2}" destId="{44A35482-D966-4C8D-9076-5A7B731A8AA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3D804A-29DB-4A52-8194-C49843F3DD54}" type="doc">
      <dgm:prSet loTypeId="urn:microsoft.com/office/officeart/2005/8/layout/process1" loCatId="process" qsTypeId="urn:microsoft.com/office/officeart/2005/8/quickstyle/simple2" qsCatId="simple" csTypeId="urn:microsoft.com/office/officeart/2005/8/colors/accent0_1" csCatId="mainScheme" phldr="1"/>
      <dgm:spPr/>
    </dgm:pt>
    <dgm:pt modelId="{05F20122-EBCB-4F3C-AA53-9487ED7B6333}">
      <dgm:prSet phldrT="[Text]"/>
      <dgm:spPr/>
      <dgm:t>
        <a:bodyPr/>
        <a:lstStyle/>
        <a:p>
          <a:r>
            <a:rPr lang="en-US" dirty="0">
              <a:solidFill>
                <a:schemeClr val="tx1"/>
              </a:solidFill>
              <a:latin typeface="Consolas" panose="020B0609020204030204" pitchFamily="49" charset="0"/>
            </a:rPr>
            <a:t>Fit multiple regression model</a:t>
          </a:r>
        </a:p>
      </dgm:t>
    </dgm:pt>
    <dgm:pt modelId="{8F772D6C-3850-4C26-89AA-013E3508AC89}" type="parTrans" cxnId="{713A78FD-19E7-4903-8578-D53DA6F1F5D6}">
      <dgm:prSet/>
      <dgm:spPr/>
      <dgm:t>
        <a:bodyPr/>
        <a:lstStyle/>
        <a:p>
          <a:endParaRPr lang="en-US"/>
        </a:p>
      </dgm:t>
    </dgm:pt>
    <dgm:pt modelId="{80EB86EE-E1DD-457F-B0EC-F3B8A57F9EAC}" type="sibTrans" cxnId="{713A78FD-19E7-4903-8578-D53DA6F1F5D6}">
      <dgm:prSet/>
      <dgm:spPr/>
      <dgm:t>
        <a:bodyPr/>
        <a:lstStyle/>
        <a:p>
          <a:endParaRPr lang="en-US" dirty="0"/>
        </a:p>
      </dgm:t>
    </dgm:pt>
    <dgm:pt modelId="{182DD669-667C-4E90-A5E3-6319A100970B}">
      <dgm:prSet phldrT="[Text]"/>
      <dgm:spPr/>
      <dgm:t>
        <a:bodyPr/>
        <a:lstStyle/>
        <a:p>
          <a:r>
            <a:rPr lang="en-US" dirty="0">
              <a:solidFill>
                <a:srgbClr val="CB3564"/>
              </a:solidFill>
              <a:latin typeface="Consolas" panose="020B0609020204030204" pitchFamily="49" charset="0"/>
            </a:rPr>
            <a:t>Sample parameters</a:t>
          </a:r>
        </a:p>
      </dgm:t>
    </dgm:pt>
    <dgm:pt modelId="{ECF40335-B710-4E01-ADB3-BA8466854EB9}" type="parTrans" cxnId="{01BC0F5E-9792-423A-8C24-6D01EC95BCE9}">
      <dgm:prSet/>
      <dgm:spPr/>
      <dgm:t>
        <a:bodyPr/>
        <a:lstStyle/>
        <a:p>
          <a:endParaRPr lang="en-US"/>
        </a:p>
      </dgm:t>
    </dgm:pt>
    <dgm:pt modelId="{ED874360-72E5-4E9D-8646-D3D5490C2523}" type="sibTrans" cxnId="{01BC0F5E-9792-423A-8C24-6D01EC95BCE9}">
      <dgm:prSet/>
      <dgm:spPr/>
      <dgm:t>
        <a:bodyPr/>
        <a:lstStyle/>
        <a:p>
          <a:endParaRPr lang="en-US" dirty="0"/>
        </a:p>
      </dgm:t>
    </dgm:pt>
    <dgm:pt modelId="{CA2E0484-3A19-4D5E-A8E4-6EB69E68F51D}">
      <dgm:prSet phldrT="[Text]"/>
      <dgm:spPr/>
      <dgm:t>
        <a:bodyPr/>
        <a:lstStyle/>
        <a:p>
          <a:r>
            <a:rPr lang="en-US" dirty="0">
              <a:latin typeface="Consolas" panose="020B0609020204030204" pitchFamily="49" charset="0"/>
            </a:rPr>
            <a:t>Distribution of victimization trends</a:t>
          </a:r>
        </a:p>
      </dgm:t>
    </dgm:pt>
    <dgm:pt modelId="{3BBF91D1-0CC0-4E92-809B-8D09900F1E31}" type="parTrans" cxnId="{6F7B3ED1-9B82-4A0F-80D6-ABEB9627AE25}">
      <dgm:prSet/>
      <dgm:spPr/>
      <dgm:t>
        <a:bodyPr/>
        <a:lstStyle/>
        <a:p>
          <a:endParaRPr lang="en-US"/>
        </a:p>
      </dgm:t>
    </dgm:pt>
    <dgm:pt modelId="{3AA55972-219D-4126-AE5A-A6BCB317F642}" type="sibTrans" cxnId="{6F7B3ED1-9B82-4A0F-80D6-ABEB9627AE25}">
      <dgm:prSet/>
      <dgm:spPr/>
      <dgm:t>
        <a:bodyPr/>
        <a:lstStyle/>
        <a:p>
          <a:endParaRPr lang="en-US"/>
        </a:p>
      </dgm:t>
    </dgm:pt>
    <dgm:pt modelId="{F51CBAF5-EB2F-4E6A-AAA5-8AE631F67F9B}">
      <dgm:prSet/>
      <dgm:spPr/>
      <dgm:t>
        <a:bodyPr/>
        <a:lstStyle/>
        <a:p>
          <a:r>
            <a:rPr lang="en-US" dirty="0">
              <a:solidFill>
                <a:schemeClr val="tx1"/>
              </a:solidFill>
              <a:latin typeface="Consolas" panose="020B0609020204030204" pitchFamily="49" charset="0"/>
            </a:rPr>
            <a:t>Average predictive comparisons</a:t>
          </a:r>
        </a:p>
      </dgm:t>
    </dgm:pt>
    <dgm:pt modelId="{DA199BAE-8D76-4B83-8C05-3C61BB763AE2}" type="parTrans" cxnId="{3B948543-96D9-4CBA-BE3F-35B0F8BF2417}">
      <dgm:prSet/>
      <dgm:spPr/>
      <dgm:t>
        <a:bodyPr/>
        <a:lstStyle/>
        <a:p>
          <a:endParaRPr lang="en-US"/>
        </a:p>
      </dgm:t>
    </dgm:pt>
    <dgm:pt modelId="{ADE130DF-1A39-4460-80C6-B91FE6867E0C}" type="sibTrans" cxnId="{3B948543-96D9-4CBA-BE3F-35B0F8BF2417}">
      <dgm:prSet/>
      <dgm:spPr/>
      <dgm:t>
        <a:bodyPr/>
        <a:lstStyle/>
        <a:p>
          <a:endParaRPr lang="en-US" dirty="0"/>
        </a:p>
      </dgm:t>
    </dgm:pt>
    <dgm:pt modelId="{01C04819-92B9-4C8D-9505-16E58ABBF8F2}" type="pres">
      <dgm:prSet presAssocID="{473D804A-29DB-4A52-8194-C49843F3DD54}" presName="Name0" presStyleCnt="0">
        <dgm:presLayoutVars>
          <dgm:dir/>
          <dgm:resizeHandles val="exact"/>
        </dgm:presLayoutVars>
      </dgm:prSet>
      <dgm:spPr/>
    </dgm:pt>
    <dgm:pt modelId="{7966FF14-DF6A-4B05-80CB-204C67AF15B7}" type="pres">
      <dgm:prSet presAssocID="{05F20122-EBCB-4F3C-AA53-9487ED7B6333}" presName="node" presStyleLbl="node1" presStyleIdx="0" presStyleCnt="4" custLinFactNeighborY="15276">
        <dgm:presLayoutVars>
          <dgm:bulletEnabled val="1"/>
        </dgm:presLayoutVars>
      </dgm:prSet>
      <dgm:spPr/>
    </dgm:pt>
    <dgm:pt modelId="{58CE9631-845D-48DB-A437-2DBF7BC66736}" type="pres">
      <dgm:prSet presAssocID="{80EB86EE-E1DD-457F-B0EC-F3B8A57F9EAC}" presName="sibTrans" presStyleLbl="sibTrans2D1" presStyleIdx="0" presStyleCnt="3"/>
      <dgm:spPr/>
    </dgm:pt>
    <dgm:pt modelId="{59A0543C-9E25-4336-9D73-DE1B722A1D88}" type="pres">
      <dgm:prSet presAssocID="{80EB86EE-E1DD-457F-B0EC-F3B8A57F9EAC}" presName="connectorText" presStyleLbl="sibTrans2D1" presStyleIdx="0" presStyleCnt="3"/>
      <dgm:spPr/>
    </dgm:pt>
    <dgm:pt modelId="{DEE9D147-980F-4D46-A20D-818EA9925A0A}" type="pres">
      <dgm:prSet presAssocID="{182DD669-667C-4E90-A5E3-6319A100970B}" presName="node" presStyleLbl="node1" presStyleIdx="1" presStyleCnt="4" custLinFactNeighborY="15276">
        <dgm:presLayoutVars>
          <dgm:bulletEnabled val="1"/>
        </dgm:presLayoutVars>
      </dgm:prSet>
      <dgm:spPr/>
    </dgm:pt>
    <dgm:pt modelId="{2A548590-DA21-4FD2-AA7F-8703F8515B53}" type="pres">
      <dgm:prSet presAssocID="{ED874360-72E5-4E9D-8646-D3D5490C2523}" presName="sibTrans" presStyleLbl="sibTrans2D1" presStyleIdx="1" presStyleCnt="3"/>
      <dgm:spPr/>
    </dgm:pt>
    <dgm:pt modelId="{8B472E32-2E04-4DC3-B028-D8CF75FD996D}" type="pres">
      <dgm:prSet presAssocID="{ED874360-72E5-4E9D-8646-D3D5490C2523}" presName="connectorText" presStyleLbl="sibTrans2D1" presStyleIdx="1" presStyleCnt="3"/>
      <dgm:spPr/>
    </dgm:pt>
    <dgm:pt modelId="{892E8B8D-0329-4EB7-9E29-F909CA87B4CA}" type="pres">
      <dgm:prSet presAssocID="{F51CBAF5-EB2F-4E6A-AAA5-8AE631F67F9B}" presName="node" presStyleLbl="node1" presStyleIdx="2" presStyleCnt="4" custLinFactNeighborY="15276">
        <dgm:presLayoutVars>
          <dgm:bulletEnabled val="1"/>
        </dgm:presLayoutVars>
      </dgm:prSet>
      <dgm:spPr/>
    </dgm:pt>
    <dgm:pt modelId="{C6446279-DC40-4335-83A0-F28A3EBA2699}" type="pres">
      <dgm:prSet presAssocID="{ADE130DF-1A39-4460-80C6-B91FE6867E0C}" presName="sibTrans" presStyleLbl="sibTrans2D1" presStyleIdx="2" presStyleCnt="3"/>
      <dgm:spPr/>
    </dgm:pt>
    <dgm:pt modelId="{9C53DE09-F824-4845-A698-00F40B3D5938}" type="pres">
      <dgm:prSet presAssocID="{ADE130DF-1A39-4460-80C6-B91FE6867E0C}" presName="connectorText" presStyleLbl="sibTrans2D1" presStyleIdx="2" presStyleCnt="3"/>
      <dgm:spPr/>
    </dgm:pt>
    <dgm:pt modelId="{44A35482-D966-4C8D-9076-5A7B731A8AA9}" type="pres">
      <dgm:prSet presAssocID="{CA2E0484-3A19-4D5E-A8E4-6EB69E68F51D}" presName="node" presStyleLbl="node1" presStyleIdx="3" presStyleCnt="4" custLinFactNeighborY="15276">
        <dgm:presLayoutVars>
          <dgm:bulletEnabled val="1"/>
        </dgm:presLayoutVars>
      </dgm:prSet>
      <dgm:spPr/>
    </dgm:pt>
  </dgm:ptLst>
  <dgm:cxnLst>
    <dgm:cxn modelId="{B50E1D04-FB5D-44CB-A8F4-F1802F22ED3A}" type="presOf" srcId="{ED874360-72E5-4E9D-8646-D3D5490C2523}" destId="{2A548590-DA21-4FD2-AA7F-8703F8515B53}" srcOrd="0" destOrd="0" presId="urn:microsoft.com/office/officeart/2005/8/layout/process1"/>
    <dgm:cxn modelId="{6EFA760F-B328-44CE-BC33-FAE287786F1D}" type="presOf" srcId="{ADE130DF-1A39-4460-80C6-B91FE6867E0C}" destId="{9C53DE09-F824-4845-A698-00F40B3D5938}" srcOrd="1" destOrd="0" presId="urn:microsoft.com/office/officeart/2005/8/layout/process1"/>
    <dgm:cxn modelId="{4A960E14-BAE1-4265-ABBC-7A9C364F940F}" type="presOf" srcId="{80EB86EE-E1DD-457F-B0EC-F3B8A57F9EAC}" destId="{58CE9631-845D-48DB-A437-2DBF7BC66736}" srcOrd="0" destOrd="0" presId="urn:microsoft.com/office/officeart/2005/8/layout/process1"/>
    <dgm:cxn modelId="{01BC0F5E-9792-423A-8C24-6D01EC95BCE9}" srcId="{473D804A-29DB-4A52-8194-C49843F3DD54}" destId="{182DD669-667C-4E90-A5E3-6319A100970B}" srcOrd="1" destOrd="0" parTransId="{ECF40335-B710-4E01-ADB3-BA8466854EB9}" sibTransId="{ED874360-72E5-4E9D-8646-D3D5490C2523}"/>
    <dgm:cxn modelId="{3B948543-96D9-4CBA-BE3F-35B0F8BF2417}" srcId="{473D804A-29DB-4A52-8194-C49843F3DD54}" destId="{F51CBAF5-EB2F-4E6A-AAA5-8AE631F67F9B}" srcOrd="2" destOrd="0" parTransId="{DA199BAE-8D76-4B83-8C05-3C61BB763AE2}" sibTransId="{ADE130DF-1A39-4460-80C6-B91FE6867E0C}"/>
    <dgm:cxn modelId="{D0C71B75-A928-43F0-98EF-D7900C459D47}" type="presOf" srcId="{F51CBAF5-EB2F-4E6A-AAA5-8AE631F67F9B}" destId="{892E8B8D-0329-4EB7-9E29-F909CA87B4CA}" srcOrd="0" destOrd="0" presId="urn:microsoft.com/office/officeart/2005/8/layout/process1"/>
    <dgm:cxn modelId="{673E0F5A-0E6E-4611-B04E-D983AF6FDBCA}" type="presOf" srcId="{05F20122-EBCB-4F3C-AA53-9487ED7B6333}" destId="{7966FF14-DF6A-4B05-80CB-204C67AF15B7}" srcOrd="0" destOrd="0" presId="urn:microsoft.com/office/officeart/2005/8/layout/process1"/>
    <dgm:cxn modelId="{2ACEF280-39F6-4010-AD14-23AA6164E3F3}" type="presOf" srcId="{ADE130DF-1A39-4460-80C6-B91FE6867E0C}" destId="{C6446279-DC40-4335-83A0-F28A3EBA2699}" srcOrd="0" destOrd="0" presId="urn:microsoft.com/office/officeart/2005/8/layout/process1"/>
    <dgm:cxn modelId="{DCC26889-398D-4FDA-AD12-A5C2E281C77E}" type="presOf" srcId="{473D804A-29DB-4A52-8194-C49843F3DD54}" destId="{01C04819-92B9-4C8D-9505-16E58ABBF8F2}" srcOrd="0" destOrd="0" presId="urn:microsoft.com/office/officeart/2005/8/layout/process1"/>
    <dgm:cxn modelId="{43E44898-CCEE-4954-BCBB-BA7261D62912}" type="presOf" srcId="{ED874360-72E5-4E9D-8646-D3D5490C2523}" destId="{8B472E32-2E04-4DC3-B028-D8CF75FD996D}" srcOrd="1" destOrd="0" presId="urn:microsoft.com/office/officeart/2005/8/layout/process1"/>
    <dgm:cxn modelId="{390D27A1-2927-43D4-8743-7C60D8A0F97B}" type="presOf" srcId="{182DD669-667C-4E90-A5E3-6319A100970B}" destId="{DEE9D147-980F-4D46-A20D-818EA9925A0A}" srcOrd="0" destOrd="0" presId="urn:microsoft.com/office/officeart/2005/8/layout/process1"/>
    <dgm:cxn modelId="{CF1D30AB-E4E1-46CD-8070-97D74B0F6EF9}" type="presOf" srcId="{CA2E0484-3A19-4D5E-A8E4-6EB69E68F51D}" destId="{44A35482-D966-4C8D-9076-5A7B731A8AA9}" srcOrd="0" destOrd="0" presId="urn:microsoft.com/office/officeart/2005/8/layout/process1"/>
    <dgm:cxn modelId="{2BAD13AF-95E8-48B0-BFEC-3CAFAFF93073}" type="presOf" srcId="{80EB86EE-E1DD-457F-B0EC-F3B8A57F9EAC}" destId="{59A0543C-9E25-4336-9D73-DE1B722A1D88}" srcOrd="1" destOrd="0" presId="urn:microsoft.com/office/officeart/2005/8/layout/process1"/>
    <dgm:cxn modelId="{6F7B3ED1-9B82-4A0F-80D6-ABEB9627AE25}" srcId="{473D804A-29DB-4A52-8194-C49843F3DD54}" destId="{CA2E0484-3A19-4D5E-A8E4-6EB69E68F51D}" srcOrd="3" destOrd="0" parTransId="{3BBF91D1-0CC0-4E92-809B-8D09900F1E31}" sibTransId="{3AA55972-219D-4126-AE5A-A6BCB317F642}"/>
    <dgm:cxn modelId="{713A78FD-19E7-4903-8578-D53DA6F1F5D6}" srcId="{473D804A-29DB-4A52-8194-C49843F3DD54}" destId="{05F20122-EBCB-4F3C-AA53-9487ED7B6333}" srcOrd="0" destOrd="0" parTransId="{8F772D6C-3850-4C26-89AA-013E3508AC89}" sibTransId="{80EB86EE-E1DD-457F-B0EC-F3B8A57F9EAC}"/>
    <dgm:cxn modelId="{7849409F-012F-40DE-B741-C8A22F4E63B8}" type="presParOf" srcId="{01C04819-92B9-4C8D-9505-16E58ABBF8F2}" destId="{7966FF14-DF6A-4B05-80CB-204C67AF15B7}" srcOrd="0" destOrd="0" presId="urn:microsoft.com/office/officeart/2005/8/layout/process1"/>
    <dgm:cxn modelId="{83574C21-06FB-4142-AFE5-838E584562FA}" type="presParOf" srcId="{01C04819-92B9-4C8D-9505-16E58ABBF8F2}" destId="{58CE9631-845D-48DB-A437-2DBF7BC66736}" srcOrd="1" destOrd="0" presId="urn:microsoft.com/office/officeart/2005/8/layout/process1"/>
    <dgm:cxn modelId="{EF57CF96-A74D-42D1-98CA-4657D29C77F0}" type="presParOf" srcId="{58CE9631-845D-48DB-A437-2DBF7BC66736}" destId="{59A0543C-9E25-4336-9D73-DE1B722A1D88}" srcOrd="0" destOrd="0" presId="urn:microsoft.com/office/officeart/2005/8/layout/process1"/>
    <dgm:cxn modelId="{367C9C9E-0EE8-4510-800C-BBD9AF11C49C}" type="presParOf" srcId="{01C04819-92B9-4C8D-9505-16E58ABBF8F2}" destId="{DEE9D147-980F-4D46-A20D-818EA9925A0A}" srcOrd="2" destOrd="0" presId="urn:microsoft.com/office/officeart/2005/8/layout/process1"/>
    <dgm:cxn modelId="{ACFBE463-CB96-4134-8586-A454DB59E350}" type="presParOf" srcId="{01C04819-92B9-4C8D-9505-16E58ABBF8F2}" destId="{2A548590-DA21-4FD2-AA7F-8703F8515B53}" srcOrd="3" destOrd="0" presId="urn:microsoft.com/office/officeart/2005/8/layout/process1"/>
    <dgm:cxn modelId="{B5EA6F00-D246-4E1F-B9B6-C1B90FEEE18A}" type="presParOf" srcId="{2A548590-DA21-4FD2-AA7F-8703F8515B53}" destId="{8B472E32-2E04-4DC3-B028-D8CF75FD996D}" srcOrd="0" destOrd="0" presId="urn:microsoft.com/office/officeart/2005/8/layout/process1"/>
    <dgm:cxn modelId="{0E4EAEA9-200B-46E4-A2A3-4B9D004E3CAB}" type="presParOf" srcId="{01C04819-92B9-4C8D-9505-16E58ABBF8F2}" destId="{892E8B8D-0329-4EB7-9E29-F909CA87B4CA}" srcOrd="4" destOrd="0" presId="urn:microsoft.com/office/officeart/2005/8/layout/process1"/>
    <dgm:cxn modelId="{2979EC84-3540-43DB-8CDE-0AB6D35CE510}" type="presParOf" srcId="{01C04819-92B9-4C8D-9505-16E58ABBF8F2}" destId="{C6446279-DC40-4335-83A0-F28A3EBA2699}" srcOrd="5" destOrd="0" presId="urn:microsoft.com/office/officeart/2005/8/layout/process1"/>
    <dgm:cxn modelId="{7C3149E0-945A-4444-A912-55EFCD368238}" type="presParOf" srcId="{C6446279-DC40-4335-83A0-F28A3EBA2699}" destId="{9C53DE09-F824-4845-A698-00F40B3D5938}" srcOrd="0" destOrd="0" presId="urn:microsoft.com/office/officeart/2005/8/layout/process1"/>
    <dgm:cxn modelId="{CF1BCAD2-A26E-419A-9A5B-4CB9CD9A52E8}" type="presParOf" srcId="{01C04819-92B9-4C8D-9505-16E58ABBF8F2}" destId="{44A35482-D966-4C8D-9076-5A7B731A8AA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6FF14-DF6A-4B05-80CB-204C67AF15B7}">
      <dsp:nvSpPr>
        <dsp:cNvPr id="0" name=""/>
        <dsp:cNvSpPr/>
      </dsp:nvSpPr>
      <dsp:spPr>
        <a:xfrm>
          <a:off x="4059"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CB3564"/>
              </a:solidFill>
              <a:latin typeface="Consolas" panose="020B0609020204030204" pitchFamily="49" charset="0"/>
            </a:rPr>
            <a:t>Fit multiple regression model</a:t>
          </a:r>
        </a:p>
      </dsp:txBody>
      <dsp:txXfrm>
        <a:off x="36709" y="2634050"/>
        <a:ext cx="1709414" cy="1049442"/>
      </dsp:txXfrm>
    </dsp:sp>
    <dsp:sp modelId="{58CE9631-845D-48DB-A437-2DBF7BC66736}">
      <dsp:nvSpPr>
        <dsp:cNvPr id="0" name=""/>
        <dsp:cNvSpPr/>
      </dsp:nvSpPr>
      <dsp:spPr>
        <a:xfrm>
          <a:off x="1956245"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956245" y="3026733"/>
        <a:ext cx="263367" cy="264077"/>
      </dsp:txXfrm>
    </dsp:sp>
    <dsp:sp modelId="{DEE9D147-980F-4D46-A20D-818EA9925A0A}">
      <dsp:nvSpPr>
        <dsp:cNvPr id="0" name=""/>
        <dsp:cNvSpPr/>
      </dsp:nvSpPr>
      <dsp:spPr>
        <a:xfrm>
          <a:off x="2488659"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onsolas" panose="020B0609020204030204" pitchFamily="49" charset="0"/>
            </a:rPr>
            <a:t>Sample parameters</a:t>
          </a:r>
        </a:p>
      </dsp:txBody>
      <dsp:txXfrm>
        <a:off x="2521309" y="2634050"/>
        <a:ext cx="1709414" cy="1049442"/>
      </dsp:txXfrm>
    </dsp:sp>
    <dsp:sp modelId="{2A548590-DA21-4FD2-AA7F-8703F8515B53}">
      <dsp:nvSpPr>
        <dsp:cNvPr id="0" name=""/>
        <dsp:cNvSpPr/>
      </dsp:nvSpPr>
      <dsp:spPr>
        <a:xfrm>
          <a:off x="4440846"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440846" y="3026733"/>
        <a:ext cx="263367" cy="264077"/>
      </dsp:txXfrm>
    </dsp:sp>
    <dsp:sp modelId="{892E8B8D-0329-4EB7-9E29-F909CA87B4CA}">
      <dsp:nvSpPr>
        <dsp:cNvPr id="0" name=""/>
        <dsp:cNvSpPr/>
      </dsp:nvSpPr>
      <dsp:spPr>
        <a:xfrm>
          <a:off x="4973260"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onsolas" panose="020B0609020204030204" pitchFamily="49" charset="0"/>
            </a:rPr>
            <a:t>Average predictive comparisons</a:t>
          </a:r>
        </a:p>
      </dsp:txBody>
      <dsp:txXfrm>
        <a:off x="5005910" y="2634050"/>
        <a:ext cx="1709414" cy="1049442"/>
      </dsp:txXfrm>
    </dsp:sp>
    <dsp:sp modelId="{C6446279-DC40-4335-83A0-F28A3EBA2699}">
      <dsp:nvSpPr>
        <dsp:cNvPr id="0" name=""/>
        <dsp:cNvSpPr/>
      </dsp:nvSpPr>
      <dsp:spPr>
        <a:xfrm>
          <a:off x="6925446"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925446" y="3026733"/>
        <a:ext cx="263367" cy="264077"/>
      </dsp:txXfrm>
    </dsp:sp>
    <dsp:sp modelId="{44A35482-D966-4C8D-9076-5A7B731A8AA9}">
      <dsp:nvSpPr>
        <dsp:cNvPr id="0" name=""/>
        <dsp:cNvSpPr/>
      </dsp:nvSpPr>
      <dsp:spPr>
        <a:xfrm>
          <a:off x="7457861"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onsolas" panose="020B0609020204030204" pitchFamily="49" charset="0"/>
            </a:rPr>
            <a:t>Distribution of victimization trends</a:t>
          </a:r>
        </a:p>
      </dsp:txBody>
      <dsp:txXfrm>
        <a:off x="7490511" y="2634050"/>
        <a:ext cx="1709414" cy="1049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6FF14-DF6A-4B05-80CB-204C67AF15B7}">
      <dsp:nvSpPr>
        <dsp:cNvPr id="0" name=""/>
        <dsp:cNvSpPr/>
      </dsp:nvSpPr>
      <dsp:spPr>
        <a:xfrm>
          <a:off x="4059"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Consolas" panose="020B0609020204030204" pitchFamily="49" charset="0"/>
            </a:rPr>
            <a:t>Fit multiple regression model</a:t>
          </a:r>
        </a:p>
      </dsp:txBody>
      <dsp:txXfrm>
        <a:off x="36709" y="2634050"/>
        <a:ext cx="1709414" cy="1049442"/>
      </dsp:txXfrm>
    </dsp:sp>
    <dsp:sp modelId="{58CE9631-845D-48DB-A437-2DBF7BC66736}">
      <dsp:nvSpPr>
        <dsp:cNvPr id="0" name=""/>
        <dsp:cNvSpPr/>
      </dsp:nvSpPr>
      <dsp:spPr>
        <a:xfrm>
          <a:off x="1956245"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956245" y="3026733"/>
        <a:ext cx="263367" cy="264077"/>
      </dsp:txXfrm>
    </dsp:sp>
    <dsp:sp modelId="{DEE9D147-980F-4D46-A20D-818EA9925A0A}">
      <dsp:nvSpPr>
        <dsp:cNvPr id="0" name=""/>
        <dsp:cNvSpPr/>
      </dsp:nvSpPr>
      <dsp:spPr>
        <a:xfrm>
          <a:off x="2488659"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onsolas" panose="020B0609020204030204" pitchFamily="49" charset="0"/>
            </a:rPr>
            <a:t>Sample parameters</a:t>
          </a:r>
        </a:p>
      </dsp:txBody>
      <dsp:txXfrm>
        <a:off x="2521309" y="2634050"/>
        <a:ext cx="1709414" cy="1049442"/>
      </dsp:txXfrm>
    </dsp:sp>
    <dsp:sp modelId="{2A548590-DA21-4FD2-AA7F-8703F8515B53}">
      <dsp:nvSpPr>
        <dsp:cNvPr id="0" name=""/>
        <dsp:cNvSpPr/>
      </dsp:nvSpPr>
      <dsp:spPr>
        <a:xfrm>
          <a:off x="4440846"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440846" y="3026733"/>
        <a:ext cx="263367" cy="264077"/>
      </dsp:txXfrm>
    </dsp:sp>
    <dsp:sp modelId="{892E8B8D-0329-4EB7-9E29-F909CA87B4CA}">
      <dsp:nvSpPr>
        <dsp:cNvPr id="0" name=""/>
        <dsp:cNvSpPr/>
      </dsp:nvSpPr>
      <dsp:spPr>
        <a:xfrm>
          <a:off x="4973260"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CB3564"/>
              </a:solidFill>
              <a:latin typeface="Consolas" panose="020B0609020204030204" pitchFamily="49" charset="0"/>
            </a:rPr>
            <a:t>Average predictive comparisons</a:t>
          </a:r>
        </a:p>
      </dsp:txBody>
      <dsp:txXfrm>
        <a:off x="5005910" y="2634050"/>
        <a:ext cx="1709414" cy="1049442"/>
      </dsp:txXfrm>
    </dsp:sp>
    <dsp:sp modelId="{C6446279-DC40-4335-83A0-F28A3EBA2699}">
      <dsp:nvSpPr>
        <dsp:cNvPr id="0" name=""/>
        <dsp:cNvSpPr/>
      </dsp:nvSpPr>
      <dsp:spPr>
        <a:xfrm>
          <a:off x="6925446"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925446" y="3026733"/>
        <a:ext cx="263367" cy="264077"/>
      </dsp:txXfrm>
    </dsp:sp>
    <dsp:sp modelId="{44A35482-D966-4C8D-9076-5A7B731A8AA9}">
      <dsp:nvSpPr>
        <dsp:cNvPr id="0" name=""/>
        <dsp:cNvSpPr/>
      </dsp:nvSpPr>
      <dsp:spPr>
        <a:xfrm>
          <a:off x="7457861"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onsolas" panose="020B0609020204030204" pitchFamily="49" charset="0"/>
            </a:rPr>
            <a:t>Distribution of victimization trends</a:t>
          </a:r>
        </a:p>
      </dsp:txBody>
      <dsp:txXfrm>
        <a:off x="7490511" y="2634050"/>
        <a:ext cx="1709414" cy="1049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6FF14-DF6A-4B05-80CB-204C67AF15B7}">
      <dsp:nvSpPr>
        <dsp:cNvPr id="0" name=""/>
        <dsp:cNvSpPr/>
      </dsp:nvSpPr>
      <dsp:spPr>
        <a:xfrm>
          <a:off x="4059"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Consolas" panose="020B0609020204030204" pitchFamily="49" charset="0"/>
            </a:rPr>
            <a:t>Fit multiple regression model</a:t>
          </a:r>
        </a:p>
      </dsp:txBody>
      <dsp:txXfrm>
        <a:off x="36709" y="2634050"/>
        <a:ext cx="1709414" cy="1049442"/>
      </dsp:txXfrm>
    </dsp:sp>
    <dsp:sp modelId="{58CE9631-845D-48DB-A437-2DBF7BC66736}">
      <dsp:nvSpPr>
        <dsp:cNvPr id="0" name=""/>
        <dsp:cNvSpPr/>
      </dsp:nvSpPr>
      <dsp:spPr>
        <a:xfrm>
          <a:off x="1956245"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956245" y="3026733"/>
        <a:ext cx="263367" cy="264077"/>
      </dsp:txXfrm>
    </dsp:sp>
    <dsp:sp modelId="{DEE9D147-980F-4D46-A20D-818EA9925A0A}">
      <dsp:nvSpPr>
        <dsp:cNvPr id="0" name=""/>
        <dsp:cNvSpPr/>
      </dsp:nvSpPr>
      <dsp:spPr>
        <a:xfrm>
          <a:off x="2488659"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CB3564"/>
              </a:solidFill>
              <a:latin typeface="Consolas" panose="020B0609020204030204" pitchFamily="49" charset="0"/>
            </a:rPr>
            <a:t>Sample parameters</a:t>
          </a:r>
        </a:p>
      </dsp:txBody>
      <dsp:txXfrm>
        <a:off x="2521309" y="2634050"/>
        <a:ext cx="1709414" cy="1049442"/>
      </dsp:txXfrm>
    </dsp:sp>
    <dsp:sp modelId="{2A548590-DA21-4FD2-AA7F-8703F8515B53}">
      <dsp:nvSpPr>
        <dsp:cNvPr id="0" name=""/>
        <dsp:cNvSpPr/>
      </dsp:nvSpPr>
      <dsp:spPr>
        <a:xfrm>
          <a:off x="4440846"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440846" y="3026733"/>
        <a:ext cx="263367" cy="264077"/>
      </dsp:txXfrm>
    </dsp:sp>
    <dsp:sp modelId="{892E8B8D-0329-4EB7-9E29-F909CA87B4CA}">
      <dsp:nvSpPr>
        <dsp:cNvPr id="0" name=""/>
        <dsp:cNvSpPr/>
      </dsp:nvSpPr>
      <dsp:spPr>
        <a:xfrm>
          <a:off x="4973260"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Consolas" panose="020B0609020204030204" pitchFamily="49" charset="0"/>
            </a:rPr>
            <a:t>Average predictive comparisons</a:t>
          </a:r>
        </a:p>
      </dsp:txBody>
      <dsp:txXfrm>
        <a:off x="5005910" y="2634050"/>
        <a:ext cx="1709414" cy="1049442"/>
      </dsp:txXfrm>
    </dsp:sp>
    <dsp:sp modelId="{C6446279-DC40-4335-83A0-F28A3EBA2699}">
      <dsp:nvSpPr>
        <dsp:cNvPr id="0" name=""/>
        <dsp:cNvSpPr/>
      </dsp:nvSpPr>
      <dsp:spPr>
        <a:xfrm>
          <a:off x="6925446" y="2938707"/>
          <a:ext cx="376239" cy="44012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925446" y="3026733"/>
        <a:ext cx="263367" cy="264077"/>
      </dsp:txXfrm>
    </dsp:sp>
    <dsp:sp modelId="{44A35482-D966-4C8D-9076-5A7B731A8AA9}">
      <dsp:nvSpPr>
        <dsp:cNvPr id="0" name=""/>
        <dsp:cNvSpPr/>
      </dsp:nvSpPr>
      <dsp:spPr>
        <a:xfrm>
          <a:off x="7457861" y="2601400"/>
          <a:ext cx="1774714" cy="111474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onsolas" panose="020B0609020204030204" pitchFamily="49" charset="0"/>
            </a:rPr>
            <a:t>Distribution of victimization trends</a:t>
          </a:r>
        </a:p>
      </dsp:txBody>
      <dsp:txXfrm>
        <a:off x="7490511" y="2634050"/>
        <a:ext cx="1709414" cy="10494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120996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34986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332184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6405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9D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98245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328624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25135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409332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416081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280564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A18815-3301-40CB-ADDF-66D29391E5D3}" type="datetimeFigureOut">
              <a:rPr lang="en-GB" smtClean="0"/>
              <a:t>04/09/2023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CDA95C-8482-4166-B2F2-BA2F21E7B83B}" type="slidenum">
              <a:rPr lang="en-GB" smtClean="0"/>
              <a:t>‹#›</a:t>
            </a:fld>
            <a:endParaRPr lang="en-GB" dirty="0"/>
          </a:p>
        </p:txBody>
      </p:sp>
    </p:spTree>
    <p:extLst>
      <p:ext uri="{BB962C8B-B14F-4D97-AF65-F5344CB8AC3E}">
        <p14:creationId xmlns:p14="http://schemas.microsoft.com/office/powerpoint/2010/main" val="263973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18815-3301-40CB-ADDF-66D29391E5D3}" type="datetimeFigureOut">
              <a:rPr lang="en-GB" smtClean="0"/>
              <a:t>04/09/2023</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DA95C-8482-4166-B2F2-BA2F21E7B83B}" type="slidenum">
              <a:rPr lang="en-GB" smtClean="0"/>
              <a:t>‹#›</a:t>
            </a:fld>
            <a:endParaRPr lang="en-GB" dirty="0"/>
          </a:p>
        </p:txBody>
      </p:sp>
    </p:spTree>
    <p:extLst>
      <p:ext uri="{BB962C8B-B14F-4D97-AF65-F5344CB8AC3E}">
        <p14:creationId xmlns:p14="http://schemas.microsoft.com/office/powerpoint/2010/main" val="121200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694096"/>
          </a:xfrm>
        </p:spPr>
        <p:txBody>
          <a:bodyPr>
            <a:normAutofit fontScale="90000"/>
          </a:bodyPr>
          <a:lstStyle/>
          <a:p>
            <a:r>
              <a:rPr lang="en-GB" dirty="0"/>
              <a:t>Stability and change in victimization inequality in Scotland, 2008/09-2019/20 </a:t>
            </a:r>
            <a:br>
              <a:rPr lang="en-GB" dirty="0"/>
            </a:br>
            <a:endParaRPr lang="en-GB" dirty="0"/>
          </a:p>
        </p:txBody>
      </p:sp>
      <p:sp>
        <p:nvSpPr>
          <p:cNvPr id="3" name="Text Placeholder 2"/>
          <p:cNvSpPr>
            <a:spLocks noGrp="1"/>
          </p:cNvSpPr>
          <p:nvPr>
            <p:ph type="body" idx="1"/>
          </p:nvPr>
        </p:nvSpPr>
        <p:spPr>
          <a:xfrm>
            <a:off x="831850" y="3783724"/>
            <a:ext cx="10515600" cy="1500187"/>
          </a:xfrm>
        </p:spPr>
        <p:txBody>
          <a:bodyPr>
            <a:normAutofit lnSpcReduction="10000"/>
          </a:bodyPr>
          <a:lstStyle/>
          <a:p>
            <a:pPr algn="r"/>
            <a:r>
              <a:rPr lang="en-GB" sz="2000" dirty="0">
                <a:solidFill>
                  <a:schemeClr val="bg1"/>
                </a:solidFill>
              </a:rPr>
              <a:t>Ben Matthews</a:t>
            </a:r>
            <a:r>
              <a:rPr lang="en-GB" sz="2000" baseline="30000" dirty="0">
                <a:solidFill>
                  <a:schemeClr val="bg1"/>
                </a:solidFill>
              </a:rPr>
              <a:t>1</a:t>
            </a:r>
            <a:r>
              <a:rPr lang="en-GB" sz="2000" dirty="0">
                <a:solidFill>
                  <a:schemeClr val="bg1"/>
                </a:solidFill>
              </a:rPr>
              <a:t>, Susan McVie</a:t>
            </a:r>
            <a:r>
              <a:rPr lang="en-GB" sz="2000" baseline="30000" dirty="0">
                <a:solidFill>
                  <a:schemeClr val="bg1"/>
                </a:solidFill>
              </a:rPr>
              <a:t>2</a:t>
            </a:r>
            <a:r>
              <a:rPr lang="en-GB" sz="2000" dirty="0">
                <a:solidFill>
                  <a:schemeClr val="bg1"/>
                </a:solidFill>
              </a:rPr>
              <a:t> and Paul Norris</a:t>
            </a:r>
            <a:r>
              <a:rPr lang="en-GB" sz="2000" baseline="30000" dirty="0">
                <a:solidFill>
                  <a:schemeClr val="bg1"/>
                </a:solidFill>
              </a:rPr>
              <a:t>2</a:t>
            </a:r>
            <a:r>
              <a:rPr lang="en-GB" sz="2000" dirty="0">
                <a:solidFill>
                  <a:schemeClr val="bg1"/>
                </a:solidFill>
              </a:rPr>
              <a:t>, </a:t>
            </a:r>
          </a:p>
          <a:p>
            <a:pPr algn="r"/>
            <a:r>
              <a:rPr lang="en-GB" sz="2000" baseline="30000" dirty="0">
                <a:solidFill>
                  <a:schemeClr val="bg1"/>
                </a:solidFill>
              </a:rPr>
              <a:t>1</a:t>
            </a:r>
            <a:r>
              <a:rPr lang="en-GB" sz="2000" i="1" dirty="0">
                <a:solidFill>
                  <a:schemeClr val="bg1"/>
                </a:solidFill>
              </a:rPr>
              <a:t>University of Stirling, </a:t>
            </a:r>
            <a:r>
              <a:rPr lang="en-GB" sz="2000" i="1" baseline="30000" dirty="0">
                <a:solidFill>
                  <a:schemeClr val="bg1"/>
                </a:solidFill>
              </a:rPr>
              <a:t>2</a:t>
            </a:r>
            <a:r>
              <a:rPr lang="en-GB" sz="2000" i="1" dirty="0">
                <a:solidFill>
                  <a:schemeClr val="bg1"/>
                </a:solidFill>
              </a:rPr>
              <a:t>University of Edinburgh</a:t>
            </a:r>
          </a:p>
          <a:p>
            <a:pPr algn="r"/>
            <a:r>
              <a:rPr lang="en-GB" sz="2000" dirty="0">
                <a:solidFill>
                  <a:schemeClr val="bg1"/>
                </a:solidFill>
              </a:rPr>
              <a:t>Eurocrim2023, Florence</a:t>
            </a:r>
          </a:p>
          <a:p>
            <a:pPr algn="r"/>
            <a:r>
              <a:rPr lang="en-GB" sz="2000" dirty="0">
                <a:solidFill>
                  <a:schemeClr val="bg1"/>
                </a:solidFill>
              </a:rPr>
              <a:t>8 September 2023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5612086"/>
            <a:ext cx="3028950" cy="7239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5878" y="5549026"/>
            <a:ext cx="3121572" cy="794040"/>
          </a:xfrm>
          <a:prstGeom prst="rect">
            <a:avLst/>
          </a:prstGeom>
        </p:spPr>
      </p:pic>
    </p:spTree>
    <p:extLst>
      <p:ext uri="{BB962C8B-B14F-4D97-AF65-F5344CB8AC3E}">
        <p14:creationId xmlns:p14="http://schemas.microsoft.com/office/powerpoint/2010/main" val="259049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4" y="2205316"/>
            <a:ext cx="10515600" cy="1660635"/>
          </a:xfrm>
        </p:spPr>
        <p:txBody>
          <a:bodyPr>
            <a:normAutofit/>
          </a:bodyPr>
          <a:lstStyle/>
          <a:p>
            <a:r>
              <a:rPr lang="en-GB" dirty="0"/>
              <a:t>Results</a:t>
            </a:r>
          </a:p>
        </p:txBody>
      </p:sp>
    </p:spTree>
    <p:extLst>
      <p:ext uri="{BB962C8B-B14F-4D97-AF65-F5344CB8AC3E}">
        <p14:creationId xmlns:p14="http://schemas.microsoft.com/office/powerpoint/2010/main" val="88741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C29E-C238-BEEB-9072-C1B4099BA949}"/>
              </a:ext>
            </a:extLst>
          </p:cNvPr>
          <p:cNvSpPr>
            <a:spLocks noGrp="1"/>
          </p:cNvSpPr>
          <p:nvPr>
            <p:ph type="title"/>
          </p:nvPr>
        </p:nvSpPr>
        <p:spPr>
          <a:xfrm>
            <a:off x="838200" y="200025"/>
            <a:ext cx="10515600" cy="1325563"/>
          </a:xfrm>
        </p:spPr>
        <p:txBody>
          <a:bodyPr/>
          <a:lstStyle/>
          <a:p>
            <a:r>
              <a:rPr lang="en-GB" dirty="0"/>
              <a:t>Changing victimization inequality (Models 1-8)</a:t>
            </a:r>
          </a:p>
        </p:txBody>
      </p:sp>
      <p:pic>
        <p:nvPicPr>
          <p:cNvPr id="11" name="Content Placeholder 10" descr="A graph of different types of lines&#10;&#10;Description automatically generated with medium confidence">
            <a:extLst>
              <a:ext uri="{FF2B5EF4-FFF2-40B4-BE49-F238E27FC236}">
                <a16:creationId xmlns:a16="http://schemas.microsoft.com/office/drawing/2014/main" id="{0B5FD27A-E89A-C375-7103-DA60EDC51A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4118" y="1386831"/>
            <a:ext cx="9663764" cy="5271144"/>
          </a:xfrm>
        </p:spPr>
      </p:pic>
    </p:spTree>
    <p:extLst>
      <p:ext uri="{BB962C8B-B14F-4D97-AF65-F5344CB8AC3E}">
        <p14:creationId xmlns:p14="http://schemas.microsoft.com/office/powerpoint/2010/main" val="115252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C29E-C238-BEEB-9072-C1B4099BA949}"/>
              </a:ext>
            </a:extLst>
          </p:cNvPr>
          <p:cNvSpPr>
            <a:spLocks noGrp="1"/>
          </p:cNvSpPr>
          <p:nvPr>
            <p:ph type="title"/>
          </p:nvPr>
        </p:nvSpPr>
        <p:spPr>
          <a:xfrm>
            <a:off x="838200" y="200025"/>
            <a:ext cx="10515600" cy="1325563"/>
          </a:xfrm>
        </p:spPr>
        <p:txBody>
          <a:bodyPr/>
          <a:lstStyle/>
          <a:p>
            <a:r>
              <a:rPr lang="en-GB" dirty="0"/>
              <a:t>Changing victimization inequality (Models 1-8)</a:t>
            </a:r>
          </a:p>
        </p:txBody>
      </p:sp>
      <p:pic>
        <p:nvPicPr>
          <p:cNvPr id="11" name="Content Placeholder 10" descr="A graph of different types of lines&#10;&#10;Description automatically generated with medium confidence">
            <a:extLst>
              <a:ext uri="{FF2B5EF4-FFF2-40B4-BE49-F238E27FC236}">
                <a16:creationId xmlns:a16="http://schemas.microsoft.com/office/drawing/2014/main" id="{0B5FD27A-E89A-C375-7103-DA60EDC51A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4118" y="1386831"/>
            <a:ext cx="9663764" cy="5271144"/>
          </a:xfrm>
        </p:spPr>
      </p:pic>
      <p:sp>
        <p:nvSpPr>
          <p:cNvPr id="3" name="Rectangle 2">
            <a:extLst>
              <a:ext uri="{FF2B5EF4-FFF2-40B4-BE49-F238E27FC236}">
                <a16:creationId xmlns:a16="http://schemas.microsoft.com/office/drawing/2014/main" id="{DC9950F1-D2F8-A955-8296-F41763098E9B}"/>
              </a:ext>
            </a:extLst>
          </p:cNvPr>
          <p:cNvSpPr/>
          <p:nvPr/>
        </p:nvSpPr>
        <p:spPr>
          <a:xfrm>
            <a:off x="1905000" y="4099560"/>
            <a:ext cx="1021080" cy="17322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A948208E-8F4D-3F32-3F1A-1E3506B17985}"/>
              </a:ext>
            </a:extLst>
          </p:cNvPr>
          <p:cNvSpPr/>
          <p:nvPr/>
        </p:nvSpPr>
        <p:spPr>
          <a:xfrm>
            <a:off x="3012440" y="4099560"/>
            <a:ext cx="1021080" cy="17322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4AC176E7-B9C0-BB1B-A660-F81E99BF8324}"/>
              </a:ext>
            </a:extLst>
          </p:cNvPr>
          <p:cNvSpPr/>
          <p:nvPr/>
        </p:nvSpPr>
        <p:spPr>
          <a:xfrm>
            <a:off x="4109720" y="4099560"/>
            <a:ext cx="1021080" cy="17322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998E33D-4850-8A20-9D73-52B33F6BCC61}"/>
              </a:ext>
            </a:extLst>
          </p:cNvPr>
          <p:cNvSpPr/>
          <p:nvPr/>
        </p:nvSpPr>
        <p:spPr>
          <a:xfrm>
            <a:off x="5216956" y="4100619"/>
            <a:ext cx="1021080" cy="17322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B1EB6BB-8217-D705-7A7B-25F0D3D57ECF}"/>
              </a:ext>
            </a:extLst>
          </p:cNvPr>
          <p:cNvSpPr/>
          <p:nvPr/>
        </p:nvSpPr>
        <p:spPr>
          <a:xfrm>
            <a:off x="6325031" y="4100619"/>
            <a:ext cx="1021080" cy="17322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9265EEC-F2BD-B9BD-D58D-9B3BFED83191}"/>
              </a:ext>
            </a:extLst>
          </p:cNvPr>
          <p:cNvSpPr/>
          <p:nvPr/>
        </p:nvSpPr>
        <p:spPr>
          <a:xfrm>
            <a:off x="8525306" y="4099560"/>
            <a:ext cx="1021080" cy="17322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994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203756"/>
            <a:ext cx="10515600" cy="1325563"/>
          </a:xfrm>
        </p:spPr>
        <p:txBody>
          <a:bodyPr/>
          <a:lstStyle/>
          <a:p>
            <a:r>
              <a:rPr lang="en-GB" dirty="0"/>
              <a:t>Changing victimization inequality (Models 1-8) </a:t>
            </a:r>
          </a:p>
        </p:txBody>
      </p:sp>
      <p:graphicFrame>
        <p:nvGraphicFramePr>
          <p:cNvPr id="4" name="Table 3">
            <a:extLst>
              <a:ext uri="{FF2B5EF4-FFF2-40B4-BE49-F238E27FC236}">
                <a16:creationId xmlns:a16="http://schemas.microsoft.com/office/drawing/2014/main" id="{5F1883B6-EC3A-69AC-3F82-25C2A31E57AF}"/>
              </a:ext>
            </a:extLst>
          </p:cNvPr>
          <p:cNvGraphicFramePr>
            <a:graphicFrameLocks noGrp="1"/>
          </p:cNvGraphicFramePr>
          <p:nvPr>
            <p:extLst>
              <p:ext uri="{D42A27DB-BD31-4B8C-83A1-F6EECF244321}">
                <p14:modId xmlns:p14="http://schemas.microsoft.com/office/powerpoint/2010/main" val="3247052102"/>
              </p:ext>
            </p:extLst>
          </p:nvPr>
        </p:nvGraphicFramePr>
        <p:xfrm>
          <a:off x="1945254" y="1319998"/>
          <a:ext cx="7869998" cy="5229267"/>
        </p:xfrm>
        <a:graphic>
          <a:graphicData uri="http://schemas.openxmlformats.org/drawingml/2006/table">
            <a:tbl>
              <a:tblPr firstRow="1" firstCol="1" bandRow="1">
                <a:tableStyleId>{2D5ABB26-0587-4C30-8999-92F81FD0307C}</a:tableStyleId>
              </a:tblPr>
              <a:tblGrid>
                <a:gridCol w="5721952">
                  <a:extLst>
                    <a:ext uri="{9D8B030D-6E8A-4147-A177-3AD203B41FA5}">
                      <a16:colId xmlns:a16="http://schemas.microsoft.com/office/drawing/2014/main" val="2021696449"/>
                    </a:ext>
                  </a:extLst>
                </a:gridCol>
                <a:gridCol w="2148046">
                  <a:extLst>
                    <a:ext uri="{9D8B030D-6E8A-4147-A177-3AD203B41FA5}">
                      <a16:colId xmlns:a16="http://schemas.microsoft.com/office/drawing/2014/main" val="508063733"/>
                    </a:ext>
                  </a:extLst>
                </a:gridCol>
              </a:tblGrid>
              <a:tr h="759027">
                <a:tc>
                  <a:txBody>
                    <a:bodyPr/>
                    <a:lstStyle/>
                    <a:p>
                      <a:pPr algn="ctr">
                        <a:lnSpc>
                          <a:spcPct val="107000"/>
                        </a:lnSpc>
                        <a:spcAft>
                          <a:spcPts val="800"/>
                        </a:spcAft>
                      </a:pPr>
                      <a:r>
                        <a:rPr lang="en-GB" sz="1600" b="1" dirty="0">
                          <a:effectLst/>
                          <a:latin typeface="Arial" panose="020B0604020202020204" pitchFamily="34" charset="0"/>
                          <a:cs typeface="Arial" panose="020B0604020202020204" pitchFamily="34" charset="0"/>
                        </a:rPr>
                        <a:t>Parameter</a:t>
                      </a:r>
                      <a:endParaRPr lang="en-GB" sz="1600" b="1"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600" b="1" dirty="0">
                          <a:effectLst/>
                          <a:latin typeface="Arial" panose="020B0604020202020204" pitchFamily="34" charset="0"/>
                          <a:cs typeface="Arial" panose="020B0604020202020204" pitchFamily="34" charset="0"/>
                        </a:rPr>
                        <a:t>Estimate</a:t>
                      </a:r>
                    </a:p>
                  </a:txBody>
                  <a:tcPr marL="64642" marR="64642"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3609224"/>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Age: 25-44</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T w="12700" cap="flat" cmpd="sng" algn="ctr">
                      <a:solidFill>
                        <a:schemeClr val="tx1"/>
                      </a:solidFill>
                      <a:prstDash val="solid"/>
                      <a:round/>
                      <a:headEnd type="none" w="med" len="med"/>
                      <a:tailEnd type="none" w="med" len="med"/>
                    </a:lnT>
                  </a:tcPr>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rPr>
                        <a:t>0.017 </a:t>
                      </a:r>
                    </a:p>
                  </a:txBody>
                  <a:tcPr marL="64642" marR="64642"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75390847"/>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Age: 45-64</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rPr>
                        <a:t>0.020</a:t>
                      </a:r>
                    </a:p>
                  </a:txBody>
                  <a:tcPr marL="64642" marR="64642" marT="0" marB="0" anchor="b"/>
                </a:tc>
                <a:extLst>
                  <a:ext uri="{0D108BD9-81ED-4DB2-BD59-A6C34878D82A}">
                    <a16:rowId xmlns:a16="http://schemas.microsoft.com/office/drawing/2014/main" val="781571440"/>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Age: 65+</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rPr>
                        <a:t>0.033* </a:t>
                      </a:r>
                    </a:p>
                  </a:txBody>
                  <a:tcPr marL="64642" marR="64642" marT="0" marB="0" anchor="b">
                    <a:solidFill>
                      <a:schemeClr val="bg1">
                        <a:lumMod val="85000"/>
                      </a:schemeClr>
                    </a:solidFill>
                  </a:tcPr>
                </a:tc>
                <a:extLst>
                  <a:ext uri="{0D108BD9-81ED-4DB2-BD59-A6C34878D82A}">
                    <a16:rowId xmlns:a16="http://schemas.microsoft.com/office/drawing/2014/main" val="3756751640"/>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Gender: Male</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-0.019**</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solidFill>
                      <a:schemeClr val="bg1">
                        <a:lumMod val="85000"/>
                      </a:schemeClr>
                    </a:solidFill>
                  </a:tcPr>
                </a:tc>
                <a:extLst>
                  <a:ext uri="{0D108BD9-81ED-4DB2-BD59-A6C34878D82A}">
                    <a16:rowId xmlns:a16="http://schemas.microsoft.com/office/drawing/2014/main" val="3467264757"/>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Disability: Yes</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0.034***</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solidFill>
                      <a:schemeClr val="bg1">
                        <a:lumMod val="85000"/>
                      </a:schemeClr>
                    </a:solidFill>
                  </a:tcPr>
                </a:tc>
                <a:extLst>
                  <a:ext uri="{0D108BD9-81ED-4DB2-BD59-A6C34878D82A}">
                    <a16:rowId xmlns:a16="http://schemas.microsoft.com/office/drawing/2014/main" val="243200496"/>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Ethnicity: White Other</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-0.013</a:t>
                      </a:r>
                    </a:p>
                  </a:txBody>
                  <a:tcPr marL="64642" marR="64642" marT="0" marB="0" anchor="b"/>
                </a:tc>
                <a:extLst>
                  <a:ext uri="{0D108BD9-81ED-4DB2-BD59-A6C34878D82A}">
                    <a16:rowId xmlns:a16="http://schemas.microsoft.com/office/drawing/2014/main" val="416218364"/>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Ethnicity: Minority Ethnic</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0.057** </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solidFill>
                      <a:schemeClr val="bg1">
                        <a:lumMod val="85000"/>
                      </a:schemeClr>
                    </a:solidFill>
                  </a:tcPr>
                </a:tc>
                <a:extLst>
                  <a:ext uri="{0D108BD9-81ED-4DB2-BD59-A6C34878D82A}">
                    <a16:rowId xmlns:a16="http://schemas.microsoft.com/office/drawing/2014/main" val="1875085602"/>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SIMD: 15% most deprived</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0.012</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extLst>
                  <a:ext uri="{0D108BD9-81ED-4DB2-BD59-A6C34878D82A}">
                    <a16:rowId xmlns:a16="http://schemas.microsoft.com/office/drawing/2014/main" val="1247116101"/>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Tenure: Social renting</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0.021</a:t>
                      </a:r>
                      <a:r>
                        <a:rPr lang="en-GB"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txBody>
                  <a:tcPr marL="64642" marR="64642" marT="0" marB="0" anchor="b">
                    <a:solidFill>
                      <a:schemeClr val="bg1">
                        <a:lumMod val="85000"/>
                      </a:schemeClr>
                    </a:solidFill>
                  </a:tcPr>
                </a:tc>
                <a:extLst>
                  <a:ext uri="{0D108BD9-81ED-4DB2-BD59-A6C34878D82A}">
                    <a16:rowId xmlns:a16="http://schemas.microsoft.com/office/drawing/2014/main" val="4224044052"/>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£100: A big problem/impossible</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0.041***</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solidFill>
                      <a:schemeClr val="bg1">
                        <a:lumMod val="85000"/>
                      </a:schemeClr>
                    </a:solidFill>
                  </a:tcPr>
                </a:tc>
                <a:extLst>
                  <a:ext uri="{0D108BD9-81ED-4DB2-BD59-A6C34878D82A}">
                    <a16:rowId xmlns:a16="http://schemas.microsoft.com/office/drawing/2014/main" val="3805372055"/>
                  </a:ext>
                </a:extLst>
              </a:tr>
              <a:tr h="37252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Urban/rural: Not urban</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7000"/>
                        </a:lnSpc>
                        <a:spcBef>
                          <a:spcPts val="0"/>
                        </a:spcBef>
                        <a:spcAft>
                          <a:spcPts val="0"/>
                        </a:spcAft>
                        <a:buClrTx/>
                        <a:buSzTx/>
                        <a:buFontTx/>
                        <a:buNone/>
                        <a:tabLst/>
                        <a:defRPr/>
                      </a:pPr>
                      <a:r>
                        <a:rPr lang="en-GB"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0.012</a:t>
                      </a:r>
                    </a:p>
                  </a:txBody>
                  <a:tcPr marL="64642" marR="64642"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553227"/>
                  </a:ext>
                </a:extLst>
              </a:tr>
              <a:tr h="37252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600" spc="0" baseline="0" dirty="0">
                          <a:effectLst/>
                          <a:latin typeface="Arial" panose="020B0604020202020204" pitchFamily="34" charset="0"/>
                          <a:ea typeface="Calibri" panose="020F0502020204030204" pitchFamily="34" charset="0"/>
                          <a:cs typeface="Arial" panose="020B0604020202020204" pitchFamily="34" charset="0"/>
                        </a:rPr>
                        <a:t>*** = p &lt; 0.001, ** = p &lt; 0.01, * = p &lt; 0.05. Figures are rounded to 3 </a:t>
                      </a:r>
                      <a:r>
                        <a:rPr lang="en-GB" sz="1600" spc="0" baseline="0" dirty="0" err="1">
                          <a:effectLst/>
                          <a:latin typeface="Arial" panose="020B0604020202020204" pitchFamily="34" charset="0"/>
                          <a:ea typeface="Calibri" panose="020F0502020204030204" pitchFamily="34" charset="0"/>
                          <a:cs typeface="Arial" panose="020B0604020202020204" pitchFamily="34" charset="0"/>
                        </a:rPr>
                        <a:t>d.p.</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T w="12700" cap="flat" cmpd="sng" algn="ctr">
                      <a:solidFill>
                        <a:schemeClr val="tx1"/>
                      </a:solidFill>
                      <a:prstDash val="solid"/>
                      <a:round/>
                      <a:headEnd type="none" w="med" len="med"/>
                      <a:tailEnd type="none" w="med" len="med"/>
                    </a:lnT>
                  </a:tcPr>
                </a:tc>
                <a:tc hMerge="1">
                  <a:txBody>
                    <a:bodyPr/>
                    <a:lstStyle/>
                    <a:p>
                      <a:pPr marL="0" marR="0" lvl="0" indent="0" algn="r" defTabSz="914400" rtl="0" eaLnBrk="1" fontAlgn="auto" latinLnBrk="0" hangingPunct="1">
                        <a:lnSpc>
                          <a:spcPct val="107000"/>
                        </a:lnSpc>
                        <a:spcBef>
                          <a:spcPts val="0"/>
                        </a:spcBef>
                        <a:spcAft>
                          <a:spcPts val="0"/>
                        </a:spcAft>
                        <a:buClrTx/>
                        <a:buSzTx/>
                        <a:buFontTx/>
                        <a:buNone/>
                        <a:tabLst/>
                        <a:defRPr/>
                      </a:pPr>
                      <a:endParaRPr lang="en-GB"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4642" marR="64642" marT="0" marB="0" anchor="b"/>
                </a:tc>
                <a:extLst>
                  <a:ext uri="{0D108BD9-81ED-4DB2-BD59-A6C34878D82A}">
                    <a16:rowId xmlns:a16="http://schemas.microsoft.com/office/drawing/2014/main" val="3388398598"/>
                  </a:ext>
                </a:extLst>
              </a:tr>
            </a:tbl>
          </a:graphicData>
        </a:graphic>
      </p:graphicFrame>
    </p:spTree>
    <p:extLst>
      <p:ext uri="{BB962C8B-B14F-4D97-AF65-F5344CB8AC3E}">
        <p14:creationId xmlns:p14="http://schemas.microsoft.com/office/powerpoint/2010/main" val="397080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203756"/>
            <a:ext cx="10515600" cy="1325563"/>
          </a:xfrm>
        </p:spPr>
        <p:txBody>
          <a:bodyPr/>
          <a:lstStyle/>
          <a:p>
            <a:r>
              <a:rPr lang="en-GB" dirty="0"/>
              <a:t>Changing victimization inequality (Models 9) </a:t>
            </a:r>
          </a:p>
        </p:txBody>
      </p:sp>
      <p:graphicFrame>
        <p:nvGraphicFramePr>
          <p:cNvPr id="4" name="Table 3">
            <a:extLst>
              <a:ext uri="{FF2B5EF4-FFF2-40B4-BE49-F238E27FC236}">
                <a16:creationId xmlns:a16="http://schemas.microsoft.com/office/drawing/2014/main" id="{5F1883B6-EC3A-69AC-3F82-25C2A31E57AF}"/>
              </a:ext>
            </a:extLst>
          </p:cNvPr>
          <p:cNvGraphicFramePr>
            <a:graphicFrameLocks noGrp="1"/>
          </p:cNvGraphicFramePr>
          <p:nvPr>
            <p:extLst>
              <p:ext uri="{D42A27DB-BD31-4B8C-83A1-F6EECF244321}">
                <p14:modId xmlns:p14="http://schemas.microsoft.com/office/powerpoint/2010/main" val="1571640589"/>
              </p:ext>
            </p:extLst>
          </p:nvPr>
        </p:nvGraphicFramePr>
        <p:xfrm>
          <a:off x="1946000" y="1319997"/>
          <a:ext cx="7869998" cy="5227973"/>
        </p:xfrm>
        <a:graphic>
          <a:graphicData uri="http://schemas.openxmlformats.org/drawingml/2006/table">
            <a:tbl>
              <a:tblPr firstRow="1" firstCol="1" bandRow="1">
                <a:tableStyleId>{2D5ABB26-0587-4C30-8999-92F81FD0307C}</a:tableStyleId>
              </a:tblPr>
              <a:tblGrid>
                <a:gridCol w="5721952">
                  <a:extLst>
                    <a:ext uri="{9D8B030D-6E8A-4147-A177-3AD203B41FA5}">
                      <a16:colId xmlns:a16="http://schemas.microsoft.com/office/drawing/2014/main" val="2021696449"/>
                    </a:ext>
                  </a:extLst>
                </a:gridCol>
                <a:gridCol w="2148046">
                  <a:extLst>
                    <a:ext uri="{9D8B030D-6E8A-4147-A177-3AD203B41FA5}">
                      <a16:colId xmlns:a16="http://schemas.microsoft.com/office/drawing/2014/main" val="508063733"/>
                    </a:ext>
                  </a:extLst>
                </a:gridCol>
              </a:tblGrid>
              <a:tr h="756773">
                <a:tc>
                  <a:txBody>
                    <a:bodyPr/>
                    <a:lstStyle/>
                    <a:p>
                      <a:pPr algn="ctr">
                        <a:lnSpc>
                          <a:spcPct val="107000"/>
                        </a:lnSpc>
                        <a:spcAft>
                          <a:spcPts val="800"/>
                        </a:spcAft>
                      </a:pPr>
                      <a:r>
                        <a:rPr lang="en-GB" sz="1600" b="1" dirty="0">
                          <a:effectLst/>
                          <a:latin typeface="Arial" panose="020B0604020202020204" pitchFamily="34" charset="0"/>
                          <a:cs typeface="Arial" panose="020B0604020202020204" pitchFamily="34" charset="0"/>
                        </a:rPr>
                        <a:t>Parameter</a:t>
                      </a:r>
                      <a:endParaRPr lang="en-GB" sz="1600" b="1"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600" b="1" dirty="0">
                          <a:effectLst/>
                          <a:latin typeface="Arial" panose="020B0604020202020204" pitchFamily="34" charset="0"/>
                          <a:cs typeface="Arial" panose="020B0604020202020204" pitchFamily="34" charset="0"/>
                        </a:rPr>
                        <a:t>Estimate</a:t>
                      </a:r>
                    </a:p>
                  </a:txBody>
                  <a:tcPr marL="64642" marR="64642"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3609224"/>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Age: 25-44</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T w="12700" cap="flat" cmpd="sng" algn="ctr">
                      <a:solidFill>
                        <a:schemeClr val="tx1"/>
                      </a:solidFill>
                      <a:prstDash val="solid"/>
                      <a:round/>
                      <a:headEnd type="none" w="med" len="med"/>
                      <a:tailEnd type="none" w="med" len="med"/>
                    </a:lnT>
                  </a:tcPr>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0.014</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75390847"/>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Age: 45-64</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0.016</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extLst>
                  <a:ext uri="{0D108BD9-81ED-4DB2-BD59-A6C34878D82A}">
                    <a16:rowId xmlns:a16="http://schemas.microsoft.com/office/drawing/2014/main" val="781571440"/>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Age: 65+</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0.032*</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solidFill>
                      <a:schemeClr val="bg1">
                        <a:lumMod val="85000"/>
                      </a:schemeClr>
                    </a:solidFill>
                  </a:tcPr>
                </a:tc>
                <a:extLst>
                  <a:ext uri="{0D108BD9-81ED-4DB2-BD59-A6C34878D82A}">
                    <a16:rowId xmlns:a16="http://schemas.microsoft.com/office/drawing/2014/main" val="3756751640"/>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Gender: Male</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-0.014</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extLst>
                  <a:ext uri="{0D108BD9-81ED-4DB2-BD59-A6C34878D82A}">
                    <a16:rowId xmlns:a16="http://schemas.microsoft.com/office/drawing/2014/main" val="3467264757"/>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Disability: Yes</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0.019*</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solidFill>
                      <a:schemeClr val="bg1">
                        <a:lumMod val="85000"/>
                      </a:schemeClr>
                    </a:solidFill>
                  </a:tcPr>
                </a:tc>
                <a:extLst>
                  <a:ext uri="{0D108BD9-81ED-4DB2-BD59-A6C34878D82A}">
                    <a16:rowId xmlns:a16="http://schemas.microsoft.com/office/drawing/2014/main" val="243200496"/>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Ethnicity: White Other</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-0.010</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extLst>
                  <a:ext uri="{0D108BD9-81ED-4DB2-BD59-A6C34878D82A}">
                    <a16:rowId xmlns:a16="http://schemas.microsoft.com/office/drawing/2014/main" val="416218364"/>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Ethnicity: Minority Ethnic</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0.062***</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solidFill>
                      <a:schemeClr val="bg1">
                        <a:lumMod val="85000"/>
                      </a:schemeClr>
                    </a:solidFill>
                  </a:tcPr>
                </a:tc>
                <a:extLst>
                  <a:ext uri="{0D108BD9-81ED-4DB2-BD59-A6C34878D82A}">
                    <a16:rowId xmlns:a16="http://schemas.microsoft.com/office/drawing/2014/main" val="1875085602"/>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SIMD: 15% most deprived</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0.004</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extLst>
                  <a:ext uri="{0D108BD9-81ED-4DB2-BD59-A6C34878D82A}">
                    <a16:rowId xmlns:a16="http://schemas.microsoft.com/office/drawing/2014/main" val="1247116101"/>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Tenure: Social renting</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0.005</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extLst>
                  <a:ext uri="{0D108BD9-81ED-4DB2-BD59-A6C34878D82A}">
                    <a16:rowId xmlns:a16="http://schemas.microsoft.com/office/drawing/2014/main" val="4224044052"/>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£100: A big problem/impossible</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0.026*</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solidFill>
                      <a:schemeClr val="bg1">
                        <a:lumMod val="85000"/>
                      </a:schemeClr>
                    </a:solidFill>
                  </a:tcPr>
                </a:tc>
                <a:extLst>
                  <a:ext uri="{0D108BD9-81ED-4DB2-BD59-A6C34878D82A}">
                    <a16:rowId xmlns:a16="http://schemas.microsoft.com/office/drawing/2014/main" val="3805372055"/>
                  </a:ext>
                </a:extLst>
              </a:tr>
              <a:tr h="372600">
                <a:tc>
                  <a:txBody>
                    <a:bodyPr/>
                    <a:lstStyle/>
                    <a:p>
                      <a:pPr>
                        <a:lnSpc>
                          <a:spcPct val="107000"/>
                        </a:lnSpc>
                        <a:spcAft>
                          <a:spcPts val="0"/>
                        </a:spcAft>
                      </a:pPr>
                      <a:r>
                        <a:rPr lang="en-GB" sz="1600" spc="0" baseline="0" dirty="0">
                          <a:effectLst/>
                          <a:latin typeface="Arial" panose="020B0604020202020204" pitchFamily="34" charset="0"/>
                          <a:cs typeface="Arial" panose="020B0604020202020204" pitchFamily="34" charset="0"/>
                        </a:rPr>
                        <a:t>Survey year * Urban/rural: Not urban</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GB" sz="1600" spc="0" baseline="0" dirty="0">
                          <a:solidFill>
                            <a:schemeClr val="tx1"/>
                          </a:solidFill>
                          <a:effectLst/>
                          <a:latin typeface="Arial" panose="020B0604020202020204" pitchFamily="34" charset="0"/>
                          <a:cs typeface="Arial" panose="020B0604020202020204" pitchFamily="34" charset="0"/>
                        </a:rPr>
                        <a:t>0.019</a:t>
                      </a: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553227"/>
                  </a:ext>
                </a:extLst>
              </a:tr>
              <a:tr h="372600">
                <a:tc gridSpan="2">
                  <a:txBody>
                    <a:bodyPr/>
                    <a:lstStyle/>
                    <a:p>
                      <a:pPr>
                        <a:lnSpc>
                          <a:spcPct val="107000"/>
                        </a:lnSpc>
                        <a:spcAft>
                          <a:spcPts val="0"/>
                        </a:spcAft>
                      </a:pPr>
                      <a:r>
                        <a:rPr lang="en-GB" sz="1600" spc="0" baseline="0" dirty="0">
                          <a:effectLst/>
                          <a:latin typeface="Arial" panose="020B0604020202020204" pitchFamily="34" charset="0"/>
                          <a:ea typeface="Calibri" panose="020F0502020204030204" pitchFamily="34" charset="0"/>
                          <a:cs typeface="Arial" panose="020B0604020202020204" pitchFamily="34" charset="0"/>
                        </a:rPr>
                        <a:t>*** = p &lt; 0.001, ** = p &lt; 0.01, * = p &lt; 0.05. Figures are rounded to 3 </a:t>
                      </a:r>
                      <a:r>
                        <a:rPr lang="en-GB" sz="1600" spc="0" baseline="0" dirty="0" err="1">
                          <a:effectLst/>
                          <a:latin typeface="Arial" panose="020B0604020202020204" pitchFamily="34" charset="0"/>
                          <a:ea typeface="Calibri" panose="020F0502020204030204" pitchFamily="34" charset="0"/>
                          <a:cs typeface="Arial" panose="020B0604020202020204" pitchFamily="34" charset="0"/>
                        </a:rPr>
                        <a:t>d.p.</a:t>
                      </a:r>
                      <a:endParaRPr lang="en-GB" sz="1600" spc="0" baseline="0" dirty="0">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lnT w="12700" cap="flat" cmpd="sng" algn="ctr">
                      <a:solidFill>
                        <a:schemeClr val="tx1"/>
                      </a:solidFill>
                      <a:prstDash val="solid"/>
                      <a:round/>
                      <a:headEnd type="none" w="med" len="med"/>
                      <a:tailEnd type="none" w="med" len="med"/>
                    </a:lnT>
                  </a:tcPr>
                </a:tc>
                <a:tc hMerge="1">
                  <a:txBody>
                    <a:bodyPr/>
                    <a:lstStyle/>
                    <a:p>
                      <a:pPr algn="r">
                        <a:lnSpc>
                          <a:spcPct val="107000"/>
                        </a:lnSpc>
                        <a:spcAft>
                          <a:spcPts val="0"/>
                        </a:spcAft>
                      </a:pPr>
                      <a:endParaRPr lang="en-GB" sz="1600" spc="0" baseline="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642" marR="64642" marT="0" marB="0" anchor="b"/>
                </a:tc>
                <a:extLst>
                  <a:ext uri="{0D108BD9-81ED-4DB2-BD59-A6C34878D82A}">
                    <a16:rowId xmlns:a16="http://schemas.microsoft.com/office/drawing/2014/main" val="2029173199"/>
                  </a:ext>
                </a:extLst>
              </a:tr>
            </a:tbl>
          </a:graphicData>
        </a:graphic>
      </p:graphicFrame>
    </p:spTree>
    <p:extLst>
      <p:ext uri="{BB962C8B-B14F-4D97-AF65-F5344CB8AC3E}">
        <p14:creationId xmlns:p14="http://schemas.microsoft.com/office/powerpoint/2010/main" val="353063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4" y="2205316"/>
            <a:ext cx="10515600" cy="1660635"/>
          </a:xfrm>
        </p:spPr>
        <p:txBody>
          <a:bodyPr>
            <a:normAutofit/>
          </a:bodyPr>
          <a:lstStyle/>
          <a:p>
            <a:r>
              <a:rPr lang="en-GB" dirty="0"/>
              <a:t>Discussion</a:t>
            </a:r>
          </a:p>
        </p:txBody>
      </p:sp>
    </p:spTree>
    <p:extLst>
      <p:ext uri="{BB962C8B-B14F-4D97-AF65-F5344CB8AC3E}">
        <p14:creationId xmlns:p14="http://schemas.microsoft.com/office/powerpoint/2010/main" val="354140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have we learned?</a:t>
            </a:r>
          </a:p>
        </p:txBody>
      </p:sp>
      <p:sp>
        <p:nvSpPr>
          <p:cNvPr id="3" name="Content Placeholder 2"/>
          <p:cNvSpPr>
            <a:spLocks noGrp="1"/>
          </p:cNvSpPr>
          <p:nvPr>
            <p:ph idx="1"/>
          </p:nvPr>
        </p:nvSpPr>
        <p:spPr>
          <a:xfrm>
            <a:off x="838200" y="1825624"/>
            <a:ext cx="10515600" cy="4632325"/>
          </a:xfrm>
        </p:spPr>
        <p:txBody>
          <a:bodyPr>
            <a:normAutofit/>
          </a:bodyPr>
          <a:lstStyle/>
          <a:p>
            <a:r>
              <a:rPr lang="en-US" dirty="0"/>
              <a:t>Victimization has pretty clearly fallen for every group we looked at – except for Minority Ethnic people where there’s a lot of uncertainty in our estimates and a flat overall (linear) trend</a:t>
            </a:r>
          </a:p>
          <a:p>
            <a:r>
              <a:rPr lang="en-US" dirty="0"/>
              <a:t>Has victimization inequality changed? Yes, a bit</a:t>
            </a:r>
          </a:p>
          <a:p>
            <a:r>
              <a:rPr lang="en-GB" dirty="0"/>
              <a:t>Groups who have seen largest falls in victimization are most ‘advantaged’ in society: non-disabled, white Scottish/British, men, financially secure…</a:t>
            </a:r>
          </a:p>
          <a:p>
            <a:r>
              <a:rPr lang="en-US" dirty="0"/>
              <a:t>… except for young people, who actually saw the largest crime drop overall. That’s the same thing we see in Scottish convictions data (Matthews and Minton, 2018)</a:t>
            </a:r>
          </a:p>
          <a:p>
            <a:endParaRPr lang="en-US" dirty="0"/>
          </a:p>
          <a:p>
            <a:endParaRPr lang="en-US" dirty="0"/>
          </a:p>
          <a:p>
            <a:endParaRPr lang="en-GB" dirty="0"/>
          </a:p>
        </p:txBody>
      </p:sp>
    </p:spTree>
    <p:extLst>
      <p:ext uri="{BB962C8B-B14F-4D97-AF65-F5344CB8AC3E}">
        <p14:creationId xmlns:p14="http://schemas.microsoft.com/office/powerpoint/2010/main" val="4031222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have we learned?</a:t>
            </a:r>
          </a:p>
        </p:txBody>
      </p:sp>
      <p:sp>
        <p:nvSpPr>
          <p:cNvPr id="3" name="Content Placeholder 2"/>
          <p:cNvSpPr>
            <a:spLocks noGrp="1"/>
          </p:cNvSpPr>
          <p:nvPr>
            <p:ph idx="1"/>
          </p:nvPr>
        </p:nvSpPr>
        <p:spPr>
          <a:xfrm>
            <a:off x="838200" y="1825624"/>
            <a:ext cx="10515600" cy="4796557"/>
          </a:xfrm>
        </p:spPr>
        <p:txBody>
          <a:bodyPr>
            <a:normAutofit lnSpcReduction="10000"/>
          </a:bodyPr>
          <a:lstStyle/>
          <a:p>
            <a:r>
              <a:rPr lang="en-GB" dirty="0"/>
              <a:t>The changes in victimization inequality from Models 1-8 compared to Model 9 were reasonably similar (although the trend for tenure was statistically significant in the unadjusted results but not in the adjusted ones)…</a:t>
            </a:r>
          </a:p>
          <a:p>
            <a:r>
              <a:rPr lang="en-GB" dirty="0"/>
              <a:t>… albeit with generally smaller magnitudes for the unadjusted measures</a:t>
            </a:r>
          </a:p>
          <a:p>
            <a:r>
              <a:rPr lang="en-GB" dirty="0"/>
              <a:t>High levels of uncertainty about the victimization trend for Minority Ethnic people in Scotland is severe limitation of current (Scottish) evidence base</a:t>
            </a:r>
          </a:p>
          <a:p>
            <a:r>
              <a:rPr lang="en-GB" dirty="0"/>
              <a:t>This is compounded by the SCJS survey design (smaller sample sizes) lower response rates and, ironically, the crime drop itself (fewer victims in each sweep)</a:t>
            </a:r>
          </a:p>
          <a:p>
            <a:endParaRPr lang="en-GB" dirty="0"/>
          </a:p>
          <a:p>
            <a:endParaRPr lang="en-US" dirty="0"/>
          </a:p>
          <a:p>
            <a:endParaRPr lang="en-GB" dirty="0"/>
          </a:p>
        </p:txBody>
      </p:sp>
    </p:spTree>
    <p:extLst>
      <p:ext uri="{BB962C8B-B14F-4D97-AF65-F5344CB8AC3E}">
        <p14:creationId xmlns:p14="http://schemas.microsoft.com/office/powerpoint/2010/main" val="326250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476656"/>
            <a:ext cx="10515600" cy="827273"/>
          </a:xfrm>
        </p:spPr>
        <p:txBody>
          <a:bodyPr>
            <a:normAutofit fontScale="90000"/>
          </a:bodyPr>
          <a:lstStyle/>
          <a:p>
            <a:r>
              <a:rPr lang="en-GB" dirty="0"/>
              <a:t>Thank you!</a:t>
            </a:r>
          </a:p>
        </p:txBody>
      </p:sp>
      <p:sp>
        <p:nvSpPr>
          <p:cNvPr id="3" name="Text Placeholder 2"/>
          <p:cNvSpPr>
            <a:spLocks noGrp="1"/>
          </p:cNvSpPr>
          <p:nvPr>
            <p:ph type="body" idx="1"/>
          </p:nvPr>
        </p:nvSpPr>
        <p:spPr>
          <a:xfrm>
            <a:off x="940000" y="4867835"/>
            <a:ext cx="10515600" cy="416076"/>
          </a:xfrm>
        </p:spPr>
        <p:txBody>
          <a:bodyPr>
            <a:normAutofit/>
          </a:bodyPr>
          <a:lstStyle/>
          <a:p>
            <a:pPr algn="r"/>
            <a:r>
              <a:rPr lang="en-GB" sz="2000" dirty="0">
                <a:solidFill>
                  <a:schemeClr val="bg1"/>
                </a:solidFill>
              </a:rPr>
              <a:t>@benmatthewsed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5612086"/>
            <a:ext cx="3028950" cy="7239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5878" y="5549026"/>
            <a:ext cx="3121572" cy="79404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1017" y="4923762"/>
            <a:ext cx="250953" cy="250953"/>
          </a:xfrm>
          <a:prstGeom prst="rect">
            <a:avLst/>
          </a:prstGeom>
        </p:spPr>
      </p:pic>
    </p:spTree>
    <p:extLst>
      <p:ext uri="{BB962C8B-B14F-4D97-AF65-F5344CB8AC3E}">
        <p14:creationId xmlns:p14="http://schemas.microsoft.com/office/powerpoint/2010/main" val="343168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38200" y="1524000"/>
            <a:ext cx="10515600" cy="4957482"/>
          </a:xfrm>
        </p:spPr>
        <p:txBody>
          <a:bodyPr>
            <a:normAutofit fontScale="40000" lnSpcReduction="20000"/>
          </a:bodyPr>
          <a:lstStyle/>
          <a:p>
            <a:pPr marL="0" indent="0">
              <a:buNone/>
            </a:pPr>
            <a:r>
              <a:rPr lang="en-GB" dirty="0"/>
              <a:t>Ganpat, Soenita M., Laura Garius, Andromachi Tseloni, and Nick Tilley. 2020. “Violence and the Crime Drop.” European Journal of Criminology, May, 1477370820913456. https://doi.org/10.1177/1477370820913456.</a:t>
            </a:r>
          </a:p>
          <a:p>
            <a:pPr marL="0" indent="0">
              <a:buNone/>
            </a:pPr>
            <a:r>
              <a:rPr lang="en-GB" dirty="0"/>
              <a:t>Gelman, Andrew, and Iain Pardoe. 2007. “Average Predictive Comparisons for Models with Nonlinearity, Interactions, and Variance Components.” Sociological Methodology 37 (1): 23–51. https://doi.org/10.1111/j.1467-9531.2007.00181.x.</a:t>
            </a:r>
          </a:p>
          <a:p>
            <a:pPr marL="0" indent="0">
              <a:buNone/>
            </a:pPr>
            <a:r>
              <a:rPr lang="en-GB" dirty="0"/>
              <a:t>Grove, Louise, Andromachi Tseloni, and Nick Tilley. 2012. “Crime, Inequality, and Change in England and Wales.” In The International Crime Drop: New Directions in Research, edited by Jan van Dijk, Andromachi Tseloni, and Graham Farrell, 182–99. Crime Prevention and Security Management. London: Palgrave Macmillan UK. https://doi.org/10.1057/9781137291462_8.</a:t>
            </a:r>
          </a:p>
          <a:p>
            <a:pPr marL="0" indent="0">
              <a:buNone/>
            </a:pPr>
            <a:r>
              <a:rPr lang="en-GB" dirty="0"/>
              <a:t>Herranz de Rafael, Gonzalo, and Juan Sebastián Fernández-Prados. 2019. “Victimization, Social Structure and Psychosocial Variables: The Case of Spain in 1999 and 2016.” Social Sciences 8 (3): 102. https://doi.org/10.3390/socsci8030102.</a:t>
            </a:r>
          </a:p>
          <a:p>
            <a:pPr marL="0" indent="0">
              <a:buNone/>
            </a:pPr>
            <a:r>
              <a:rPr lang="en-GB" dirty="0"/>
              <a:t>Hunter, James, and Andromachi Tseloni. 2016. “Equity, Justice and the Crime Drop: The Case of Burglary in England and Wales.” Crime Science 5 (1): 3. https://doi.org/10.1186/s40163-016-0051-z.</a:t>
            </a:r>
          </a:p>
          <a:p>
            <a:pPr marL="0" indent="0">
              <a:buNone/>
            </a:pPr>
            <a:r>
              <a:rPr lang="en-US" dirty="0"/>
              <a:t>King, Gary, Michael </a:t>
            </a:r>
            <a:r>
              <a:rPr lang="en-US" dirty="0" err="1"/>
              <a:t>Tomz</a:t>
            </a:r>
            <a:r>
              <a:rPr lang="en-US" dirty="0"/>
              <a:t>, and Jason Wittenberg. 2000. “Making the Most of Statistical Analyses: Improving Interpretation and Presentation.” </a:t>
            </a:r>
            <a:r>
              <a:rPr lang="en-US" i="1" dirty="0"/>
              <a:t>American Journal of Political Science</a:t>
            </a:r>
            <a:r>
              <a:rPr lang="en-US" dirty="0"/>
              <a:t> 44: 341–55.</a:t>
            </a:r>
            <a:endParaRPr lang="en-GB" dirty="0"/>
          </a:p>
          <a:p>
            <a:pPr marL="0" indent="0">
              <a:buNone/>
            </a:pPr>
            <a:r>
              <a:rPr lang="en-GB" dirty="0"/>
              <a:t>Matthews, Ben, and Jon Minton. 2018. “Rethinking One of Criminology’s ‘Brute Facts’: The Age-Crime Curve and the Crime Drop in Scotland.” European Journal of Criminology 15 (3): 296–320. https://doi.org/10.1177/1477370817731706.</a:t>
            </a:r>
          </a:p>
          <a:p>
            <a:pPr marL="0" indent="0">
              <a:buNone/>
            </a:pPr>
            <a:r>
              <a:rPr lang="en-GB" dirty="0"/>
              <a:t>McVie, Susan, Paul Norris, and Rebecca Pillinger. 2020. “Increasing Inequality in Experience of Victimization During the Crime Drop: Analysing Patterns of Victimization in Scotland from 1993 to 201415.” The British Journal of Criminology 60 (3): 782–802. https://doi.org/10.1093/bjc/azy044.</a:t>
            </a:r>
          </a:p>
          <a:p>
            <a:pPr marL="0" indent="0">
              <a:buNone/>
            </a:pPr>
            <a:r>
              <a:rPr lang="en-GB" dirty="0"/>
              <a:t>Nilsson, Anders, and Felipe Estrada. 2006. “The Inequality of Victimization: Trends in Exposure to Crime Among Rich and Poor.” European Journal of Criminology 3 (4): 387–412. https://doi.org/10.1177/1477370806067910.</a:t>
            </a:r>
          </a:p>
          <a:p>
            <a:pPr marL="0" indent="0">
              <a:buNone/>
            </a:pPr>
            <a:r>
              <a:rPr lang="en-GB" dirty="0"/>
              <a:t>Spiegelhalter, David. 2017. “Risk and Uncertainty Communication.” Annual Review of Statistics and Its Application 4 (1): 31–60. https://doi.org/10.1146/annurev-statistics-010814-020148.</a:t>
            </a:r>
          </a:p>
          <a:p>
            <a:pPr marL="0" indent="0">
              <a:buNone/>
            </a:pPr>
            <a:r>
              <a:rPr lang="en-GB" dirty="0"/>
              <a:t>Rossetti, Polly, Tamar Dinisman and Ania Moroz. 2016. An Easy Target? Risk factors affecting victimisation rates for violent crime and theft. Victim Support. https://www.victimsupport.org.uk/sites/default/files/VS%20Insight%20Report%20-%20An%20easy%20target.pdf</a:t>
            </a:r>
          </a:p>
          <a:p>
            <a:pPr marL="0" indent="0">
              <a:buNone/>
            </a:pPr>
            <a:r>
              <a:rPr lang="en-GB" dirty="0"/>
              <a:t>Van Dijk, Jan, and Andromachi Tseloni. 2012. Global Overview: International Trends in Victimization and Recorded Crime. In J. van Dijk, A. Tseloni, &amp; G. Farrell (Eds.), The International Crime Drop (pp. 11–36). Basingstoke: Palgrave Macmillan. http://doi.org/10.1057/978113729142</a:t>
            </a:r>
          </a:p>
        </p:txBody>
      </p:sp>
    </p:spTree>
    <p:extLst>
      <p:ext uri="{BB962C8B-B14F-4D97-AF65-F5344CB8AC3E}">
        <p14:creationId xmlns:p14="http://schemas.microsoft.com/office/powerpoint/2010/main" val="246849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4" y="2205316"/>
            <a:ext cx="10515600" cy="1660635"/>
          </a:xfrm>
        </p:spPr>
        <p:txBody>
          <a:bodyPr>
            <a:normAutofit/>
          </a:bodyPr>
          <a:lstStyle/>
          <a:p>
            <a:r>
              <a:rPr lang="en-GB" dirty="0"/>
              <a:t>Background</a:t>
            </a:r>
          </a:p>
        </p:txBody>
      </p:sp>
    </p:spTree>
    <p:extLst>
      <p:ext uri="{BB962C8B-B14F-4D97-AF65-F5344CB8AC3E}">
        <p14:creationId xmlns:p14="http://schemas.microsoft.com/office/powerpoint/2010/main" val="2934330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299883" y="286872"/>
          <a:ext cx="9236635" cy="5976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838200" y="365125"/>
            <a:ext cx="10515600" cy="1325563"/>
          </a:xfrm>
        </p:spPr>
        <p:txBody>
          <a:bodyPr/>
          <a:lstStyle/>
          <a:p>
            <a:r>
              <a:rPr lang="en-GB" dirty="0">
                <a:latin typeface="Corbel Light" panose="020B0303020204020204" pitchFamily="34" charset="0"/>
              </a:rPr>
              <a:t>Estimating victimization rates</a:t>
            </a:r>
          </a:p>
        </p:txBody>
      </p:sp>
    </p:spTree>
    <p:extLst>
      <p:ext uri="{BB962C8B-B14F-4D97-AF65-F5344CB8AC3E}">
        <p14:creationId xmlns:p14="http://schemas.microsoft.com/office/powerpoint/2010/main" val="124683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299883" y="286872"/>
          <a:ext cx="9236635" cy="5976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838200" y="365125"/>
            <a:ext cx="10515600" cy="1325563"/>
          </a:xfrm>
        </p:spPr>
        <p:txBody>
          <a:bodyPr/>
          <a:lstStyle/>
          <a:p>
            <a:r>
              <a:rPr lang="en-GB" dirty="0">
                <a:latin typeface="Corbel Light" panose="020B0303020204020204" pitchFamily="34" charset="0"/>
              </a:rPr>
              <a:t>Estimating victimization rates</a:t>
            </a:r>
          </a:p>
        </p:txBody>
      </p:sp>
    </p:spTree>
    <p:extLst>
      <p:ext uri="{BB962C8B-B14F-4D97-AF65-F5344CB8AC3E}">
        <p14:creationId xmlns:p14="http://schemas.microsoft.com/office/powerpoint/2010/main" val="690588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Average predictive comparisons</a:t>
            </a:r>
          </a:p>
        </p:txBody>
      </p:sp>
      <p:sp>
        <p:nvSpPr>
          <p:cNvPr id="3" name="Content Placeholder 2"/>
          <p:cNvSpPr>
            <a:spLocks noGrp="1"/>
          </p:cNvSpPr>
          <p:nvPr>
            <p:ph idx="1"/>
          </p:nvPr>
        </p:nvSpPr>
        <p:spPr/>
        <p:txBody>
          <a:bodyPr/>
          <a:lstStyle/>
          <a:p>
            <a:r>
              <a:rPr lang="en-GB" dirty="0"/>
              <a:t>Taking one predictor at a time, make a ‘counterfactual’ copy of each person in the pooled dataset where they have every possible level of that (categorical) predictor</a:t>
            </a:r>
          </a:p>
          <a:p>
            <a:r>
              <a:rPr lang="en-GB" dirty="0"/>
              <a:t>Use the fitted regression model to make a predicted victimization rate for each counterfactual person (and the original data), keeping all other predictors at their observed values</a:t>
            </a:r>
          </a:p>
          <a:p>
            <a:r>
              <a:rPr lang="en-GB" dirty="0"/>
              <a:t>For each level of the predictor of interest, take the average predicted victimization rate</a:t>
            </a:r>
          </a:p>
          <a:p>
            <a:r>
              <a:rPr lang="en-GB" dirty="0"/>
              <a:t>For rationale, see Gelman and Pardoe (2007)</a:t>
            </a:r>
          </a:p>
        </p:txBody>
      </p:sp>
    </p:spTree>
    <p:extLst>
      <p:ext uri="{BB962C8B-B14F-4D97-AF65-F5344CB8AC3E}">
        <p14:creationId xmlns:p14="http://schemas.microsoft.com/office/powerpoint/2010/main" val="347858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rbel Light" panose="020B0303020204020204" pitchFamily="34" charset="0"/>
              </a:rPr>
              <a:t>Average predictive comparisons</a:t>
            </a:r>
          </a:p>
        </p:txBody>
      </p:sp>
      <p:graphicFrame>
        <p:nvGraphicFramePr>
          <p:cNvPr id="4" name="Table 3"/>
          <p:cNvGraphicFramePr>
            <a:graphicFrameLocks noGrp="1"/>
          </p:cNvGraphicFramePr>
          <p:nvPr/>
        </p:nvGraphicFramePr>
        <p:xfrm>
          <a:off x="759468" y="2731252"/>
          <a:ext cx="2850780" cy="1854200"/>
        </p:xfrm>
        <a:graphic>
          <a:graphicData uri="http://schemas.openxmlformats.org/drawingml/2006/table">
            <a:tbl>
              <a:tblPr>
                <a:tableStyleId>{5C22544A-7EE6-4342-B048-85BDC9FD1C3A}</a:tableStyleId>
              </a:tblPr>
              <a:tblGrid>
                <a:gridCol w="412380">
                  <a:extLst>
                    <a:ext uri="{9D8B030D-6E8A-4147-A177-3AD203B41FA5}">
                      <a16:colId xmlns:a16="http://schemas.microsoft.com/office/drawing/2014/main" val="3573087876"/>
                    </a:ext>
                  </a:extLst>
                </a:gridCol>
                <a:gridCol w="573741">
                  <a:extLst>
                    <a:ext uri="{9D8B030D-6E8A-4147-A177-3AD203B41FA5}">
                      <a16:colId xmlns:a16="http://schemas.microsoft.com/office/drawing/2014/main" val="4037752155"/>
                    </a:ext>
                  </a:extLst>
                </a:gridCol>
                <a:gridCol w="842679">
                  <a:extLst>
                    <a:ext uri="{9D8B030D-6E8A-4147-A177-3AD203B41FA5}">
                      <a16:colId xmlns:a16="http://schemas.microsoft.com/office/drawing/2014/main" val="926750277"/>
                    </a:ext>
                  </a:extLst>
                </a:gridCol>
                <a:gridCol w="762000">
                  <a:extLst>
                    <a:ext uri="{9D8B030D-6E8A-4147-A177-3AD203B41FA5}">
                      <a16:colId xmlns:a16="http://schemas.microsoft.com/office/drawing/2014/main" val="780729614"/>
                    </a:ext>
                  </a:extLst>
                </a:gridCol>
                <a:gridCol w="259980">
                  <a:extLst>
                    <a:ext uri="{9D8B030D-6E8A-4147-A177-3AD203B41FA5}">
                      <a16:colId xmlns:a16="http://schemas.microsoft.com/office/drawing/2014/main" val="196167649"/>
                    </a:ext>
                  </a:extLst>
                </a:gridCol>
              </a:tblGrid>
              <a:tr h="184150">
                <a:tc>
                  <a:txBody>
                    <a:bodyPr/>
                    <a:lstStyle/>
                    <a:p>
                      <a:pPr algn="ctr" fontAlgn="b"/>
                      <a:r>
                        <a:rPr lang="en-GB" sz="2000" b="1" u="none" strike="noStrike" dirty="0">
                          <a:effectLst/>
                          <a:latin typeface="Consolas" panose="020B0609020204030204" pitchFamily="49" charset="0"/>
                        </a:rPr>
                        <a:t>id</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age</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000" b="1" u="none" strike="noStrike" dirty="0">
                          <a:effectLst/>
                          <a:latin typeface="Consolas" panose="020B0609020204030204" pitchFamily="49" charset="0"/>
                        </a:rPr>
                        <a:t>urban/ rural</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8217166"/>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solidFill>
                            <a:srgbClr val="CB3564"/>
                          </a:solidFill>
                          <a:effectLst/>
                          <a:latin typeface="Consolas" panose="020B0609020204030204" pitchFamily="49" charset="0"/>
                        </a:rPr>
                        <a:t>1</a:t>
                      </a:r>
                      <a:endParaRPr lang="en-GB" sz="2000" b="0" i="0" u="none" strike="noStrike" dirty="0">
                        <a:solidFill>
                          <a:srgbClr val="CB3564"/>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65589849"/>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0</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651023160"/>
                  </a:ext>
                </a:extLst>
              </a:tr>
              <a:tr h="184150">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1662233693"/>
                  </a:ext>
                </a:extLst>
              </a:tr>
            </a:tbl>
          </a:graphicData>
        </a:graphic>
      </p:graphicFrame>
      <p:graphicFrame>
        <p:nvGraphicFramePr>
          <p:cNvPr id="5" name="Table 4"/>
          <p:cNvGraphicFramePr>
            <a:graphicFrameLocks noGrp="1"/>
          </p:cNvGraphicFramePr>
          <p:nvPr/>
        </p:nvGraphicFramePr>
        <p:xfrm>
          <a:off x="4356849" y="2420102"/>
          <a:ext cx="4365810" cy="2476500"/>
        </p:xfrm>
        <a:graphic>
          <a:graphicData uri="http://schemas.openxmlformats.org/drawingml/2006/table">
            <a:tbl>
              <a:tblPr>
                <a:tableStyleId>{5C22544A-7EE6-4342-B048-85BDC9FD1C3A}</a:tableStyleId>
              </a:tblPr>
              <a:tblGrid>
                <a:gridCol w="484094">
                  <a:extLst>
                    <a:ext uri="{9D8B030D-6E8A-4147-A177-3AD203B41FA5}">
                      <a16:colId xmlns:a16="http://schemas.microsoft.com/office/drawing/2014/main" val="3915089158"/>
                    </a:ext>
                  </a:extLst>
                </a:gridCol>
                <a:gridCol w="824753">
                  <a:extLst>
                    <a:ext uri="{9D8B030D-6E8A-4147-A177-3AD203B41FA5}">
                      <a16:colId xmlns:a16="http://schemas.microsoft.com/office/drawing/2014/main" val="2979048354"/>
                    </a:ext>
                  </a:extLst>
                </a:gridCol>
                <a:gridCol w="945775">
                  <a:extLst>
                    <a:ext uri="{9D8B030D-6E8A-4147-A177-3AD203B41FA5}">
                      <a16:colId xmlns:a16="http://schemas.microsoft.com/office/drawing/2014/main" val="820883175"/>
                    </a:ext>
                  </a:extLst>
                </a:gridCol>
                <a:gridCol w="829236">
                  <a:extLst>
                    <a:ext uri="{9D8B030D-6E8A-4147-A177-3AD203B41FA5}">
                      <a16:colId xmlns:a16="http://schemas.microsoft.com/office/drawing/2014/main" val="663844034"/>
                    </a:ext>
                  </a:extLst>
                </a:gridCol>
                <a:gridCol w="134468">
                  <a:extLst>
                    <a:ext uri="{9D8B030D-6E8A-4147-A177-3AD203B41FA5}">
                      <a16:colId xmlns:a16="http://schemas.microsoft.com/office/drawing/2014/main" val="788756916"/>
                    </a:ext>
                  </a:extLst>
                </a:gridCol>
                <a:gridCol w="1147484">
                  <a:extLst>
                    <a:ext uri="{9D8B030D-6E8A-4147-A177-3AD203B41FA5}">
                      <a16:colId xmlns:a16="http://schemas.microsoft.com/office/drawing/2014/main" val="3728635789"/>
                    </a:ext>
                  </a:extLst>
                </a:gridCol>
              </a:tblGrid>
              <a:tr h="184150">
                <a:tc>
                  <a:txBody>
                    <a:bodyPr/>
                    <a:lstStyle/>
                    <a:p>
                      <a:pPr algn="ctr" fontAlgn="b"/>
                      <a:r>
                        <a:rPr lang="en-GB" sz="2000" b="1" u="none" strike="noStrike" dirty="0">
                          <a:effectLst/>
                          <a:latin typeface="Consolas" panose="020B0609020204030204" pitchFamily="49" charset="0"/>
                        </a:rPr>
                        <a:t>id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age</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urban/ rural</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predict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8589171"/>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solidFill>
                            <a:schemeClr val="tx1"/>
                          </a:solidFill>
                          <a:effectLst/>
                          <a:latin typeface="Consolas" panose="020B0609020204030204" pitchFamily="49" charset="0"/>
                        </a:rPr>
                        <a:t>0</a:t>
                      </a:r>
                      <a:endParaRPr lang="en-GB" sz="2000" b="0" i="0" u="none" strike="noStrike" dirty="0">
                        <a:solidFill>
                          <a:schemeClr val="tx1"/>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0.4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988838137"/>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chemeClr val="tx1"/>
                          </a:solidFill>
                          <a:effectLst/>
                          <a:latin typeface="Consolas" panose="020B0609020204030204" pitchFamily="49" charset="0"/>
                        </a:rPr>
                        <a:t>1</a:t>
                      </a:r>
                      <a:endParaRPr lang="en-GB" sz="2000" b="0" i="0" u="none" strike="noStrike" dirty="0">
                        <a:solidFill>
                          <a:schemeClr val="tx1"/>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0.6</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119782925"/>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chemeClr val="tx1"/>
                          </a:solidFill>
                          <a:effectLst/>
                          <a:latin typeface="Consolas" panose="020B0609020204030204" pitchFamily="49" charset="0"/>
                        </a:rPr>
                        <a:t>0</a:t>
                      </a:r>
                      <a:endParaRPr lang="en-GB" sz="2000" b="0" i="0" u="none" strike="noStrike" dirty="0">
                        <a:solidFill>
                          <a:schemeClr val="tx1"/>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828555250"/>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chemeClr val="tx1"/>
                          </a:solidFill>
                          <a:effectLst/>
                          <a:latin typeface="Consolas" panose="020B0609020204030204" pitchFamily="49" charset="0"/>
                        </a:rPr>
                        <a:t>1</a:t>
                      </a:r>
                      <a:endParaRPr lang="en-GB" sz="2000" b="0" i="0" u="none" strike="noStrike" dirty="0">
                        <a:solidFill>
                          <a:schemeClr val="tx1"/>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995725897"/>
                  </a:ext>
                </a:extLst>
              </a:tr>
              <a:tr h="184150">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chemeClr val="tx1"/>
                          </a:solidFill>
                          <a:effectLst/>
                          <a:latin typeface="Consolas" panose="020B0609020204030204" pitchFamily="49" charset="0"/>
                        </a:rPr>
                        <a:t>…</a:t>
                      </a:r>
                      <a:endParaRPr lang="en-GB" sz="2000" b="0" i="0" u="none" strike="noStrike" dirty="0">
                        <a:solidFill>
                          <a:schemeClr val="tx1"/>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989578247"/>
                  </a:ext>
                </a:extLst>
              </a:tr>
            </a:tbl>
          </a:graphicData>
        </a:graphic>
      </p:graphicFrame>
      <p:graphicFrame>
        <p:nvGraphicFramePr>
          <p:cNvPr id="6" name="Table 5"/>
          <p:cNvGraphicFramePr>
            <a:graphicFrameLocks noGrp="1"/>
          </p:cNvGraphicFramePr>
          <p:nvPr/>
        </p:nvGraphicFramePr>
        <p:xfrm>
          <a:off x="9469260" y="3042402"/>
          <a:ext cx="1768290" cy="1238250"/>
        </p:xfrm>
        <a:graphic>
          <a:graphicData uri="http://schemas.openxmlformats.org/drawingml/2006/table">
            <a:tbl>
              <a:tblPr>
                <a:tableStyleId>{5C22544A-7EE6-4342-B048-85BDC9FD1C3A}</a:tableStyleId>
              </a:tblPr>
              <a:tblGrid>
                <a:gridCol w="629772">
                  <a:extLst>
                    <a:ext uri="{9D8B030D-6E8A-4147-A177-3AD203B41FA5}">
                      <a16:colId xmlns:a16="http://schemas.microsoft.com/office/drawing/2014/main" val="1464335989"/>
                    </a:ext>
                  </a:extLst>
                </a:gridCol>
                <a:gridCol w="1138518">
                  <a:extLst>
                    <a:ext uri="{9D8B030D-6E8A-4147-A177-3AD203B41FA5}">
                      <a16:colId xmlns:a16="http://schemas.microsoft.com/office/drawing/2014/main" val="1160780846"/>
                    </a:ext>
                  </a:extLst>
                </a:gridCol>
              </a:tblGrid>
              <a:tr h="184150">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mean</a:t>
                      </a:r>
                      <a:r>
                        <a:rPr lang="en-GB" sz="2000" b="1" u="none" strike="noStrike" baseline="0" dirty="0">
                          <a:effectLst/>
                          <a:latin typeface="Consolas" panose="020B0609020204030204" pitchFamily="49" charset="0"/>
                        </a:rPr>
                        <a:t> </a:t>
                      </a:r>
                      <a:r>
                        <a:rPr lang="en-GB" sz="2000" b="1" u="none" strike="noStrike" dirty="0">
                          <a:effectLst/>
                          <a:latin typeface="Consolas" panose="020B0609020204030204" pitchFamily="49" charset="0"/>
                        </a:rPr>
                        <a:t>predict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9476738"/>
                  </a:ext>
                </a:extLst>
              </a:tr>
              <a:tr h="184150">
                <a:tc>
                  <a:txBody>
                    <a:bodyPr/>
                    <a:lstStyle/>
                    <a:p>
                      <a:pPr algn="r" fontAlgn="b"/>
                      <a:r>
                        <a:rPr lang="en-GB" sz="2000" u="none" strike="noStrike" dirty="0">
                          <a:solidFill>
                            <a:schemeClr val="tx1"/>
                          </a:solidFill>
                          <a:effectLst/>
                          <a:latin typeface="Consolas" panose="020B0609020204030204" pitchFamily="49" charset="0"/>
                        </a:rPr>
                        <a:t>0</a:t>
                      </a:r>
                      <a:endParaRPr lang="en-GB" sz="2000" b="0" i="0" u="none" strike="noStrike" dirty="0">
                        <a:solidFill>
                          <a:schemeClr val="tx1"/>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0.5</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32673983"/>
                  </a:ext>
                </a:extLst>
              </a:tr>
              <a:tr h="184150">
                <a:tc>
                  <a:txBody>
                    <a:bodyPr/>
                    <a:lstStyle/>
                    <a:p>
                      <a:pPr algn="r" fontAlgn="b"/>
                      <a:r>
                        <a:rPr lang="en-GB" sz="2000" u="none" strike="noStrike" dirty="0">
                          <a:solidFill>
                            <a:schemeClr val="tx1"/>
                          </a:solidFill>
                          <a:effectLst/>
                          <a:latin typeface="Consolas" panose="020B0609020204030204" pitchFamily="49" charset="0"/>
                        </a:rPr>
                        <a:t>1</a:t>
                      </a:r>
                      <a:endParaRPr lang="en-GB" sz="2000" b="0" i="0" u="none" strike="noStrike" dirty="0">
                        <a:solidFill>
                          <a:schemeClr val="tx1"/>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0.3</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994918786"/>
                  </a:ext>
                </a:extLst>
              </a:tr>
            </a:tbl>
          </a:graphicData>
        </a:graphic>
      </p:graphicFrame>
      <p:grpSp>
        <p:nvGrpSpPr>
          <p:cNvPr id="7" name="Group 6"/>
          <p:cNvGrpSpPr/>
          <p:nvPr/>
        </p:nvGrpSpPr>
        <p:grpSpPr>
          <a:xfrm>
            <a:off x="3795429" y="3598205"/>
            <a:ext cx="376239" cy="440129"/>
            <a:chOff x="1956245" y="2768419"/>
            <a:chExt cx="376239" cy="440129"/>
          </a:xfrm>
        </p:grpSpPr>
        <p:sp>
          <p:nvSpPr>
            <p:cNvPr id="8" name="Right Arrow 7"/>
            <p:cNvSpPr/>
            <p:nvPr/>
          </p:nvSpPr>
          <p:spPr>
            <a:xfrm>
              <a:off x="1956245" y="2768419"/>
              <a:ext cx="376239" cy="44012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1">
              <a:schemeClr val="dk1">
                <a:tint val="6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9" name="Right Arrow 4"/>
            <p:cNvSpPr txBox="1"/>
            <p:nvPr/>
          </p:nvSpPr>
          <p:spPr>
            <a:xfrm>
              <a:off x="1956245" y="2856445"/>
              <a:ext cx="263367" cy="2640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p:txBody>
        </p:sp>
      </p:grpSp>
      <p:grpSp>
        <p:nvGrpSpPr>
          <p:cNvPr id="10" name="Group 9"/>
          <p:cNvGrpSpPr/>
          <p:nvPr/>
        </p:nvGrpSpPr>
        <p:grpSpPr>
          <a:xfrm>
            <a:off x="8907840" y="3658352"/>
            <a:ext cx="376239" cy="440129"/>
            <a:chOff x="1956245" y="2768419"/>
            <a:chExt cx="376239" cy="440129"/>
          </a:xfrm>
        </p:grpSpPr>
        <p:sp>
          <p:nvSpPr>
            <p:cNvPr id="11" name="Right Arrow 10"/>
            <p:cNvSpPr/>
            <p:nvPr/>
          </p:nvSpPr>
          <p:spPr>
            <a:xfrm>
              <a:off x="1956245" y="2768419"/>
              <a:ext cx="376239" cy="44012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1">
              <a:schemeClr val="dk1">
                <a:tint val="6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2" name="Right Arrow 4"/>
            <p:cNvSpPr txBox="1"/>
            <p:nvPr/>
          </p:nvSpPr>
          <p:spPr>
            <a:xfrm>
              <a:off x="1956245" y="2856445"/>
              <a:ext cx="263367" cy="2640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p:txBody>
        </p:sp>
      </p:grpSp>
    </p:spTree>
    <p:extLst>
      <p:ext uri="{BB962C8B-B14F-4D97-AF65-F5344CB8AC3E}">
        <p14:creationId xmlns:p14="http://schemas.microsoft.com/office/powerpoint/2010/main" val="3257167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rbel Light" panose="020B0303020204020204" pitchFamily="34" charset="0"/>
              </a:rPr>
              <a:t>Average predictive comparisons</a:t>
            </a:r>
          </a:p>
        </p:txBody>
      </p:sp>
      <p:graphicFrame>
        <p:nvGraphicFramePr>
          <p:cNvPr id="4" name="Table 3"/>
          <p:cNvGraphicFramePr>
            <a:graphicFrameLocks noGrp="1"/>
          </p:cNvGraphicFramePr>
          <p:nvPr/>
        </p:nvGraphicFramePr>
        <p:xfrm>
          <a:off x="759468" y="2731252"/>
          <a:ext cx="2850780" cy="1854200"/>
        </p:xfrm>
        <a:graphic>
          <a:graphicData uri="http://schemas.openxmlformats.org/drawingml/2006/table">
            <a:tbl>
              <a:tblPr>
                <a:tableStyleId>{5C22544A-7EE6-4342-B048-85BDC9FD1C3A}</a:tableStyleId>
              </a:tblPr>
              <a:tblGrid>
                <a:gridCol w="412380">
                  <a:extLst>
                    <a:ext uri="{9D8B030D-6E8A-4147-A177-3AD203B41FA5}">
                      <a16:colId xmlns:a16="http://schemas.microsoft.com/office/drawing/2014/main" val="3573087876"/>
                    </a:ext>
                  </a:extLst>
                </a:gridCol>
                <a:gridCol w="573741">
                  <a:extLst>
                    <a:ext uri="{9D8B030D-6E8A-4147-A177-3AD203B41FA5}">
                      <a16:colId xmlns:a16="http://schemas.microsoft.com/office/drawing/2014/main" val="4037752155"/>
                    </a:ext>
                  </a:extLst>
                </a:gridCol>
                <a:gridCol w="842679">
                  <a:extLst>
                    <a:ext uri="{9D8B030D-6E8A-4147-A177-3AD203B41FA5}">
                      <a16:colId xmlns:a16="http://schemas.microsoft.com/office/drawing/2014/main" val="926750277"/>
                    </a:ext>
                  </a:extLst>
                </a:gridCol>
                <a:gridCol w="762000">
                  <a:extLst>
                    <a:ext uri="{9D8B030D-6E8A-4147-A177-3AD203B41FA5}">
                      <a16:colId xmlns:a16="http://schemas.microsoft.com/office/drawing/2014/main" val="780729614"/>
                    </a:ext>
                  </a:extLst>
                </a:gridCol>
                <a:gridCol w="259980">
                  <a:extLst>
                    <a:ext uri="{9D8B030D-6E8A-4147-A177-3AD203B41FA5}">
                      <a16:colId xmlns:a16="http://schemas.microsoft.com/office/drawing/2014/main" val="196167649"/>
                    </a:ext>
                  </a:extLst>
                </a:gridCol>
              </a:tblGrid>
              <a:tr h="184150">
                <a:tc>
                  <a:txBody>
                    <a:bodyPr/>
                    <a:lstStyle/>
                    <a:p>
                      <a:pPr algn="ctr" fontAlgn="b"/>
                      <a:r>
                        <a:rPr lang="en-GB" sz="2000" b="1" u="none" strike="noStrike" dirty="0">
                          <a:effectLst/>
                          <a:latin typeface="Consolas" panose="020B0609020204030204" pitchFamily="49" charset="0"/>
                        </a:rPr>
                        <a:t>id</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age</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000" b="1" u="none" strike="noStrike" dirty="0">
                          <a:effectLst/>
                          <a:latin typeface="Consolas" panose="020B0609020204030204" pitchFamily="49" charset="0"/>
                        </a:rPr>
                        <a:t>urban/ rural</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8217166"/>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solidFill>
                            <a:srgbClr val="CB3564"/>
                          </a:solidFill>
                          <a:effectLst/>
                          <a:latin typeface="Consolas" panose="020B0609020204030204" pitchFamily="49" charset="0"/>
                        </a:rPr>
                        <a:t>1</a:t>
                      </a:r>
                      <a:endParaRPr lang="en-GB" sz="2000" b="0" i="0" u="none" strike="noStrike" dirty="0">
                        <a:solidFill>
                          <a:srgbClr val="CB3564"/>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65589849"/>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0</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651023160"/>
                  </a:ext>
                </a:extLst>
              </a:tr>
              <a:tr h="184150">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1662233693"/>
                  </a:ext>
                </a:extLst>
              </a:tr>
            </a:tbl>
          </a:graphicData>
        </a:graphic>
      </p:graphicFrame>
      <p:graphicFrame>
        <p:nvGraphicFramePr>
          <p:cNvPr id="5" name="Table 4"/>
          <p:cNvGraphicFramePr>
            <a:graphicFrameLocks noGrp="1"/>
          </p:cNvGraphicFramePr>
          <p:nvPr/>
        </p:nvGraphicFramePr>
        <p:xfrm>
          <a:off x="4356849" y="2420102"/>
          <a:ext cx="4365810" cy="2476500"/>
        </p:xfrm>
        <a:graphic>
          <a:graphicData uri="http://schemas.openxmlformats.org/drawingml/2006/table">
            <a:tbl>
              <a:tblPr>
                <a:tableStyleId>{5C22544A-7EE6-4342-B048-85BDC9FD1C3A}</a:tableStyleId>
              </a:tblPr>
              <a:tblGrid>
                <a:gridCol w="484094">
                  <a:extLst>
                    <a:ext uri="{9D8B030D-6E8A-4147-A177-3AD203B41FA5}">
                      <a16:colId xmlns:a16="http://schemas.microsoft.com/office/drawing/2014/main" val="3915089158"/>
                    </a:ext>
                  </a:extLst>
                </a:gridCol>
                <a:gridCol w="824753">
                  <a:extLst>
                    <a:ext uri="{9D8B030D-6E8A-4147-A177-3AD203B41FA5}">
                      <a16:colId xmlns:a16="http://schemas.microsoft.com/office/drawing/2014/main" val="2979048354"/>
                    </a:ext>
                  </a:extLst>
                </a:gridCol>
                <a:gridCol w="945775">
                  <a:extLst>
                    <a:ext uri="{9D8B030D-6E8A-4147-A177-3AD203B41FA5}">
                      <a16:colId xmlns:a16="http://schemas.microsoft.com/office/drawing/2014/main" val="820883175"/>
                    </a:ext>
                  </a:extLst>
                </a:gridCol>
                <a:gridCol w="829236">
                  <a:extLst>
                    <a:ext uri="{9D8B030D-6E8A-4147-A177-3AD203B41FA5}">
                      <a16:colId xmlns:a16="http://schemas.microsoft.com/office/drawing/2014/main" val="663844034"/>
                    </a:ext>
                  </a:extLst>
                </a:gridCol>
                <a:gridCol w="134468">
                  <a:extLst>
                    <a:ext uri="{9D8B030D-6E8A-4147-A177-3AD203B41FA5}">
                      <a16:colId xmlns:a16="http://schemas.microsoft.com/office/drawing/2014/main" val="788756916"/>
                    </a:ext>
                  </a:extLst>
                </a:gridCol>
                <a:gridCol w="1147484">
                  <a:extLst>
                    <a:ext uri="{9D8B030D-6E8A-4147-A177-3AD203B41FA5}">
                      <a16:colId xmlns:a16="http://schemas.microsoft.com/office/drawing/2014/main" val="3728635789"/>
                    </a:ext>
                  </a:extLst>
                </a:gridCol>
              </a:tblGrid>
              <a:tr h="184150">
                <a:tc>
                  <a:txBody>
                    <a:bodyPr/>
                    <a:lstStyle/>
                    <a:p>
                      <a:pPr algn="ctr" fontAlgn="b"/>
                      <a:r>
                        <a:rPr lang="en-GB" sz="2000" b="1" u="none" strike="noStrike" dirty="0">
                          <a:effectLst/>
                          <a:latin typeface="Consolas" panose="020B0609020204030204" pitchFamily="49" charset="0"/>
                        </a:rPr>
                        <a:t>id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age</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urban/ rural</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predict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8589171"/>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solidFill>
                            <a:srgbClr val="CB3564"/>
                          </a:solidFill>
                          <a:effectLst/>
                          <a:latin typeface="Consolas" panose="020B0609020204030204" pitchFamily="49" charset="0"/>
                        </a:rPr>
                        <a:t>0</a:t>
                      </a:r>
                      <a:endParaRPr lang="en-GB" sz="2000" b="0" i="0" u="none" strike="noStrike" dirty="0">
                        <a:solidFill>
                          <a:srgbClr val="CB3564"/>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0.4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988838137"/>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1</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0.6</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119782925"/>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0</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828555250"/>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1</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995725897"/>
                  </a:ext>
                </a:extLst>
              </a:tr>
              <a:tr h="184150">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chemeClr val="tx1"/>
                          </a:solidFill>
                          <a:effectLst/>
                          <a:latin typeface="Consolas" panose="020B0609020204030204" pitchFamily="49" charset="0"/>
                        </a:rPr>
                        <a:t>…</a:t>
                      </a:r>
                      <a:endParaRPr lang="en-GB" sz="2000" b="0" i="0" u="none" strike="noStrike" dirty="0">
                        <a:solidFill>
                          <a:schemeClr val="tx1"/>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989578247"/>
                  </a:ext>
                </a:extLst>
              </a:tr>
            </a:tbl>
          </a:graphicData>
        </a:graphic>
      </p:graphicFrame>
      <p:graphicFrame>
        <p:nvGraphicFramePr>
          <p:cNvPr id="6" name="Table 5"/>
          <p:cNvGraphicFramePr>
            <a:graphicFrameLocks noGrp="1"/>
          </p:cNvGraphicFramePr>
          <p:nvPr/>
        </p:nvGraphicFramePr>
        <p:xfrm>
          <a:off x="9469260" y="3042402"/>
          <a:ext cx="1768290" cy="1238250"/>
        </p:xfrm>
        <a:graphic>
          <a:graphicData uri="http://schemas.openxmlformats.org/drawingml/2006/table">
            <a:tbl>
              <a:tblPr>
                <a:tableStyleId>{5C22544A-7EE6-4342-B048-85BDC9FD1C3A}</a:tableStyleId>
              </a:tblPr>
              <a:tblGrid>
                <a:gridCol w="629772">
                  <a:extLst>
                    <a:ext uri="{9D8B030D-6E8A-4147-A177-3AD203B41FA5}">
                      <a16:colId xmlns:a16="http://schemas.microsoft.com/office/drawing/2014/main" val="1464335989"/>
                    </a:ext>
                  </a:extLst>
                </a:gridCol>
                <a:gridCol w="1138518">
                  <a:extLst>
                    <a:ext uri="{9D8B030D-6E8A-4147-A177-3AD203B41FA5}">
                      <a16:colId xmlns:a16="http://schemas.microsoft.com/office/drawing/2014/main" val="1160780846"/>
                    </a:ext>
                  </a:extLst>
                </a:gridCol>
              </a:tblGrid>
              <a:tr h="184150">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mean</a:t>
                      </a:r>
                      <a:r>
                        <a:rPr lang="en-GB" sz="2000" b="1" u="none" strike="noStrike" baseline="0" dirty="0">
                          <a:effectLst/>
                          <a:latin typeface="Consolas" panose="020B0609020204030204" pitchFamily="49" charset="0"/>
                        </a:rPr>
                        <a:t> </a:t>
                      </a:r>
                      <a:r>
                        <a:rPr lang="en-GB" sz="2000" b="1" u="none" strike="noStrike" dirty="0">
                          <a:effectLst/>
                          <a:latin typeface="Consolas" panose="020B0609020204030204" pitchFamily="49" charset="0"/>
                        </a:rPr>
                        <a:t>predict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9476738"/>
                  </a:ext>
                </a:extLst>
              </a:tr>
              <a:tr h="184150">
                <a:tc>
                  <a:txBody>
                    <a:bodyPr/>
                    <a:lstStyle/>
                    <a:p>
                      <a:pPr algn="r" fontAlgn="b"/>
                      <a:r>
                        <a:rPr lang="en-GB" sz="2000" u="none" strike="noStrike" dirty="0">
                          <a:solidFill>
                            <a:schemeClr val="tx1"/>
                          </a:solidFill>
                          <a:effectLst/>
                          <a:latin typeface="Consolas" panose="020B0609020204030204" pitchFamily="49" charset="0"/>
                        </a:rPr>
                        <a:t>0</a:t>
                      </a:r>
                      <a:endParaRPr lang="en-GB" sz="2000" b="0" i="0" u="none" strike="noStrike" dirty="0">
                        <a:solidFill>
                          <a:schemeClr val="tx1"/>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0.5</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32673983"/>
                  </a:ext>
                </a:extLst>
              </a:tr>
              <a:tr h="184150">
                <a:tc>
                  <a:txBody>
                    <a:bodyPr/>
                    <a:lstStyle/>
                    <a:p>
                      <a:pPr algn="r" fontAlgn="b"/>
                      <a:r>
                        <a:rPr lang="en-GB" sz="2000" u="none" strike="noStrike" dirty="0">
                          <a:solidFill>
                            <a:schemeClr val="tx1"/>
                          </a:solidFill>
                          <a:effectLst/>
                          <a:latin typeface="Consolas" panose="020B0609020204030204" pitchFamily="49" charset="0"/>
                        </a:rPr>
                        <a:t>1</a:t>
                      </a:r>
                      <a:endParaRPr lang="en-GB" sz="2000" b="0" i="0" u="none" strike="noStrike" dirty="0">
                        <a:solidFill>
                          <a:schemeClr val="tx1"/>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0.3</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994918786"/>
                  </a:ext>
                </a:extLst>
              </a:tr>
            </a:tbl>
          </a:graphicData>
        </a:graphic>
      </p:graphicFrame>
      <p:grpSp>
        <p:nvGrpSpPr>
          <p:cNvPr id="7" name="Group 6"/>
          <p:cNvGrpSpPr/>
          <p:nvPr/>
        </p:nvGrpSpPr>
        <p:grpSpPr>
          <a:xfrm>
            <a:off x="3795429" y="3598205"/>
            <a:ext cx="376239" cy="440129"/>
            <a:chOff x="1956245" y="2768419"/>
            <a:chExt cx="376239" cy="440129"/>
          </a:xfrm>
        </p:grpSpPr>
        <p:sp>
          <p:nvSpPr>
            <p:cNvPr id="8" name="Right Arrow 7"/>
            <p:cNvSpPr/>
            <p:nvPr/>
          </p:nvSpPr>
          <p:spPr>
            <a:xfrm>
              <a:off x="1956245" y="2768419"/>
              <a:ext cx="376239" cy="44012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1">
              <a:schemeClr val="dk1">
                <a:tint val="6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9" name="Right Arrow 4"/>
            <p:cNvSpPr txBox="1"/>
            <p:nvPr/>
          </p:nvSpPr>
          <p:spPr>
            <a:xfrm>
              <a:off x="1956245" y="2856445"/>
              <a:ext cx="263367" cy="2640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p:txBody>
        </p:sp>
      </p:grpSp>
      <p:grpSp>
        <p:nvGrpSpPr>
          <p:cNvPr id="10" name="Group 9"/>
          <p:cNvGrpSpPr/>
          <p:nvPr/>
        </p:nvGrpSpPr>
        <p:grpSpPr>
          <a:xfrm>
            <a:off x="8907840" y="3658352"/>
            <a:ext cx="376239" cy="440129"/>
            <a:chOff x="1956245" y="2768419"/>
            <a:chExt cx="376239" cy="440129"/>
          </a:xfrm>
        </p:grpSpPr>
        <p:sp>
          <p:nvSpPr>
            <p:cNvPr id="11" name="Right Arrow 10"/>
            <p:cNvSpPr/>
            <p:nvPr/>
          </p:nvSpPr>
          <p:spPr>
            <a:xfrm>
              <a:off x="1956245" y="2768419"/>
              <a:ext cx="376239" cy="44012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1">
              <a:schemeClr val="dk1">
                <a:tint val="6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2" name="Right Arrow 4"/>
            <p:cNvSpPr txBox="1"/>
            <p:nvPr/>
          </p:nvSpPr>
          <p:spPr>
            <a:xfrm>
              <a:off x="1956245" y="2856445"/>
              <a:ext cx="263367" cy="2640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p:txBody>
        </p:sp>
      </p:grpSp>
    </p:spTree>
    <p:extLst>
      <p:ext uri="{BB962C8B-B14F-4D97-AF65-F5344CB8AC3E}">
        <p14:creationId xmlns:p14="http://schemas.microsoft.com/office/powerpoint/2010/main" val="238534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rbel Light" panose="020B0303020204020204" pitchFamily="34" charset="0"/>
              </a:rPr>
              <a:t>Average predictive comparisons</a:t>
            </a:r>
          </a:p>
        </p:txBody>
      </p:sp>
      <p:graphicFrame>
        <p:nvGraphicFramePr>
          <p:cNvPr id="4" name="Table 3"/>
          <p:cNvGraphicFramePr>
            <a:graphicFrameLocks noGrp="1"/>
          </p:cNvGraphicFramePr>
          <p:nvPr/>
        </p:nvGraphicFramePr>
        <p:xfrm>
          <a:off x="759468" y="2731252"/>
          <a:ext cx="2850780" cy="1854200"/>
        </p:xfrm>
        <a:graphic>
          <a:graphicData uri="http://schemas.openxmlformats.org/drawingml/2006/table">
            <a:tbl>
              <a:tblPr>
                <a:tableStyleId>{5C22544A-7EE6-4342-B048-85BDC9FD1C3A}</a:tableStyleId>
              </a:tblPr>
              <a:tblGrid>
                <a:gridCol w="412380">
                  <a:extLst>
                    <a:ext uri="{9D8B030D-6E8A-4147-A177-3AD203B41FA5}">
                      <a16:colId xmlns:a16="http://schemas.microsoft.com/office/drawing/2014/main" val="3573087876"/>
                    </a:ext>
                  </a:extLst>
                </a:gridCol>
                <a:gridCol w="573741">
                  <a:extLst>
                    <a:ext uri="{9D8B030D-6E8A-4147-A177-3AD203B41FA5}">
                      <a16:colId xmlns:a16="http://schemas.microsoft.com/office/drawing/2014/main" val="4037752155"/>
                    </a:ext>
                  </a:extLst>
                </a:gridCol>
                <a:gridCol w="842679">
                  <a:extLst>
                    <a:ext uri="{9D8B030D-6E8A-4147-A177-3AD203B41FA5}">
                      <a16:colId xmlns:a16="http://schemas.microsoft.com/office/drawing/2014/main" val="926750277"/>
                    </a:ext>
                  </a:extLst>
                </a:gridCol>
                <a:gridCol w="762000">
                  <a:extLst>
                    <a:ext uri="{9D8B030D-6E8A-4147-A177-3AD203B41FA5}">
                      <a16:colId xmlns:a16="http://schemas.microsoft.com/office/drawing/2014/main" val="780729614"/>
                    </a:ext>
                  </a:extLst>
                </a:gridCol>
                <a:gridCol w="259980">
                  <a:extLst>
                    <a:ext uri="{9D8B030D-6E8A-4147-A177-3AD203B41FA5}">
                      <a16:colId xmlns:a16="http://schemas.microsoft.com/office/drawing/2014/main" val="196167649"/>
                    </a:ext>
                  </a:extLst>
                </a:gridCol>
              </a:tblGrid>
              <a:tr h="184150">
                <a:tc>
                  <a:txBody>
                    <a:bodyPr/>
                    <a:lstStyle/>
                    <a:p>
                      <a:pPr algn="ctr" fontAlgn="b"/>
                      <a:r>
                        <a:rPr lang="en-GB" sz="2000" b="1" u="none" strike="noStrike" dirty="0">
                          <a:effectLst/>
                          <a:latin typeface="Consolas" panose="020B0609020204030204" pitchFamily="49" charset="0"/>
                        </a:rPr>
                        <a:t>id</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age</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000" b="1" u="none" strike="noStrike" dirty="0">
                          <a:effectLst/>
                          <a:latin typeface="Consolas" panose="020B0609020204030204" pitchFamily="49" charset="0"/>
                        </a:rPr>
                        <a:t>urban/ rural</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1" u="none" strike="noStrike" dirty="0">
                          <a:effectLst/>
                          <a:latin typeface="Consolas" panose="020B0609020204030204" pitchFamily="49" charset="0"/>
                        </a:rPr>
                        <a:t>…</a:t>
                      </a:r>
                      <a:endParaRPr lang="en-GB" sz="2000" b="1" i="0" u="none" strike="noStrike" dirty="0">
                        <a:solidFill>
                          <a:srgbClr val="000000"/>
                        </a:solidFill>
                        <a:effectLst/>
                        <a:latin typeface="Consolas" panose="020B0609020204030204" pitchFamily="49"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8217166"/>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solidFill>
                            <a:srgbClr val="CB3564"/>
                          </a:solidFill>
                          <a:effectLst/>
                          <a:latin typeface="Consolas" panose="020B0609020204030204" pitchFamily="49" charset="0"/>
                        </a:rPr>
                        <a:t>1</a:t>
                      </a:r>
                      <a:endParaRPr lang="en-GB" sz="2000" b="0" i="0" u="none" strike="noStrike" dirty="0">
                        <a:solidFill>
                          <a:srgbClr val="CB3564"/>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65589849"/>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0</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651023160"/>
                  </a:ext>
                </a:extLst>
              </a:tr>
              <a:tr h="184150">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l"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1662233693"/>
                  </a:ext>
                </a:extLst>
              </a:tr>
            </a:tbl>
          </a:graphicData>
        </a:graphic>
      </p:graphicFrame>
      <p:graphicFrame>
        <p:nvGraphicFramePr>
          <p:cNvPr id="5" name="Table 4"/>
          <p:cNvGraphicFramePr>
            <a:graphicFrameLocks noGrp="1"/>
          </p:cNvGraphicFramePr>
          <p:nvPr/>
        </p:nvGraphicFramePr>
        <p:xfrm>
          <a:off x="4356849" y="2420102"/>
          <a:ext cx="4365810" cy="2476500"/>
        </p:xfrm>
        <a:graphic>
          <a:graphicData uri="http://schemas.openxmlformats.org/drawingml/2006/table">
            <a:tbl>
              <a:tblPr>
                <a:tableStyleId>{5C22544A-7EE6-4342-B048-85BDC9FD1C3A}</a:tableStyleId>
              </a:tblPr>
              <a:tblGrid>
                <a:gridCol w="484094">
                  <a:extLst>
                    <a:ext uri="{9D8B030D-6E8A-4147-A177-3AD203B41FA5}">
                      <a16:colId xmlns:a16="http://schemas.microsoft.com/office/drawing/2014/main" val="3915089158"/>
                    </a:ext>
                  </a:extLst>
                </a:gridCol>
                <a:gridCol w="824753">
                  <a:extLst>
                    <a:ext uri="{9D8B030D-6E8A-4147-A177-3AD203B41FA5}">
                      <a16:colId xmlns:a16="http://schemas.microsoft.com/office/drawing/2014/main" val="2979048354"/>
                    </a:ext>
                  </a:extLst>
                </a:gridCol>
                <a:gridCol w="945775">
                  <a:extLst>
                    <a:ext uri="{9D8B030D-6E8A-4147-A177-3AD203B41FA5}">
                      <a16:colId xmlns:a16="http://schemas.microsoft.com/office/drawing/2014/main" val="820883175"/>
                    </a:ext>
                  </a:extLst>
                </a:gridCol>
                <a:gridCol w="829236">
                  <a:extLst>
                    <a:ext uri="{9D8B030D-6E8A-4147-A177-3AD203B41FA5}">
                      <a16:colId xmlns:a16="http://schemas.microsoft.com/office/drawing/2014/main" val="663844034"/>
                    </a:ext>
                  </a:extLst>
                </a:gridCol>
                <a:gridCol w="134468">
                  <a:extLst>
                    <a:ext uri="{9D8B030D-6E8A-4147-A177-3AD203B41FA5}">
                      <a16:colId xmlns:a16="http://schemas.microsoft.com/office/drawing/2014/main" val="788756916"/>
                    </a:ext>
                  </a:extLst>
                </a:gridCol>
                <a:gridCol w="1147484">
                  <a:extLst>
                    <a:ext uri="{9D8B030D-6E8A-4147-A177-3AD203B41FA5}">
                      <a16:colId xmlns:a16="http://schemas.microsoft.com/office/drawing/2014/main" val="3728635789"/>
                    </a:ext>
                  </a:extLst>
                </a:gridCol>
              </a:tblGrid>
              <a:tr h="184150">
                <a:tc>
                  <a:txBody>
                    <a:bodyPr/>
                    <a:lstStyle/>
                    <a:p>
                      <a:pPr algn="ctr" fontAlgn="b"/>
                      <a:r>
                        <a:rPr lang="en-GB" sz="2000" b="1" u="none" strike="noStrike" dirty="0">
                          <a:effectLst/>
                          <a:latin typeface="Consolas" panose="020B0609020204030204" pitchFamily="49" charset="0"/>
                        </a:rPr>
                        <a:t>id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age</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urban/ rural</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predict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8589171"/>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solidFill>
                            <a:srgbClr val="CB3564"/>
                          </a:solidFill>
                          <a:effectLst/>
                          <a:latin typeface="Consolas" panose="020B0609020204030204" pitchFamily="49" charset="0"/>
                        </a:rPr>
                        <a:t>0</a:t>
                      </a:r>
                      <a:endParaRPr lang="en-GB" sz="2000" b="0" i="0" u="none" strike="noStrike" dirty="0">
                        <a:solidFill>
                          <a:srgbClr val="CB3564"/>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0.4</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988838137"/>
                  </a:ext>
                </a:extLst>
              </a:tr>
              <a:tr h="184150">
                <a:tc>
                  <a:txBody>
                    <a:bodyPr/>
                    <a:lstStyle/>
                    <a:p>
                      <a:pPr algn="r" fontAlgn="b"/>
                      <a:r>
                        <a:rPr lang="en-GB" sz="2000" u="none" strike="noStrike" dirty="0">
                          <a:effectLst/>
                          <a:latin typeface="Consolas" panose="020B0609020204030204" pitchFamily="49" charset="0"/>
                        </a:rPr>
                        <a:t>01</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1</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16-24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urban</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0.6</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119782925"/>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0</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828555250"/>
                  </a:ext>
                </a:extLst>
              </a:tr>
              <a:tr h="184150">
                <a:tc>
                  <a:txBody>
                    <a:bodyPr/>
                    <a:lstStyle/>
                    <a:p>
                      <a:pPr algn="r" fontAlgn="b"/>
                      <a:r>
                        <a:rPr lang="en-GB" sz="2000" u="none" strike="noStrike" dirty="0">
                          <a:effectLst/>
                          <a:latin typeface="Consolas" panose="020B0609020204030204" pitchFamily="49" charset="0"/>
                        </a:rPr>
                        <a:t>02</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rgbClr val="CB3564"/>
                          </a:solidFill>
                          <a:effectLst/>
                          <a:latin typeface="Consolas" panose="020B0609020204030204" pitchFamily="49" charset="0"/>
                        </a:rPr>
                        <a:t>1</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25-44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rural</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0.4</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995725897"/>
                  </a:ext>
                </a:extLst>
              </a:tr>
              <a:tr h="184150">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solidFill>
                            <a:schemeClr val="tx1"/>
                          </a:solidFill>
                          <a:effectLst/>
                          <a:latin typeface="Consolas" panose="020B0609020204030204" pitchFamily="49" charset="0"/>
                        </a:rPr>
                        <a:t>…</a:t>
                      </a:r>
                      <a:endParaRPr lang="en-GB" sz="2000" b="0" i="0" u="none" strike="noStrike" dirty="0">
                        <a:solidFill>
                          <a:schemeClr val="tx1"/>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3989578247"/>
                  </a:ext>
                </a:extLst>
              </a:tr>
            </a:tbl>
          </a:graphicData>
        </a:graphic>
      </p:graphicFrame>
      <p:graphicFrame>
        <p:nvGraphicFramePr>
          <p:cNvPr id="6" name="Table 5"/>
          <p:cNvGraphicFramePr>
            <a:graphicFrameLocks noGrp="1"/>
          </p:cNvGraphicFramePr>
          <p:nvPr/>
        </p:nvGraphicFramePr>
        <p:xfrm>
          <a:off x="9469260" y="3042402"/>
          <a:ext cx="1768290" cy="1238250"/>
        </p:xfrm>
        <a:graphic>
          <a:graphicData uri="http://schemas.openxmlformats.org/drawingml/2006/table">
            <a:tbl>
              <a:tblPr>
                <a:tableStyleId>{5C22544A-7EE6-4342-B048-85BDC9FD1C3A}</a:tableStyleId>
              </a:tblPr>
              <a:tblGrid>
                <a:gridCol w="629772">
                  <a:extLst>
                    <a:ext uri="{9D8B030D-6E8A-4147-A177-3AD203B41FA5}">
                      <a16:colId xmlns:a16="http://schemas.microsoft.com/office/drawing/2014/main" val="1464335989"/>
                    </a:ext>
                  </a:extLst>
                </a:gridCol>
                <a:gridCol w="1138518">
                  <a:extLst>
                    <a:ext uri="{9D8B030D-6E8A-4147-A177-3AD203B41FA5}">
                      <a16:colId xmlns:a16="http://schemas.microsoft.com/office/drawing/2014/main" val="1160780846"/>
                    </a:ext>
                  </a:extLst>
                </a:gridCol>
              </a:tblGrid>
              <a:tr h="184150">
                <a:tc>
                  <a:txBody>
                    <a:bodyPr/>
                    <a:lstStyle/>
                    <a:p>
                      <a:pPr algn="ctr" fontAlgn="b"/>
                      <a:r>
                        <a:rPr lang="en-GB" sz="2000" b="1" u="none" strike="noStrike" dirty="0">
                          <a:effectLst/>
                          <a:latin typeface="Consolas" panose="020B0609020204030204" pitchFamily="49" charset="0"/>
                        </a:rPr>
                        <a:t>SIMD</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ctr" fontAlgn="b"/>
                      <a:r>
                        <a:rPr lang="en-GB" sz="2000" b="1" u="none" strike="noStrike" dirty="0">
                          <a:effectLst/>
                          <a:latin typeface="Consolas" panose="020B0609020204030204" pitchFamily="49" charset="0"/>
                        </a:rPr>
                        <a:t>mean</a:t>
                      </a:r>
                      <a:r>
                        <a:rPr lang="en-GB" sz="2000" b="1" u="none" strike="noStrike" baseline="0" dirty="0">
                          <a:effectLst/>
                          <a:latin typeface="Consolas" panose="020B0609020204030204" pitchFamily="49" charset="0"/>
                        </a:rPr>
                        <a:t> </a:t>
                      </a:r>
                      <a:r>
                        <a:rPr lang="en-GB" sz="2000" b="1" u="none" strike="noStrike" dirty="0">
                          <a:effectLst/>
                          <a:latin typeface="Consolas" panose="020B0609020204030204" pitchFamily="49" charset="0"/>
                        </a:rPr>
                        <a:t>predict</a:t>
                      </a:r>
                      <a:endParaRPr lang="en-GB" sz="2000" b="1" i="0" u="none" strike="noStrike" dirty="0">
                        <a:solidFill>
                          <a:srgbClr val="000000"/>
                        </a:solidFill>
                        <a:effectLst/>
                        <a:latin typeface="Consolas" panose="020B0609020204030204" pitchFamily="49" charset="0"/>
                      </a:endParaRPr>
                    </a:p>
                  </a:txBody>
                  <a:tcPr marL="6350" marR="6350" marT="635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9476738"/>
                  </a:ext>
                </a:extLst>
              </a:tr>
              <a:tr h="184150">
                <a:tc>
                  <a:txBody>
                    <a:bodyPr/>
                    <a:lstStyle/>
                    <a:p>
                      <a:pPr algn="r" fontAlgn="b"/>
                      <a:r>
                        <a:rPr lang="en-GB" sz="2000" u="none" strike="noStrike" dirty="0">
                          <a:solidFill>
                            <a:srgbClr val="CB3564"/>
                          </a:solidFill>
                          <a:effectLst/>
                          <a:latin typeface="Consolas" panose="020B0609020204030204" pitchFamily="49" charset="0"/>
                        </a:rPr>
                        <a:t>0</a:t>
                      </a:r>
                      <a:endParaRPr lang="en-GB" sz="2000" b="0" i="0" u="none" strike="noStrike" dirty="0">
                        <a:solidFill>
                          <a:srgbClr val="CB3564"/>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tc>
                  <a:txBody>
                    <a:bodyPr/>
                    <a:lstStyle/>
                    <a:p>
                      <a:pPr algn="r" fontAlgn="b"/>
                      <a:r>
                        <a:rPr lang="en-GB" sz="2000" u="none" strike="noStrike" dirty="0">
                          <a:effectLst/>
                          <a:latin typeface="Consolas" panose="020B0609020204030204" pitchFamily="49" charset="0"/>
                        </a:rPr>
                        <a:t>0.5</a:t>
                      </a:r>
                      <a:endParaRPr lang="en-GB" sz="2000" b="0" i="0" u="none" strike="noStrike" dirty="0">
                        <a:solidFill>
                          <a:srgbClr val="000000"/>
                        </a:solidFill>
                        <a:effectLst/>
                        <a:latin typeface="Consolas" panose="020B0609020204030204" pitchFamily="49" charset="0"/>
                      </a:endParaRPr>
                    </a:p>
                  </a:txBody>
                  <a:tcPr marL="6350" marR="6350" marT="635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32673983"/>
                  </a:ext>
                </a:extLst>
              </a:tr>
              <a:tr h="184150">
                <a:tc>
                  <a:txBody>
                    <a:bodyPr/>
                    <a:lstStyle/>
                    <a:p>
                      <a:pPr algn="r" fontAlgn="b"/>
                      <a:r>
                        <a:rPr lang="en-GB" sz="2000" u="none" strike="noStrike" dirty="0">
                          <a:solidFill>
                            <a:srgbClr val="CB3564"/>
                          </a:solidFill>
                          <a:effectLst/>
                          <a:latin typeface="Consolas" panose="020B0609020204030204" pitchFamily="49" charset="0"/>
                        </a:rPr>
                        <a:t>1</a:t>
                      </a:r>
                      <a:endParaRPr lang="en-GB" sz="2000" b="0" i="0" u="none" strike="noStrike" dirty="0">
                        <a:solidFill>
                          <a:srgbClr val="CB3564"/>
                        </a:solidFill>
                        <a:effectLst/>
                        <a:latin typeface="Consolas" panose="020B0609020204030204" pitchFamily="49" charset="0"/>
                      </a:endParaRPr>
                    </a:p>
                  </a:txBody>
                  <a:tcPr marL="6350" marR="6350" marT="6350" marB="0" anchor="b">
                    <a:noFill/>
                  </a:tcPr>
                </a:tc>
                <a:tc>
                  <a:txBody>
                    <a:bodyPr/>
                    <a:lstStyle/>
                    <a:p>
                      <a:pPr algn="r" fontAlgn="b"/>
                      <a:r>
                        <a:rPr lang="en-GB" sz="2000" u="none" strike="noStrike" dirty="0">
                          <a:effectLst/>
                          <a:latin typeface="Consolas" panose="020B0609020204030204" pitchFamily="49" charset="0"/>
                        </a:rPr>
                        <a:t>0.3</a:t>
                      </a:r>
                      <a:endParaRPr lang="en-GB" sz="2000" b="0" i="0" u="none" strike="noStrike" dirty="0">
                        <a:solidFill>
                          <a:srgbClr val="000000"/>
                        </a:solidFill>
                        <a:effectLst/>
                        <a:latin typeface="Consolas" panose="020B0609020204030204" pitchFamily="49" charset="0"/>
                      </a:endParaRPr>
                    </a:p>
                  </a:txBody>
                  <a:tcPr marL="6350" marR="6350" marT="6350" marB="0" anchor="b">
                    <a:noFill/>
                  </a:tcPr>
                </a:tc>
                <a:extLst>
                  <a:ext uri="{0D108BD9-81ED-4DB2-BD59-A6C34878D82A}">
                    <a16:rowId xmlns:a16="http://schemas.microsoft.com/office/drawing/2014/main" val="994918786"/>
                  </a:ext>
                </a:extLst>
              </a:tr>
            </a:tbl>
          </a:graphicData>
        </a:graphic>
      </p:graphicFrame>
      <p:grpSp>
        <p:nvGrpSpPr>
          <p:cNvPr id="7" name="Group 6"/>
          <p:cNvGrpSpPr/>
          <p:nvPr/>
        </p:nvGrpSpPr>
        <p:grpSpPr>
          <a:xfrm>
            <a:off x="3795429" y="3598205"/>
            <a:ext cx="376239" cy="440129"/>
            <a:chOff x="1956245" y="2768419"/>
            <a:chExt cx="376239" cy="440129"/>
          </a:xfrm>
        </p:grpSpPr>
        <p:sp>
          <p:nvSpPr>
            <p:cNvPr id="8" name="Right Arrow 7"/>
            <p:cNvSpPr/>
            <p:nvPr/>
          </p:nvSpPr>
          <p:spPr>
            <a:xfrm>
              <a:off x="1956245" y="2768419"/>
              <a:ext cx="376239" cy="44012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1">
              <a:schemeClr val="dk1">
                <a:tint val="6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9" name="Right Arrow 4"/>
            <p:cNvSpPr txBox="1"/>
            <p:nvPr/>
          </p:nvSpPr>
          <p:spPr>
            <a:xfrm>
              <a:off x="1956245" y="2856445"/>
              <a:ext cx="263367" cy="2640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p:txBody>
        </p:sp>
      </p:grpSp>
      <p:grpSp>
        <p:nvGrpSpPr>
          <p:cNvPr id="10" name="Group 9"/>
          <p:cNvGrpSpPr/>
          <p:nvPr/>
        </p:nvGrpSpPr>
        <p:grpSpPr>
          <a:xfrm>
            <a:off x="8907840" y="3658352"/>
            <a:ext cx="376239" cy="440129"/>
            <a:chOff x="1956245" y="2768419"/>
            <a:chExt cx="376239" cy="440129"/>
          </a:xfrm>
        </p:grpSpPr>
        <p:sp>
          <p:nvSpPr>
            <p:cNvPr id="11" name="Right Arrow 10"/>
            <p:cNvSpPr/>
            <p:nvPr/>
          </p:nvSpPr>
          <p:spPr>
            <a:xfrm>
              <a:off x="1956245" y="2768419"/>
              <a:ext cx="376239" cy="44012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1">
              <a:schemeClr val="dk1">
                <a:tint val="6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2" name="Right Arrow 4"/>
            <p:cNvSpPr txBox="1"/>
            <p:nvPr/>
          </p:nvSpPr>
          <p:spPr>
            <a:xfrm>
              <a:off x="1956245" y="2856445"/>
              <a:ext cx="263367" cy="2640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p:txBody>
        </p:sp>
      </p:grpSp>
    </p:spTree>
    <p:extLst>
      <p:ext uri="{BB962C8B-B14F-4D97-AF65-F5344CB8AC3E}">
        <p14:creationId xmlns:p14="http://schemas.microsoft.com/office/powerpoint/2010/main" val="256887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299883" y="286872"/>
          <a:ext cx="9236635" cy="5976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838200" y="365125"/>
            <a:ext cx="10515600" cy="1325563"/>
          </a:xfrm>
        </p:spPr>
        <p:txBody>
          <a:bodyPr/>
          <a:lstStyle/>
          <a:p>
            <a:r>
              <a:rPr lang="en-GB" dirty="0">
                <a:latin typeface="Corbel Light" panose="020B0303020204020204" pitchFamily="34" charset="0"/>
              </a:rPr>
              <a:t>Estimating victimization rates</a:t>
            </a:r>
          </a:p>
        </p:txBody>
      </p:sp>
    </p:spTree>
    <p:extLst>
      <p:ext uri="{BB962C8B-B14F-4D97-AF65-F5344CB8AC3E}">
        <p14:creationId xmlns:p14="http://schemas.microsoft.com/office/powerpoint/2010/main" val="346845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Motivating question</a:t>
            </a:r>
          </a:p>
        </p:txBody>
      </p:sp>
      <p:sp>
        <p:nvSpPr>
          <p:cNvPr id="3" name="Content Placeholder 2"/>
          <p:cNvSpPr>
            <a:spLocks noGrp="1"/>
          </p:cNvSpPr>
          <p:nvPr>
            <p:ph idx="1"/>
          </p:nvPr>
        </p:nvSpPr>
        <p:spPr/>
        <p:txBody>
          <a:bodyPr>
            <a:normAutofit/>
          </a:bodyPr>
          <a:lstStyle/>
          <a:p>
            <a:r>
              <a:rPr lang="en-GB" dirty="0"/>
              <a:t>Crime has fallen substantially over the last 30 years or so (van </a:t>
            </a:r>
            <a:r>
              <a:rPr lang="en-GB" dirty="0" err="1"/>
              <a:t>Dijk</a:t>
            </a:r>
            <a:r>
              <a:rPr lang="en-GB" dirty="0"/>
              <a:t> et al. 2012)</a:t>
            </a:r>
          </a:p>
          <a:p>
            <a:r>
              <a:rPr lang="en-GB" dirty="0"/>
              <a:t>Victimization has fallen by almost 40% in Scotland between 2008/09 and 2017/18 (Scottish Government, 2019)</a:t>
            </a:r>
          </a:p>
          <a:p>
            <a:r>
              <a:rPr lang="en-GB" dirty="0"/>
              <a:t>One of the big questions: has crime fallen for all groups in society equally (Hunter and Tseloni, 2016; McVie et al., 2020)?</a:t>
            </a:r>
          </a:p>
          <a:p>
            <a:r>
              <a:rPr lang="en-GB" dirty="0"/>
              <a:t>Or put another way, how has victimization </a:t>
            </a:r>
            <a:r>
              <a:rPr lang="en-GB" i="1" dirty="0"/>
              <a:t>inequality</a:t>
            </a:r>
            <a:r>
              <a:rPr lang="en-GB" dirty="0"/>
              <a:t> changed over this period?</a:t>
            </a:r>
            <a:endParaRPr lang="en-GB" b="1" dirty="0"/>
          </a:p>
        </p:txBody>
      </p:sp>
    </p:spTree>
    <p:extLst>
      <p:ext uri="{BB962C8B-B14F-4D97-AF65-F5344CB8AC3E}">
        <p14:creationId xmlns:p14="http://schemas.microsoft.com/office/powerpoint/2010/main" val="398992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victimization inequality: ‘Dimensions’ of inequality?</a:t>
            </a:r>
          </a:p>
        </p:txBody>
      </p:sp>
      <p:sp>
        <p:nvSpPr>
          <p:cNvPr id="3" name="Content Placeholder 2"/>
          <p:cNvSpPr>
            <a:spLocks noGrp="1"/>
          </p:cNvSpPr>
          <p:nvPr>
            <p:ph idx="1"/>
          </p:nvPr>
        </p:nvSpPr>
        <p:spPr>
          <a:xfrm>
            <a:off x="838200" y="1825624"/>
            <a:ext cx="10515600" cy="4778375"/>
          </a:xfrm>
        </p:spPr>
        <p:txBody>
          <a:bodyPr>
            <a:normAutofit/>
          </a:bodyPr>
          <a:lstStyle/>
          <a:p>
            <a:r>
              <a:rPr lang="en-GB" dirty="0"/>
              <a:t>Not just finances – we need to look across multiple dimensions (Hunter and Tseloni, 2016)</a:t>
            </a:r>
          </a:p>
          <a:p>
            <a:r>
              <a:rPr lang="en-GB" dirty="0"/>
              <a:t>Literature is pretty fragmented, but important variables include age, gender, ethnicity, disability, area characteristics (deprivation and region), financial hardship and tenure (see variously </a:t>
            </a:r>
            <a:r>
              <a:rPr lang="en-US" dirty="0"/>
              <a:t>Nilsson and Estrada, 2004; Hunter and Tseloni, 2016; Herranz de Rafael and Fernández-Prados, 2019; Ganpat et al., 2020; Grove et al., 2012; </a:t>
            </a:r>
            <a:r>
              <a:rPr lang="en-GB" dirty="0"/>
              <a:t>Rossetti et al., 2016)</a:t>
            </a:r>
          </a:p>
          <a:p>
            <a:r>
              <a:rPr lang="en-GB" dirty="0"/>
              <a:t>No study has systematically looked at how overall victimization inequality has changed across these characteristics</a:t>
            </a:r>
          </a:p>
          <a:p>
            <a:endParaRPr lang="en-GB" dirty="0"/>
          </a:p>
          <a:p>
            <a:endParaRPr lang="en-GB" dirty="0"/>
          </a:p>
        </p:txBody>
      </p:sp>
    </p:spTree>
    <p:extLst>
      <p:ext uri="{BB962C8B-B14F-4D97-AF65-F5344CB8AC3E}">
        <p14:creationId xmlns:p14="http://schemas.microsoft.com/office/powerpoint/2010/main" val="122499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4" y="2205316"/>
            <a:ext cx="10515600" cy="1660635"/>
          </a:xfrm>
        </p:spPr>
        <p:txBody>
          <a:bodyPr>
            <a:normAutofit/>
          </a:bodyPr>
          <a:lstStyle/>
          <a:p>
            <a:r>
              <a:rPr lang="en-GB" dirty="0"/>
              <a:t>Data and methods</a:t>
            </a:r>
          </a:p>
        </p:txBody>
      </p:sp>
    </p:spTree>
    <p:extLst>
      <p:ext uri="{BB962C8B-B14F-4D97-AF65-F5344CB8AC3E}">
        <p14:creationId xmlns:p14="http://schemas.microsoft.com/office/powerpoint/2010/main" val="216091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and regression model specification</a:t>
            </a:r>
          </a:p>
        </p:txBody>
      </p:sp>
      <p:sp>
        <p:nvSpPr>
          <p:cNvPr id="3" name="Content Placeholder 2"/>
          <p:cNvSpPr>
            <a:spLocks noGrp="1"/>
          </p:cNvSpPr>
          <p:nvPr>
            <p:ph idx="1"/>
          </p:nvPr>
        </p:nvSpPr>
        <p:spPr>
          <a:xfrm>
            <a:off x="838200" y="1825624"/>
            <a:ext cx="10515600" cy="4689475"/>
          </a:xfrm>
        </p:spPr>
        <p:txBody>
          <a:bodyPr>
            <a:normAutofit fontScale="92500" lnSpcReduction="20000"/>
          </a:bodyPr>
          <a:lstStyle/>
          <a:p>
            <a:r>
              <a:rPr lang="en-GB" dirty="0"/>
              <a:t>Data: combined Scottish Crime and Justice Survey sweeps from 2008/09-2019/20 (n = </a:t>
            </a:r>
            <a:r>
              <a:rPr lang="en-US" dirty="0"/>
              <a:t>90,713)</a:t>
            </a:r>
            <a:endParaRPr lang="en-GB" dirty="0"/>
          </a:p>
          <a:p>
            <a:r>
              <a:rPr lang="en-GB" dirty="0"/>
              <a:t>Outcome: number of victimizations of all crime types (0 = 83%, 1 = 11%, 2+ = 6%)</a:t>
            </a:r>
          </a:p>
          <a:p>
            <a:r>
              <a:rPr lang="en-GB" dirty="0"/>
              <a:t>Predictors (reference category in </a:t>
            </a:r>
            <a:r>
              <a:rPr lang="en-GB" i="1" dirty="0"/>
              <a:t>italics)</a:t>
            </a:r>
            <a:endParaRPr lang="en-GB" dirty="0"/>
          </a:p>
          <a:p>
            <a:pPr lvl="1"/>
            <a:r>
              <a:rPr lang="en-GB" dirty="0"/>
              <a:t>Age (</a:t>
            </a:r>
            <a:r>
              <a:rPr lang="en-GB" i="1" dirty="0"/>
              <a:t>16-24</a:t>
            </a:r>
            <a:r>
              <a:rPr lang="en-GB" dirty="0"/>
              <a:t>, 25-44, 45-64, 65+; </a:t>
            </a:r>
            <a:r>
              <a:rPr lang="en-US" dirty="0"/>
              <a:t>14, 32, 33, 21% of sample respectively)</a:t>
            </a:r>
            <a:endParaRPr lang="en-GB" dirty="0"/>
          </a:p>
          <a:p>
            <a:pPr lvl="1"/>
            <a:r>
              <a:rPr lang="en-GB" dirty="0"/>
              <a:t>Gender (male/</a:t>
            </a:r>
            <a:r>
              <a:rPr lang="en-GB" i="1" dirty="0"/>
              <a:t>female</a:t>
            </a:r>
            <a:r>
              <a:rPr lang="en-GB" dirty="0"/>
              <a:t>; 48, 52%)</a:t>
            </a:r>
          </a:p>
          <a:p>
            <a:pPr lvl="1"/>
            <a:r>
              <a:rPr lang="en-GB" dirty="0"/>
              <a:t>Ethnicity (</a:t>
            </a:r>
            <a:r>
              <a:rPr lang="en-GB" i="1" dirty="0"/>
              <a:t>white Scottish or British</a:t>
            </a:r>
            <a:r>
              <a:rPr lang="en-GB" dirty="0"/>
              <a:t>/white other/minority ethnic; 91, 5, 4%)</a:t>
            </a:r>
          </a:p>
          <a:p>
            <a:pPr lvl="1"/>
            <a:r>
              <a:rPr lang="en-GB" dirty="0"/>
              <a:t>Disability (</a:t>
            </a:r>
            <a:r>
              <a:rPr lang="en-GB" i="1" dirty="0"/>
              <a:t>no</a:t>
            </a:r>
            <a:r>
              <a:rPr lang="en-GB" dirty="0"/>
              <a:t>/yes; 73, 27%)</a:t>
            </a:r>
          </a:p>
          <a:p>
            <a:pPr lvl="1"/>
            <a:r>
              <a:rPr lang="en-GB" dirty="0"/>
              <a:t>Area deprivation/SIMD (15% most deprived/</a:t>
            </a:r>
            <a:r>
              <a:rPr lang="en-GB" i="1" dirty="0"/>
              <a:t>other</a:t>
            </a:r>
            <a:r>
              <a:rPr lang="en-GB" dirty="0"/>
              <a:t>; 15, 85%)</a:t>
            </a:r>
          </a:p>
          <a:p>
            <a:pPr lvl="1"/>
            <a:r>
              <a:rPr lang="en-GB" i="1" dirty="0"/>
              <a:t>Urban</a:t>
            </a:r>
            <a:r>
              <a:rPr lang="en-GB" dirty="0"/>
              <a:t>/rural (82, 18%)</a:t>
            </a:r>
          </a:p>
          <a:p>
            <a:pPr lvl="1"/>
            <a:r>
              <a:rPr lang="en-GB" dirty="0"/>
              <a:t>Financial hardship (a</a:t>
            </a:r>
            <a:r>
              <a:rPr lang="en-US" dirty="0"/>
              <a:t> big problem or impossible to access £100 in an emergency/</a:t>
            </a:r>
            <a:r>
              <a:rPr lang="en-US" i="1" dirty="0"/>
              <a:t>other</a:t>
            </a:r>
            <a:r>
              <a:rPr lang="en-US" dirty="0"/>
              <a:t>; 8, 89, 2% missing)</a:t>
            </a:r>
          </a:p>
          <a:p>
            <a:pPr lvl="1"/>
            <a:r>
              <a:rPr lang="en-GB" dirty="0"/>
              <a:t>Tenure (</a:t>
            </a:r>
            <a:r>
              <a:rPr lang="en-GB" i="1" dirty="0"/>
              <a:t>other</a:t>
            </a:r>
            <a:r>
              <a:rPr lang="en-GB" dirty="0"/>
              <a:t>/social renting; 79, 21, 1% missing)</a:t>
            </a:r>
          </a:p>
        </p:txBody>
      </p:sp>
    </p:spTree>
    <p:extLst>
      <p:ext uri="{BB962C8B-B14F-4D97-AF65-F5344CB8AC3E}">
        <p14:creationId xmlns:p14="http://schemas.microsoft.com/office/powerpoint/2010/main" val="62685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Statistical model</a:t>
            </a:r>
            <a:endParaRPr lang="en-GB" i="1" dirty="0"/>
          </a:p>
        </p:txBody>
      </p:sp>
      <p:sp>
        <p:nvSpPr>
          <p:cNvPr id="3" name="Content Placeholder 2"/>
          <p:cNvSpPr>
            <a:spLocks noGrp="1"/>
          </p:cNvSpPr>
          <p:nvPr>
            <p:ph idx="1"/>
          </p:nvPr>
        </p:nvSpPr>
        <p:spPr>
          <a:xfrm>
            <a:off x="838200" y="1825624"/>
            <a:ext cx="10515600" cy="4841505"/>
          </a:xfrm>
        </p:spPr>
        <p:txBody>
          <a:bodyPr>
            <a:normAutofit/>
          </a:bodyPr>
          <a:lstStyle/>
          <a:p>
            <a:r>
              <a:rPr lang="en-GB" dirty="0"/>
              <a:t>We present a set of eight models of the number of victimization incidents experienced, modelled as a function of each predictor, survey year (as a linear trend) and the interaction between the predictor and survey year</a:t>
            </a:r>
          </a:p>
          <a:p>
            <a:r>
              <a:rPr lang="en-GB" dirty="0"/>
              <a:t>And then a ‘full’ model with all predictors and their interactions with survey year</a:t>
            </a:r>
          </a:p>
          <a:p>
            <a:r>
              <a:rPr lang="en-GB" dirty="0"/>
              <a:t>For illustration:</a:t>
            </a:r>
          </a:p>
          <a:p>
            <a:pPr marL="0" indent="0">
              <a:buNone/>
            </a:pPr>
            <a:r>
              <a:rPr lang="en-GB" dirty="0"/>
              <a:t>	</a:t>
            </a:r>
            <a:r>
              <a:rPr lang="en-GB" sz="2000" dirty="0">
                <a:latin typeface="Consolas" panose="020B0609020204030204" pitchFamily="49" charset="0"/>
              </a:rPr>
              <a:t>Model 1: victimization ~ age * survey year</a:t>
            </a:r>
          </a:p>
          <a:p>
            <a:pPr marL="0" indent="0">
              <a:buNone/>
            </a:pPr>
            <a:r>
              <a:rPr lang="en-GB" sz="2000" dirty="0">
                <a:latin typeface="Consolas" panose="020B0609020204030204" pitchFamily="49" charset="0"/>
              </a:rPr>
              <a:t>	Model 2: victimization ~ gender * survey year</a:t>
            </a:r>
          </a:p>
          <a:p>
            <a:pPr marL="0" indent="0">
              <a:buNone/>
            </a:pPr>
            <a:r>
              <a:rPr lang="en-GB" sz="2000" dirty="0">
                <a:latin typeface="Consolas" panose="020B0609020204030204" pitchFamily="49" charset="0"/>
              </a:rPr>
              <a:t>	…</a:t>
            </a:r>
          </a:p>
          <a:p>
            <a:pPr marL="0" indent="0">
              <a:buNone/>
            </a:pPr>
            <a:r>
              <a:rPr lang="en-GB" sz="2000" dirty="0">
                <a:latin typeface="Consolas" panose="020B0609020204030204" pitchFamily="49" charset="0"/>
              </a:rPr>
              <a:t>	Model 9: victimization ~ age * survey year + gender * survey year…</a:t>
            </a:r>
          </a:p>
        </p:txBody>
      </p:sp>
    </p:spTree>
    <p:extLst>
      <p:ext uri="{BB962C8B-B14F-4D97-AF65-F5344CB8AC3E}">
        <p14:creationId xmlns:p14="http://schemas.microsoft.com/office/powerpoint/2010/main" val="94471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victimization </a:t>
            </a:r>
            <a:r>
              <a:rPr lang="en-GB" i="1" dirty="0"/>
              <a:t>inequality</a:t>
            </a:r>
          </a:p>
        </p:txBody>
      </p:sp>
      <p:sp>
        <p:nvSpPr>
          <p:cNvPr id="3" name="Content Placeholder 2"/>
          <p:cNvSpPr>
            <a:spLocks noGrp="1"/>
          </p:cNvSpPr>
          <p:nvPr>
            <p:ph idx="1"/>
          </p:nvPr>
        </p:nvSpPr>
        <p:spPr>
          <a:xfrm>
            <a:off x="838200" y="1825624"/>
            <a:ext cx="10515600" cy="4841505"/>
          </a:xfrm>
        </p:spPr>
        <p:txBody>
          <a:bodyPr>
            <a:normAutofit/>
          </a:bodyPr>
          <a:lstStyle/>
          <a:p>
            <a:r>
              <a:rPr lang="en-GB" dirty="0"/>
              <a:t>We show results via predicted victimization rates from the different models, and the ratio of these predicted rates for comparison groups compared to reference groups</a:t>
            </a:r>
          </a:p>
          <a:p>
            <a:r>
              <a:rPr lang="en-GB" dirty="0"/>
              <a:t>This measure is (reasonably…) easy to understand and it is easy to show both this ‘inequality’ measure and the estimated victimization rates themselves have changed, which gives necessary context to the inequality estimates (Spiegelhalter, 2017)</a:t>
            </a:r>
          </a:p>
          <a:p>
            <a:r>
              <a:rPr lang="en-GB" dirty="0"/>
              <a:t>We also show which interaction terms were statistically significant (at the conventional p &lt;0.05 level)</a:t>
            </a:r>
          </a:p>
          <a:p>
            <a:endParaRPr lang="en-GB" dirty="0"/>
          </a:p>
        </p:txBody>
      </p:sp>
    </p:spTree>
    <p:extLst>
      <p:ext uri="{BB962C8B-B14F-4D97-AF65-F5344CB8AC3E}">
        <p14:creationId xmlns:p14="http://schemas.microsoft.com/office/powerpoint/2010/main" val="358347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and regression model specification</a:t>
            </a:r>
          </a:p>
        </p:txBody>
      </p:sp>
      <p:sp>
        <p:nvSpPr>
          <p:cNvPr id="3" name="Content Placeholder 2"/>
          <p:cNvSpPr>
            <a:spLocks noGrp="1"/>
          </p:cNvSpPr>
          <p:nvPr>
            <p:ph idx="1"/>
          </p:nvPr>
        </p:nvSpPr>
        <p:spPr>
          <a:xfrm>
            <a:off x="838200" y="1825625"/>
            <a:ext cx="10515600" cy="4718610"/>
          </a:xfrm>
        </p:spPr>
        <p:txBody>
          <a:bodyPr>
            <a:normAutofit/>
          </a:bodyPr>
          <a:lstStyle/>
          <a:p>
            <a:r>
              <a:rPr lang="en-GB" dirty="0"/>
              <a:t>Fit in R with the {survey} package using weighted-least squares and a </a:t>
            </a:r>
            <a:r>
              <a:rPr lang="en-GB" dirty="0" err="1"/>
              <a:t>quasipoisson</a:t>
            </a:r>
            <a:r>
              <a:rPr lang="en-GB" dirty="0"/>
              <a:t> link function to account for overdispersion</a:t>
            </a:r>
          </a:p>
          <a:p>
            <a:r>
              <a:rPr lang="en-GB" dirty="0"/>
              <a:t>Responses modelled with individual-level weights</a:t>
            </a:r>
          </a:p>
          <a:p>
            <a:r>
              <a:rPr lang="en-GB" dirty="0"/>
              <a:t>We used multiple imputation with chained equations (MICE) to impute missing data (we had ~ 2% missing data)</a:t>
            </a:r>
          </a:p>
          <a:p>
            <a:r>
              <a:rPr lang="en-GB" dirty="0"/>
              <a:t>Confidence intervals calculated by simulation method similar to King et al. (2000)</a:t>
            </a:r>
          </a:p>
        </p:txBody>
      </p:sp>
    </p:spTree>
    <p:extLst>
      <p:ext uri="{BB962C8B-B14F-4D97-AF65-F5344CB8AC3E}">
        <p14:creationId xmlns:p14="http://schemas.microsoft.com/office/powerpoint/2010/main" val="64852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rbel Light"/>
        <a:ea typeface=""/>
        <a:cs typeface=""/>
      </a:majorFont>
      <a:minorFont>
        <a:latin typeface="Corbe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3137</TotalTime>
  <Words>2113</Words>
  <Application>Microsoft Office PowerPoint</Application>
  <PresentationFormat>Widescreen</PresentationFormat>
  <Paragraphs>337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Consolas</vt:lpstr>
      <vt:lpstr>Corbel Light</vt:lpstr>
      <vt:lpstr>Office Theme</vt:lpstr>
      <vt:lpstr>Stability and change in victimization inequality in Scotland, 2008/09-2019/20  </vt:lpstr>
      <vt:lpstr>Background</vt:lpstr>
      <vt:lpstr>Motivating question</vt:lpstr>
      <vt:lpstr>Measuring victimization inequality: ‘Dimensions’ of inequality?</vt:lpstr>
      <vt:lpstr>Data and methods</vt:lpstr>
      <vt:lpstr>Data and regression model specification</vt:lpstr>
      <vt:lpstr>Statistical model</vt:lpstr>
      <vt:lpstr>Measuring victimization inequality</vt:lpstr>
      <vt:lpstr>Data and regression model specification</vt:lpstr>
      <vt:lpstr>Results</vt:lpstr>
      <vt:lpstr>Changing victimization inequality (Models 1-8)</vt:lpstr>
      <vt:lpstr>Changing victimization inequality (Models 1-8)</vt:lpstr>
      <vt:lpstr>Changing victimization inequality (Models 1-8) </vt:lpstr>
      <vt:lpstr>Changing victimization inequality (Models 9) </vt:lpstr>
      <vt:lpstr>Discussion</vt:lpstr>
      <vt:lpstr>What have we learned?</vt:lpstr>
      <vt:lpstr>What have we learned?</vt:lpstr>
      <vt:lpstr>Thank you!</vt:lpstr>
      <vt:lpstr>References</vt:lpstr>
      <vt:lpstr>Estimating victimization rates</vt:lpstr>
      <vt:lpstr>Estimating victimization rates</vt:lpstr>
      <vt:lpstr>Average predictive comparisons</vt:lpstr>
      <vt:lpstr>Average predictive comparisons</vt:lpstr>
      <vt:lpstr>Average predictive comparisons</vt:lpstr>
      <vt:lpstr>Average predictive comparisons</vt:lpstr>
      <vt:lpstr>Estimating victimization rates</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MATTHEWS Ben</dc:creator>
  <cp:lastModifiedBy>Ben Matthews</cp:lastModifiedBy>
  <cp:revision>65</cp:revision>
  <dcterms:created xsi:type="dcterms:W3CDTF">2020-12-02T15:24:09Z</dcterms:created>
  <dcterms:modified xsi:type="dcterms:W3CDTF">2023-09-04T15:29:24Z</dcterms:modified>
</cp:coreProperties>
</file>