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258" r:id="rId3"/>
    <p:sldId id="287" r:id="rId4"/>
    <p:sldId id="284" r:id="rId5"/>
    <p:sldId id="282" r:id="rId6"/>
    <p:sldId id="263" r:id="rId7"/>
    <p:sldId id="265" r:id="rId8"/>
    <p:sldId id="273" r:id="rId9"/>
    <p:sldId id="275" r:id="rId10"/>
    <p:sldId id="276" r:id="rId11"/>
    <p:sldId id="272" r:id="rId12"/>
    <p:sldId id="266" r:id="rId13"/>
    <p:sldId id="269" r:id="rId14"/>
    <p:sldId id="259" r:id="rId15"/>
    <p:sldId id="285" r:id="rId16"/>
    <p:sldId id="271" r:id="rId17"/>
    <p:sldId id="277" r:id="rId18"/>
    <p:sldId id="274" r:id="rId19"/>
    <p:sldId id="281" r:id="rId20"/>
    <p:sldId id="280" r:id="rId21"/>
    <p:sldId id="283" r:id="rId22"/>
    <p:sldId id="288" r:id="rId23"/>
  </p:sldIdLst>
  <p:sldSz cx="9144000" cy="6858000" type="screen4x3"/>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A00"/>
    <a:srgbClr val="08202C"/>
    <a:srgbClr val="091F2C"/>
    <a:srgbClr val="081E2C"/>
    <a:srgbClr val="5B6770"/>
    <a:srgbClr val="081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85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7636" y="0"/>
            <a:ext cx="2951163" cy="498852"/>
          </a:xfrm>
          <a:prstGeom prst="rect">
            <a:avLst/>
          </a:prstGeom>
        </p:spPr>
        <p:txBody>
          <a:bodyPr vert="horz" lIns="91440" tIns="45720" rIns="91440" bIns="45720" rtlCol="0"/>
          <a:lstStyle>
            <a:lvl1pPr algn="r">
              <a:defRPr sz="1200"/>
            </a:lvl1pPr>
          </a:lstStyle>
          <a:p>
            <a:fld id="{A3129766-972C-4906-AE9E-E3BD966845FE}" type="datetimeFigureOut">
              <a:rPr lang="en-GB" smtClean="0"/>
              <a:t>27/08/2018</a:t>
            </a:fld>
            <a:endParaRPr lang="en-GB"/>
          </a:p>
        </p:txBody>
      </p:sp>
      <p:sp>
        <p:nvSpPr>
          <p:cNvPr id="4" name="Footer Placeholder 3"/>
          <p:cNvSpPr>
            <a:spLocks noGrp="1"/>
          </p:cNvSpPr>
          <p:nvPr>
            <p:ph type="ftr" sz="quarter" idx="2"/>
          </p:nvPr>
        </p:nvSpPr>
        <p:spPr>
          <a:xfrm>
            <a:off x="0" y="9443662"/>
            <a:ext cx="2951163" cy="49885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7636" y="9443662"/>
            <a:ext cx="2951163" cy="498851"/>
          </a:xfrm>
          <a:prstGeom prst="rect">
            <a:avLst/>
          </a:prstGeom>
        </p:spPr>
        <p:txBody>
          <a:bodyPr vert="horz" lIns="91440" tIns="45720" rIns="91440" bIns="45720" rtlCol="0" anchor="b"/>
          <a:lstStyle>
            <a:lvl1pPr algn="r">
              <a:defRPr sz="1200"/>
            </a:lvl1pPr>
          </a:lstStyle>
          <a:p>
            <a:fld id="{7A819495-20A0-44B5-8D52-BFCFC7C7EB0C}" type="slidenum">
              <a:rPr lang="en-GB" smtClean="0"/>
              <a:t>‹#›</a:t>
            </a:fld>
            <a:endParaRPr lang="en-GB"/>
          </a:p>
        </p:txBody>
      </p:sp>
    </p:spTree>
    <p:extLst>
      <p:ext uri="{BB962C8B-B14F-4D97-AF65-F5344CB8AC3E}">
        <p14:creationId xmlns:p14="http://schemas.microsoft.com/office/powerpoint/2010/main" val="2063239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a:defRPr sz="1200"/>
            </a:lvl1pPr>
          </a:lstStyle>
          <a:p>
            <a:fld id="{3F4F3FCB-EB4C-4276-8990-DAC9D37C81A0}" type="datetimeFigureOut">
              <a:rPr lang="en-GB" smtClean="0"/>
              <a:t>27/08/2018</a:t>
            </a:fld>
            <a:endParaRPr lang="en-GB"/>
          </a:p>
        </p:txBody>
      </p:sp>
      <p:sp>
        <p:nvSpPr>
          <p:cNvPr id="4" name="Slide Image Placeholder 3"/>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2694"/>
            <a:ext cx="544830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a:defRPr sz="1200"/>
            </a:lvl1pPr>
          </a:lstStyle>
          <a:p>
            <a:fld id="{129D15F1-A5D1-43D9-8564-ED73103FAAE1}" type="slidenum">
              <a:rPr lang="en-GB" smtClean="0"/>
              <a:t>‹#›</a:t>
            </a:fld>
            <a:endParaRPr lang="en-GB"/>
          </a:p>
        </p:txBody>
      </p:sp>
    </p:spTree>
    <p:extLst>
      <p:ext uri="{BB962C8B-B14F-4D97-AF65-F5344CB8AC3E}">
        <p14:creationId xmlns:p14="http://schemas.microsoft.com/office/powerpoint/2010/main" val="75568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19872" y="2251233"/>
            <a:ext cx="5724128" cy="1152128"/>
          </a:xfrm>
        </p:spPr>
        <p:txBody>
          <a:bodyPr/>
          <a:lstStyle>
            <a:lvl1pPr algn="l">
              <a:defRPr>
                <a:solidFill>
                  <a:schemeClr val="bg1"/>
                </a:solidFill>
              </a:defRPr>
            </a:lvl1pPr>
          </a:lstStyle>
          <a:p>
            <a:r>
              <a:rPr lang="en-GB" dirty="0" smtClean="0"/>
              <a:t>Title</a:t>
            </a:r>
            <a:endParaRPr lang="en-GB" dirty="0"/>
          </a:p>
        </p:txBody>
      </p:sp>
      <p:sp>
        <p:nvSpPr>
          <p:cNvPr id="3" name="Subtitle 2"/>
          <p:cNvSpPr>
            <a:spLocks noGrp="1"/>
          </p:cNvSpPr>
          <p:nvPr>
            <p:ph type="subTitle" idx="1" hasCustomPrompt="1"/>
          </p:nvPr>
        </p:nvSpPr>
        <p:spPr>
          <a:xfrm>
            <a:off x="4572000" y="4797152"/>
            <a:ext cx="4572000" cy="50405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Name</a:t>
            </a:r>
            <a:endParaRPr lang="en-GB" dirty="0"/>
          </a:p>
        </p:txBody>
      </p:sp>
    </p:spTree>
    <p:extLst>
      <p:ext uri="{BB962C8B-B14F-4D97-AF65-F5344CB8AC3E}">
        <p14:creationId xmlns:p14="http://schemas.microsoft.com/office/powerpoint/2010/main" val="24044795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1686536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9493708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5014291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B677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4995010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5AF26ADF-3F51-4730-927B-F55CED4D0D9D}" type="slidenum">
              <a:rPr lang="en-GB" smtClean="0"/>
              <a:t>‹#›</a:t>
            </a:fld>
            <a:endParaRPr lang="en-GB"/>
          </a:p>
        </p:txBody>
      </p:sp>
      <p:sp>
        <p:nvSpPr>
          <p:cNvPr id="8"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4452600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5AF26ADF-3F51-4730-927B-F55CED4D0D9D}" type="slidenum">
              <a:rPr lang="en-GB" smtClean="0"/>
              <a:t>‹#›</a:t>
            </a:fld>
            <a:endParaRPr lang="en-GB"/>
          </a:p>
        </p:txBody>
      </p:sp>
      <p:sp>
        <p:nvSpPr>
          <p:cNvPr id="10" name="Footer Placeholder 4"/>
          <p:cNvSpPr>
            <a:spLocks noGrp="1"/>
          </p:cNvSpPr>
          <p:nvPr>
            <p:ph type="ftr" sz="quarter" idx="1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2142536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5AF26ADF-3F51-4730-927B-F55CED4D0D9D}" type="slidenum">
              <a:rPr lang="en-GB" smtClean="0"/>
              <a:t>‹#›</a:t>
            </a:fld>
            <a:endParaRPr lang="en-GB"/>
          </a:p>
        </p:txBody>
      </p:sp>
      <p:sp>
        <p:nvSpPr>
          <p:cNvPr id="6"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26444057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F26ADF-3F51-4730-927B-F55CED4D0D9D}" type="slidenum">
              <a:rPr lang="en-GB" smtClean="0"/>
              <a:t>‹#›</a:t>
            </a:fld>
            <a:endParaRPr lang="en-GB"/>
          </a:p>
        </p:txBody>
      </p:sp>
      <p:sp>
        <p:nvSpPr>
          <p:cNvPr id="5"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4031646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AF26ADF-3F51-4730-927B-F55CED4D0D9D}" type="slidenum">
              <a:rPr lang="en-GB" smtClean="0"/>
              <a:t>‹#›</a:t>
            </a:fld>
            <a:endParaRPr lang="en-GB"/>
          </a:p>
        </p:txBody>
      </p:sp>
      <p:sp>
        <p:nvSpPr>
          <p:cNvPr id="8"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1774443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AF26ADF-3F51-4730-927B-F55CED4D0D9D}" type="slidenum">
              <a:rPr lang="en-GB" smtClean="0"/>
              <a:t>‹#›</a:t>
            </a:fld>
            <a:endParaRPr lang="en-GB"/>
          </a:p>
        </p:txBody>
      </p:sp>
      <p:sp>
        <p:nvSpPr>
          <p:cNvPr id="8"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5289877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4"/>
          </p:nvPr>
        </p:nvSpPr>
        <p:spPr>
          <a:xfrm>
            <a:off x="7164288" y="6356351"/>
            <a:ext cx="1053480" cy="313010"/>
          </a:xfrm>
          <a:prstGeom prst="rect">
            <a:avLst/>
          </a:prstGeom>
        </p:spPr>
        <p:txBody>
          <a:bodyPr vert="horz" lIns="91440" tIns="45720" rIns="91440" bIns="45720" rtlCol="0" anchor="ctr"/>
          <a:lstStyle>
            <a:lvl1pPr algn="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fld id="{5AF26ADF-3F51-4730-927B-F55CED4D0D9D}" type="slidenum">
              <a:rPr lang="en-GB" smtClean="0"/>
              <a:pPr/>
              <a:t>‹#›</a:t>
            </a:fld>
            <a:endParaRPr lang="en-GB" dirty="0"/>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311413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000" kern="1200">
          <a:solidFill>
            <a:srgbClr val="081F2C"/>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Clr>
          <a:srgbClr val="385E9D"/>
        </a:buClr>
        <a:buFont typeface="Wingdings 3" panose="05040102010807070707" pitchFamily="18" charset="2"/>
        <a:buChar char="u"/>
        <a:defRPr sz="3200" kern="1200">
          <a:solidFill>
            <a:srgbClr val="081F2C"/>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Clr>
          <a:srgbClr val="385E9D"/>
        </a:buClr>
        <a:buFont typeface="Wingdings 3" panose="05040102010807070707" pitchFamily="18" charset="2"/>
        <a:buChar char=""/>
        <a:defRPr sz="2800" kern="1200">
          <a:solidFill>
            <a:srgbClr val="081F2C"/>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Clr>
          <a:srgbClr val="385E9D"/>
        </a:buClr>
        <a:buFont typeface="Wingdings 3" panose="05040102010807070707" pitchFamily="18" charset="2"/>
        <a:buChar char="q"/>
        <a:defRPr sz="2400" kern="1200">
          <a:solidFill>
            <a:srgbClr val="081F2C"/>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Clr>
          <a:srgbClr val="385E9D"/>
        </a:buClr>
        <a:buFont typeface="Wingdings 3" panose="05040102010807070707" pitchFamily="18" charset="2"/>
        <a:buChar char="s"/>
        <a:defRPr sz="2000" kern="1200">
          <a:solidFill>
            <a:srgbClr val="081F2C"/>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Clr>
          <a:srgbClr val="385E9D"/>
        </a:buClr>
        <a:buFont typeface="Wingdings 3" panose="05040102010807070707" pitchFamily="18" charset="2"/>
        <a:buChar char="u"/>
        <a:defRPr sz="2000" kern="1200">
          <a:solidFill>
            <a:srgbClr val="081F2C"/>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86/s40163-015-0028-3" TargetMode="External"/><Relationship Id="rId2" Type="http://schemas.openxmlformats.org/officeDocument/2006/relationships/hyperlink" Target="https://doi.org/10.1007/s10940-016-9289-6" TargetMode="External"/><Relationship Id="rId1" Type="http://schemas.openxmlformats.org/officeDocument/2006/relationships/slideLayout" Target="../slideLayouts/slideLayout2.xml"/><Relationship Id="rId5" Type="http://schemas.openxmlformats.org/officeDocument/2006/relationships/hyperlink" Target="https://doi.org/10.1177/1477370817731706" TargetMode="External"/><Relationship Id="rId4" Type="http://schemas.openxmlformats.org/officeDocument/2006/relationships/hyperlink" Target="https://doi.org/10.1007/s10940-015-9274-5"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824" y="2420888"/>
            <a:ext cx="5724128" cy="1152128"/>
          </a:xfrm>
        </p:spPr>
        <p:txBody>
          <a:bodyPr>
            <a:noAutofit/>
          </a:bodyPr>
          <a:lstStyle/>
          <a:p>
            <a:pPr algn="r"/>
            <a:r>
              <a:rPr lang="en-GB" dirty="0">
                <a:solidFill>
                  <a:srgbClr val="F2AA00"/>
                </a:solidFill>
                <a:latin typeface="Century Gothic" panose="020B0502020202020204" pitchFamily="34" charset="0"/>
                <a:cs typeface="Consolas" panose="020B0609020204030204" pitchFamily="49" charset="0"/>
              </a:rPr>
              <a:t>Criminal Careers </a:t>
            </a:r>
            <a:r>
              <a:rPr lang="en-GB" dirty="0">
                <a:latin typeface="Century Gothic" panose="020B0502020202020204" pitchFamily="34" charset="0"/>
                <a:cs typeface="Consolas" panose="020B0609020204030204" pitchFamily="49" charset="0"/>
              </a:rPr>
              <a:t>and the </a:t>
            </a:r>
            <a:r>
              <a:rPr lang="en-GB" dirty="0">
                <a:solidFill>
                  <a:srgbClr val="F2AA00"/>
                </a:solidFill>
                <a:latin typeface="Century Gothic" panose="020B0502020202020204" pitchFamily="34" charset="0"/>
                <a:cs typeface="Consolas" panose="020B0609020204030204" pitchFamily="49" charset="0"/>
              </a:rPr>
              <a:t>Crime Drop </a:t>
            </a:r>
            <a:r>
              <a:rPr lang="en-GB" dirty="0">
                <a:latin typeface="Century Gothic" panose="020B0502020202020204" pitchFamily="34" charset="0"/>
                <a:cs typeface="Consolas" panose="020B0609020204030204" pitchFamily="49" charset="0"/>
              </a:rPr>
              <a:t>in Scotland</a:t>
            </a:r>
          </a:p>
        </p:txBody>
      </p:sp>
      <p:sp>
        <p:nvSpPr>
          <p:cNvPr id="3" name="Subtitle 2"/>
          <p:cNvSpPr>
            <a:spLocks noGrp="1"/>
          </p:cNvSpPr>
          <p:nvPr>
            <p:ph type="subTitle" idx="1"/>
          </p:nvPr>
        </p:nvSpPr>
        <p:spPr>
          <a:xfrm>
            <a:off x="4139952" y="5229200"/>
            <a:ext cx="4572000" cy="504056"/>
          </a:xfrm>
        </p:spPr>
        <p:txBody>
          <a:bodyPr>
            <a:normAutofit fontScale="47500" lnSpcReduction="20000"/>
          </a:bodyPr>
          <a:lstStyle/>
          <a:p>
            <a:pPr algn="r"/>
            <a:r>
              <a:rPr lang="en-GB" dirty="0">
                <a:latin typeface="Century Gothic" panose="020B0502020202020204" pitchFamily="34" charset="0"/>
                <a:cs typeface="Consolas" panose="020B0609020204030204" pitchFamily="49" charset="0"/>
              </a:rPr>
              <a:t>Ben </a:t>
            </a:r>
            <a:r>
              <a:rPr lang="en-GB" dirty="0" smtClean="0">
                <a:latin typeface="Century Gothic" panose="020B0502020202020204" pitchFamily="34" charset="0"/>
                <a:cs typeface="Consolas" panose="020B0609020204030204" pitchFamily="49" charset="0"/>
              </a:rPr>
              <a:t>Matthews and </a:t>
            </a:r>
            <a:r>
              <a:rPr lang="en-GB" dirty="0">
                <a:latin typeface="Century Gothic" panose="020B0502020202020204" pitchFamily="34" charset="0"/>
                <a:cs typeface="Consolas" panose="020B0609020204030204" pitchFamily="49" charset="0"/>
              </a:rPr>
              <a:t>Susan </a:t>
            </a:r>
            <a:r>
              <a:rPr lang="en-GB" dirty="0" smtClean="0">
                <a:latin typeface="Century Gothic" panose="020B0502020202020204" pitchFamily="34" charset="0"/>
                <a:cs typeface="Consolas" panose="020B0609020204030204" pitchFamily="49" charset="0"/>
              </a:rPr>
              <a:t>McVie</a:t>
            </a:r>
          </a:p>
          <a:p>
            <a:pPr algn="r"/>
            <a:r>
              <a:rPr lang="en-GB" dirty="0" smtClean="0">
                <a:latin typeface="Century Gothic" panose="020B0502020202020204" pitchFamily="34" charset="0"/>
                <a:cs typeface="Consolas" panose="020B0609020204030204" pitchFamily="49" charset="0"/>
              </a:rPr>
              <a:t>University </a:t>
            </a:r>
            <a:r>
              <a:rPr lang="en-GB" dirty="0">
                <a:latin typeface="Century Gothic" panose="020B0502020202020204" pitchFamily="34" charset="0"/>
                <a:cs typeface="Consolas" panose="020B0609020204030204" pitchFamily="49" charset="0"/>
              </a:rPr>
              <a:t>of Edinburgh</a:t>
            </a:r>
          </a:p>
          <a:p>
            <a:pPr algn="r"/>
            <a:endParaRPr lang="en-GB" dirty="0">
              <a:latin typeface="Century Gothic" panose="020B0502020202020204" pitchFamily="34" charset="0"/>
            </a:endParaRPr>
          </a:p>
        </p:txBody>
      </p:sp>
      <p:sp>
        <p:nvSpPr>
          <p:cNvPr id="5" name="Rectangle 4"/>
          <p:cNvSpPr/>
          <p:nvPr/>
        </p:nvSpPr>
        <p:spPr>
          <a:xfrm>
            <a:off x="4139952" y="4149652"/>
            <a:ext cx="4572000" cy="646331"/>
          </a:xfrm>
          <a:prstGeom prst="rect">
            <a:avLst/>
          </a:prstGeom>
        </p:spPr>
        <p:txBody>
          <a:bodyPr>
            <a:spAutoFit/>
          </a:bodyPr>
          <a:lstStyle/>
          <a:p>
            <a:pPr algn="r"/>
            <a:r>
              <a:rPr lang="en-GB" dirty="0">
                <a:solidFill>
                  <a:schemeClr val="bg1"/>
                </a:solidFill>
                <a:latin typeface="Century Gothic" panose="020B0502020202020204" pitchFamily="34" charset="0"/>
                <a:cs typeface="Consolas" panose="020B0609020204030204" pitchFamily="49" charset="0"/>
              </a:rPr>
              <a:t>Changing conviction patterns in the Scottish Offenders Index, 1989-2011</a:t>
            </a:r>
          </a:p>
        </p:txBody>
      </p:sp>
      <p:sp>
        <p:nvSpPr>
          <p:cNvPr id="6" name="Rectangle 5"/>
          <p:cNvSpPr/>
          <p:nvPr/>
        </p:nvSpPr>
        <p:spPr>
          <a:xfrm>
            <a:off x="4860032" y="5626331"/>
            <a:ext cx="6286824" cy="584775"/>
          </a:xfrm>
          <a:prstGeom prst="rect">
            <a:avLst/>
          </a:prstGeom>
        </p:spPr>
        <p:txBody>
          <a:bodyPr wrap="square">
            <a:spAutoFit/>
          </a:bodyPr>
          <a:lstStyle/>
          <a:p>
            <a:endParaRPr lang="en-GB" sz="1600" dirty="0" smtClean="0">
              <a:solidFill>
                <a:schemeClr val="bg1"/>
              </a:solidFill>
              <a:latin typeface="Century Gothic" panose="020B0502020202020204" pitchFamily="34" charset="0"/>
              <a:cs typeface="Consolas" panose="020B0609020204030204" pitchFamily="49" charset="0"/>
            </a:endParaRPr>
          </a:p>
          <a:p>
            <a:r>
              <a:rPr lang="en-GB" sz="1500" dirty="0" smtClean="0">
                <a:solidFill>
                  <a:schemeClr val="bg1"/>
                </a:solidFill>
                <a:latin typeface="Century Gothic" panose="020B0502020202020204" pitchFamily="34" charset="0"/>
                <a:cs typeface="Consolas" panose="020B0609020204030204" pitchFamily="49" charset="0"/>
              </a:rPr>
              <a:t>ESC Conference, Sarajevo, August 2018</a:t>
            </a:r>
            <a:endParaRPr lang="en-GB" sz="1500" dirty="0">
              <a:solidFill>
                <a:schemeClr val="bg1"/>
              </a:solidFill>
              <a:latin typeface="Century Gothic" panose="020B0502020202020204" pitchFamily="34" charset="0"/>
              <a:cs typeface="Consolas" panose="020B0609020204030204" pitchFamily="49" charset="0"/>
            </a:endParaRPr>
          </a:p>
        </p:txBody>
      </p:sp>
    </p:spTree>
    <p:extLst>
      <p:ext uri="{BB962C8B-B14F-4D97-AF65-F5344CB8AC3E}">
        <p14:creationId xmlns:p14="http://schemas.microsoft.com/office/powerpoint/2010/main" val="292090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10</a:t>
            </a:fld>
            <a:endParaRPr lang="en-GB"/>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61615" y="1484784"/>
            <a:ext cx="3620770" cy="4525963"/>
          </a:xfrm>
        </p:spPr>
      </p:pic>
      <p:sp>
        <p:nvSpPr>
          <p:cNvPr id="10" name="TextBox 9"/>
          <p:cNvSpPr txBox="1"/>
          <p:nvPr/>
        </p:nvSpPr>
        <p:spPr>
          <a:xfrm>
            <a:off x="1426333" y="6095288"/>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2. Comparing data coverage of SOI and cohorts used in Berg et al. (2016) </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5412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Methods</a:t>
            </a:r>
            <a:endParaRPr lang="en-GB" dirty="0">
              <a:latin typeface="Century Gothic" panose="020B0502020202020204" pitchFamily="34"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GB" dirty="0" smtClean="0">
                <a:latin typeface="Consolas" panose="020B0609020204030204" pitchFamily="49" charset="0"/>
                <a:cs typeface="Consolas" panose="020B0609020204030204" pitchFamily="49" charset="0"/>
              </a:rPr>
              <a:t>Level plot allows specific </a:t>
            </a:r>
            <a:r>
              <a:rPr lang="en-GB" b="1" dirty="0" smtClean="0">
                <a:latin typeface="Consolas" panose="020B0609020204030204" pitchFamily="49" charset="0"/>
                <a:cs typeface="Consolas" panose="020B0609020204030204" pitchFamily="49" charset="0"/>
              </a:rPr>
              <a:t>visualization</a:t>
            </a:r>
            <a:r>
              <a:rPr lang="en-GB" dirty="0" smtClean="0">
                <a:latin typeface="Consolas" panose="020B0609020204030204" pitchFamily="49" charset="0"/>
                <a:cs typeface="Consolas" panose="020B0609020204030204" pitchFamily="49" charset="0"/>
              </a:rPr>
              <a:t> of </a:t>
            </a:r>
            <a:r>
              <a:rPr lang="en-GB" b="1" dirty="0" smtClean="0">
                <a:latin typeface="Consolas" panose="020B0609020204030204" pitchFamily="49" charset="0"/>
                <a:cs typeface="Consolas" panose="020B0609020204030204" pitchFamily="49" charset="0"/>
              </a:rPr>
              <a:t>rates</a:t>
            </a:r>
            <a:r>
              <a:rPr lang="en-GB" dirty="0" smtClean="0">
                <a:latin typeface="Consolas" panose="020B0609020204030204" pitchFamily="49" charset="0"/>
                <a:cs typeface="Consolas" panose="020B0609020204030204" pitchFamily="49" charset="0"/>
              </a:rPr>
              <a:t> on </a:t>
            </a:r>
            <a:r>
              <a:rPr lang="en-GB" b="1" dirty="0" smtClean="0">
                <a:latin typeface="Consolas" panose="020B0609020204030204" pitchFamily="49" charset="0"/>
                <a:cs typeface="Consolas" panose="020B0609020204030204" pitchFamily="49" charset="0"/>
              </a:rPr>
              <a:t>lexis</a:t>
            </a:r>
            <a:r>
              <a:rPr lang="en-GB" dirty="0" smtClean="0">
                <a:latin typeface="Consolas" panose="020B0609020204030204" pitchFamily="49" charset="0"/>
                <a:cs typeface="Consolas" panose="020B0609020204030204" pitchFamily="49" charset="0"/>
              </a:rPr>
              <a:t> surface (Minton 2014)</a:t>
            </a:r>
          </a:p>
          <a:p>
            <a:r>
              <a:rPr lang="en-GB" dirty="0" smtClean="0">
                <a:latin typeface="Consolas" panose="020B0609020204030204" pitchFamily="49" charset="0"/>
                <a:cs typeface="Consolas" panose="020B0609020204030204" pitchFamily="49" charset="0"/>
              </a:rPr>
              <a:t>But same principle of multiple age-period comparisons can be used for </a:t>
            </a:r>
            <a:r>
              <a:rPr lang="en-GB" b="1" dirty="0" smtClean="0">
                <a:latin typeface="Consolas" panose="020B0609020204030204" pitchFamily="49" charset="0"/>
                <a:cs typeface="Consolas" panose="020B0609020204030204" pitchFamily="49" charset="0"/>
              </a:rPr>
              <a:t>any parameter </a:t>
            </a:r>
            <a:r>
              <a:rPr lang="en-GB" dirty="0" smtClean="0">
                <a:latin typeface="Consolas" panose="020B0609020204030204" pitchFamily="49" charset="0"/>
                <a:cs typeface="Consolas" panose="020B0609020204030204" pitchFamily="49" charset="0"/>
              </a:rPr>
              <a:t>(including from models)</a:t>
            </a:r>
          </a:p>
        </p:txBody>
      </p:sp>
      <p:sp>
        <p:nvSpPr>
          <p:cNvPr id="4" name="Slide Number Placeholder 3"/>
          <p:cNvSpPr>
            <a:spLocks noGrp="1"/>
          </p:cNvSpPr>
          <p:nvPr>
            <p:ph type="sldNum" sz="quarter" idx="12"/>
          </p:nvPr>
        </p:nvSpPr>
        <p:spPr/>
        <p:txBody>
          <a:bodyPr/>
          <a:lstStyle/>
          <a:p>
            <a:fld id="{5AF26ADF-3F51-4730-927B-F55CED4D0D9D}" type="slidenum">
              <a:rPr lang="en-GB" smtClean="0"/>
              <a:t>11</a:t>
            </a:fld>
            <a:endParaRPr lang="en-GB"/>
          </a:p>
        </p:txBody>
      </p:sp>
    </p:spTree>
    <p:extLst>
      <p:ext uri="{BB962C8B-B14F-4D97-AF65-F5344CB8AC3E}">
        <p14:creationId xmlns:p14="http://schemas.microsoft.com/office/powerpoint/2010/main" val="1633362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Methods</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b="1" dirty="0">
                <a:latin typeface="Consolas" panose="020B0609020204030204" pitchFamily="49" charset="0"/>
                <a:cs typeface="Consolas" panose="020B0609020204030204" pitchFamily="49" charset="0"/>
              </a:rPr>
              <a:t>Visually inspect </a:t>
            </a:r>
            <a:r>
              <a:rPr lang="en-GB" dirty="0">
                <a:latin typeface="Consolas" panose="020B0609020204030204" pitchFamily="49" charset="0"/>
                <a:cs typeface="Consolas" panose="020B0609020204030204" pitchFamily="49" charset="0"/>
              </a:rPr>
              <a:t>for period or cohort trends </a:t>
            </a:r>
            <a:r>
              <a:rPr lang="en-GB" dirty="0" smtClean="0">
                <a:latin typeface="Consolas" panose="020B0609020204030204" pitchFamily="49" charset="0"/>
                <a:cs typeface="Consolas" panose="020B0609020204030204" pitchFamily="49" charset="0"/>
              </a:rPr>
              <a:t>in conviction rates (Matthews and Minton 2018)</a:t>
            </a:r>
          </a:p>
          <a:p>
            <a:r>
              <a:rPr lang="en-GB" dirty="0" smtClean="0">
                <a:latin typeface="Consolas" panose="020B0609020204030204" pitchFamily="49" charset="0"/>
                <a:cs typeface="Consolas" panose="020B0609020204030204" pitchFamily="49" charset="0"/>
              </a:rPr>
              <a:t>If change for </a:t>
            </a:r>
            <a:r>
              <a:rPr lang="en-GB" b="1" dirty="0" smtClean="0">
                <a:latin typeface="Consolas" panose="020B0609020204030204" pitchFamily="49" charset="0"/>
                <a:cs typeface="Consolas" panose="020B0609020204030204" pitchFamily="49" charset="0"/>
              </a:rPr>
              <a:t>all ages at the same time</a:t>
            </a:r>
            <a:r>
              <a:rPr lang="en-GB" dirty="0" smtClean="0">
                <a:latin typeface="Consolas" panose="020B0609020204030204" pitchFamily="49" charset="0"/>
                <a:cs typeface="Consolas" panose="020B0609020204030204" pitchFamily="49" charset="0"/>
              </a:rPr>
              <a:t>, assume a </a:t>
            </a:r>
            <a:r>
              <a:rPr lang="en-GB" b="1" dirty="0" smtClean="0">
                <a:latin typeface="Consolas" panose="020B0609020204030204" pitchFamily="49" charset="0"/>
                <a:cs typeface="Consolas" panose="020B0609020204030204" pitchFamily="49" charset="0"/>
              </a:rPr>
              <a:t>period</a:t>
            </a:r>
            <a:r>
              <a:rPr lang="en-GB" dirty="0" smtClean="0">
                <a:latin typeface="Consolas" panose="020B0609020204030204" pitchFamily="49" charset="0"/>
                <a:cs typeface="Consolas" panose="020B0609020204030204" pitchFamily="49" charset="0"/>
              </a:rPr>
              <a:t> effect (not cohort effect or age-limited period effect)</a:t>
            </a:r>
          </a:p>
        </p:txBody>
      </p:sp>
      <p:sp>
        <p:nvSpPr>
          <p:cNvPr id="4" name="Slide Number Placeholder 3"/>
          <p:cNvSpPr>
            <a:spLocks noGrp="1"/>
          </p:cNvSpPr>
          <p:nvPr>
            <p:ph type="sldNum" sz="quarter" idx="12"/>
          </p:nvPr>
        </p:nvSpPr>
        <p:spPr/>
        <p:txBody>
          <a:bodyPr/>
          <a:lstStyle/>
          <a:p>
            <a:fld id="{5AF26ADF-3F51-4730-927B-F55CED4D0D9D}" type="slidenum">
              <a:rPr lang="en-GB" smtClean="0"/>
              <a:t>12</a:t>
            </a:fld>
            <a:endParaRPr lang="en-GB"/>
          </a:p>
        </p:txBody>
      </p:sp>
    </p:spTree>
    <p:extLst>
      <p:ext uri="{BB962C8B-B14F-4D97-AF65-F5344CB8AC3E}">
        <p14:creationId xmlns:p14="http://schemas.microsoft.com/office/powerpoint/2010/main" val="3910939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cs typeface="Consolas" panose="020B0609020204030204" pitchFamily="49" charset="0"/>
            </a:endParaRPr>
          </a:p>
        </p:txBody>
      </p:sp>
      <p:pic>
        <p:nvPicPr>
          <p:cNvPr id="6" name="Content Placeholder 5"/>
          <p:cNvPicPr>
            <a:picLocks noGrp="1" noChangeAspect="1"/>
          </p:cNvPicPr>
          <p:nvPr>
            <p:ph idx="1"/>
          </p:nvPr>
        </p:nvPicPr>
        <p:blipFill>
          <a:blip r:embed="rId2"/>
          <a:stretch>
            <a:fillRect/>
          </a:stretch>
        </p:blipFill>
        <p:spPr>
          <a:xfrm>
            <a:off x="827584" y="1406360"/>
            <a:ext cx="7141587" cy="4525963"/>
          </a:xfrm>
          <a:prstGeom prst="rect">
            <a:avLst/>
          </a:prstGeom>
        </p:spPr>
      </p:pic>
      <p:sp>
        <p:nvSpPr>
          <p:cNvPr id="4" name="Slide Number Placeholder 3"/>
          <p:cNvSpPr>
            <a:spLocks noGrp="1"/>
          </p:cNvSpPr>
          <p:nvPr>
            <p:ph type="sldNum" sz="quarter" idx="12"/>
          </p:nvPr>
        </p:nvSpPr>
        <p:spPr/>
        <p:txBody>
          <a:bodyPr/>
          <a:lstStyle/>
          <a:p>
            <a:fld id="{5AF26ADF-3F51-4730-927B-F55CED4D0D9D}" type="slidenum">
              <a:rPr lang="en-GB" smtClean="0"/>
              <a:t>13</a:t>
            </a:fld>
            <a:endParaRPr lang="en-GB"/>
          </a:p>
        </p:txBody>
      </p:sp>
      <p:sp>
        <p:nvSpPr>
          <p:cNvPr id="7" name="TextBox 6"/>
          <p:cNvSpPr txBox="1"/>
          <p:nvPr/>
        </p:nvSpPr>
        <p:spPr>
          <a:xfrm>
            <a:off x="1439652" y="5902619"/>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3. </a:t>
            </a:r>
            <a:r>
              <a:rPr lang="en-GB" sz="1400" dirty="0">
                <a:latin typeface="Consolas" panose="020B0609020204030204" pitchFamily="49" charset="0"/>
                <a:cs typeface="Consolas" panose="020B0609020204030204" pitchFamily="49" charset="0"/>
              </a:rPr>
              <a:t>Age-crime curves in SOI </a:t>
            </a:r>
            <a:r>
              <a:rPr lang="en-GB" sz="1400" dirty="0" smtClean="0">
                <a:latin typeface="Consolas" panose="020B0609020204030204" pitchFamily="49" charset="0"/>
                <a:cs typeface="Consolas" panose="020B0609020204030204" pitchFamily="49" charset="0"/>
              </a:rPr>
              <a:t>1989-2011</a:t>
            </a:r>
          </a:p>
          <a:p>
            <a:pPr algn="ctr"/>
            <a:r>
              <a:rPr lang="en-GB" sz="1400" dirty="0" smtClean="0">
                <a:latin typeface="Consolas" panose="020B0609020204030204" pitchFamily="49" charset="0"/>
                <a:cs typeface="Consolas" panose="020B0609020204030204" pitchFamily="49" charset="0"/>
              </a:rPr>
              <a:t>Source: Matthews and Minton (2018)</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508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14</a:t>
            </a:fld>
            <a:endParaRPr lang="en-GB"/>
          </a:p>
        </p:txBody>
      </p:sp>
      <p:sp>
        <p:nvSpPr>
          <p:cNvPr id="7" name="Content Placeholder 6"/>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DEC13F73-EE69-40D8-9620-1213A26C93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551" b="17965"/>
          <a:stretch/>
        </p:blipFill>
        <p:spPr>
          <a:xfrm>
            <a:off x="1331640" y="1211401"/>
            <a:ext cx="6241710" cy="4680126"/>
          </a:xfrm>
          <a:prstGeom prst="rect">
            <a:avLst/>
          </a:prstGeom>
        </p:spPr>
      </p:pic>
      <p:sp>
        <p:nvSpPr>
          <p:cNvPr id="9" name="TextBox 8"/>
          <p:cNvSpPr txBox="1"/>
          <p:nvPr/>
        </p:nvSpPr>
        <p:spPr>
          <a:xfrm>
            <a:off x="1426333" y="6006911"/>
            <a:ext cx="6264695" cy="738664"/>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4. </a:t>
            </a:r>
            <a:r>
              <a:rPr lang="en-GB" sz="1400" dirty="0">
                <a:latin typeface="Consolas" panose="020B0609020204030204" pitchFamily="49" charset="0"/>
                <a:cs typeface="Consolas" panose="020B0609020204030204" pitchFamily="49" charset="0"/>
              </a:rPr>
              <a:t>Shaded contour plot of convicted offending for different ages in SOI, 1989-2011.</a:t>
            </a:r>
            <a:endParaRPr lang="en-GB" sz="1400" dirty="0" smtClean="0">
              <a:latin typeface="Consolas" panose="020B0609020204030204" pitchFamily="49" charset="0"/>
              <a:cs typeface="Consolas" panose="020B0609020204030204" pitchFamily="49" charset="0"/>
            </a:endParaRPr>
          </a:p>
          <a:p>
            <a:pPr algn="ctr"/>
            <a:r>
              <a:rPr lang="en-GB" sz="1400" dirty="0" smtClean="0">
                <a:latin typeface="Consolas" panose="020B0609020204030204" pitchFamily="49" charset="0"/>
                <a:cs typeface="Consolas" panose="020B0609020204030204" pitchFamily="49" charset="0"/>
              </a:rPr>
              <a:t>Source: Matthews and Minton (2018)</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15168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p>
        </p:txBody>
      </p:sp>
      <p:sp>
        <p:nvSpPr>
          <p:cNvPr id="4" name="Slide Number Placeholder 3"/>
          <p:cNvSpPr>
            <a:spLocks noGrp="1"/>
          </p:cNvSpPr>
          <p:nvPr>
            <p:ph type="sldNum" sz="quarter" idx="12"/>
          </p:nvPr>
        </p:nvSpPr>
        <p:spPr/>
        <p:txBody>
          <a:bodyPr/>
          <a:lstStyle/>
          <a:p>
            <a:fld id="{5AF26ADF-3F51-4730-927B-F55CED4D0D9D}" type="slidenum">
              <a:rPr lang="en-GB" smtClean="0"/>
              <a:t>15</a:t>
            </a:fld>
            <a:endParaRPr lang="en-GB"/>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937089" y="1646761"/>
            <a:ext cx="7280679" cy="4552664"/>
          </a:xfrm>
          <a:prstGeom prst="rect">
            <a:avLst/>
          </a:prstGeom>
        </p:spPr>
      </p:pic>
      <p:sp>
        <p:nvSpPr>
          <p:cNvPr id="7" name="TextBox 6"/>
          <p:cNvSpPr txBox="1"/>
          <p:nvPr/>
        </p:nvSpPr>
        <p:spPr>
          <a:xfrm>
            <a:off x="1426333" y="6146720"/>
            <a:ext cx="6264695" cy="738664"/>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5</a:t>
            </a:r>
            <a:r>
              <a:rPr lang="en-GB" sz="1400" dirty="0" smtClean="0">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Proportion of people with convictions in consecutive age-bands, 1993-2007.</a:t>
            </a:r>
            <a:endParaRPr lang="en-GB" sz="1400" dirty="0" smtClean="0">
              <a:latin typeface="Consolas" panose="020B0609020204030204" pitchFamily="49" charset="0"/>
              <a:cs typeface="Consolas" panose="020B0609020204030204" pitchFamily="49" charset="0"/>
            </a:endParaRPr>
          </a:p>
          <a:p>
            <a:pPr algn="ctr"/>
            <a:r>
              <a:rPr lang="en-GB" sz="1400" dirty="0" smtClean="0">
                <a:latin typeface="Consolas" panose="020B0609020204030204" pitchFamily="49" charset="0"/>
                <a:cs typeface="Consolas" panose="020B0609020204030204" pitchFamily="49" charset="0"/>
              </a:rPr>
              <a:t>Source: Matthews (2016), SOI</a:t>
            </a:r>
            <a:endParaRPr lang="en-GB" sz="1400" dirty="0">
              <a:latin typeface="Consolas" panose="020B0609020204030204" pitchFamily="49" charset="0"/>
              <a:cs typeface="Consolas" panose="020B0609020204030204" pitchFamily="49" charset="0"/>
            </a:endParaRPr>
          </a:p>
        </p:txBody>
      </p:sp>
      <p:sp>
        <p:nvSpPr>
          <p:cNvPr id="8" name="TextBox 7"/>
          <p:cNvSpPr txBox="1"/>
          <p:nvPr/>
        </p:nvSpPr>
        <p:spPr>
          <a:xfrm>
            <a:off x="7498201" y="3068960"/>
            <a:ext cx="1645799" cy="400110"/>
          </a:xfrm>
          <a:prstGeom prst="rect">
            <a:avLst/>
          </a:prstGeom>
          <a:solidFill>
            <a:schemeClr val="bg1"/>
          </a:solidFill>
        </p:spPr>
        <p:txBody>
          <a:bodyPr wrap="square" rtlCol="0">
            <a:spAutoFit/>
          </a:bodyPr>
          <a:lstStyle/>
          <a:p>
            <a:r>
              <a:rPr lang="en-GB" sz="1000" dirty="0" smtClean="0">
                <a:latin typeface="Arial" panose="020B0604020202020204" pitchFamily="34" charset="0"/>
                <a:cs typeface="Arial" panose="020B0604020202020204" pitchFamily="34" charset="0"/>
              </a:rPr>
              <a:t>Age at transition </a:t>
            </a:r>
          </a:p>
          <a:p>
            <a:r>
              <a:rPr lang="en-GB" sz="1000" dirty="0" smtClean="0">
                <a:latin typeface="Arial" panose="020B0604020202020204" pitchFamily="34" charset="0"/>
                <a:cs typeface="Arial" panose="020B0604020202020204" pitchFamily="34" charset="0"/>
              </a:rPr>
              <a:t>between age-band</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173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Discussion</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lnSpcReduction="10000"/>
          </a:bodyPr>
          <a:lstStyle/>
          <a:p>
            <a:r>
              <a:rPr lang="en-GB" dirty="0" smtClean="0">
                <a:latin typeface="Consolas" panose="020B0609020204030204" pitchFamily="49" charset="0"/>
                <a:cs typeface="Consolas" panose="020B0609020204030204" pitchFamily="49" charset="0"/>
              </a:rPr>
              <a:t>The crime drop is a </a:t>
            </a:r>
            <a:r>
              <a:rPr lang="en-GB" b="1" dirty="0" smtClean="0">
                <a:latin typeface="Consolas" panose="020B0609020204030204" pitchFamily="49" charset="0"/>
                <a:cs typeface="Consolas" panose="020B0609020204030204" pitchFamily="49" charset="0"/>
              </a:rPr>
              <a:t>youth crime drop</a:t>
            </a:r>
            <a:r>
              <a:rPr lang="en-GB" dirty="0" smtClean="0">
                <a:latin typeface="Consolas" panose="020B0609020204030204" pitchFamily="49" charset="0"/>
                <a:cs typeface="Consolas" panose="020B0609020204030204" pitchFamily="49" charset="0"/>
              </a:rPr>
              <a:t>…</a:t>
            </a:r>
          </a:p>
          <a:p>
            <a:r>
              <a:rPr lang="en-GB" dirty="0" smtClean="0">
                <a:latin typeface="Consolas" panose="020B0609020204030204" pitchFamily="49" charset="0"/>
                <a:cs typeface="Consolas" panose="020B0609020204030204" pitchFamily="49" charset="0"/>
              </a:rPr>
              <a:t>… but shows </a:t>
            </a:r>
            <a:r>
              <a:rPr lang="en-GB" b="1" dirty="0" smtClean="0">
                <a:latin typeface="Consolas" panose="020B0609020204030204" pitchFamily="49" charset="0"/>
                <a:cs typeface="Consolas" panose="020B0609020204030204" pitchFamily="49" charset="0"/>
              </a:rPr>
              <a:t>different trends </a:t>
            </a:r>
            <a:r>
              <a:rPr lang="en-GB" dirty="0" smtClean="0">
                <a:latin typeface="Consolas" panose="020B0609020204030204" pitchFamily="49" charset="0"/>
                <a:cs typeface="Consolas" panose="020B0609020204030204" pitchFamily="49" charset="0"/>
              </a:rPr>
              <a:t>for </a:t>
            </a:r>
            <a:r>
              <a:rPr lang="en-GB" b="1" dirty="0" smtClean="0">
                <a:latin typeface="Consolas" panose="020B0609020204030204" pitchFamily="49" charset="0"/>
                <a:cs typeface="Consolas" panose="020B0609020204030204" pitchFamily="49" charset="0"/>
              </a:rPr>
              <a:t>men and women </a:t>
            </a:r>
            <a:r>
              <a:rPr lang="en-GB" dirty="0" smtClean="0">
                <a:latin typeface="Consolas" panose="020B0609020204030204" pitchFamily="49" charset="0"/>
                <a:cs typeface="Consolas" panose="020B0609020204030204" pitchFamily="49" charset="0"/>
              </a:rPr>
              <a:t>of different ages in different </a:t>
            </a:r>
            <a:r>
              <a:rPr lang="en-GB" b="1" dirty="0" smtClean="0">
                <a:latin typeface="Consolas" panose="020B0609020204030204" pitchFamily="49" charset="0"/>
                <a:cs typeface="Consolas" panose="020B0609020204030204" pitchFamily="49" charset="0"/>
              </a:rPr>
              <a:t>periods</a:t>
            </a:r>
          </a:p>
          <a:p>
            <a:r>
              <a:rPr lang="en-GB" b="1" dirty="0" smtClean="0">
                <a:latin typeface="Consolas" panose="020B0609020204030204" pitchFamily="49" charset="0"/>
                <a:cs typeface="Consolas" panose="020B0609020204030204" pitchFamily="49" charset="0"/>
              </a:rPr>
              <a:t>Questions uniform explanations </a:t>
            </a:r>
            <a:r>
              <a:rPr lang="en-GB" dirty="0" smtClean="0">
                <a:latin typeface="Consolas" panose="020B0609020204030204" pitchFamily="49" charset="0"/>
                <a:cs typeface="Consolas" panose="020B0609020204030204" pitchFamily="49" charset="0"/>
              </a:rPr>
              <a:t>for crime drop which imply same mechanism for all people at the same time</a:t>
            </a:r>
            <a:endParaRPr lang="en-GB" i="1"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16</a:t>
            </a:fld>
            <a:endParaRPr lang="en-GB"/>
          </a:p>
        </p:txBody>
      </p:sp>
    </p:spTree>
    <p:extLst>
      <p:ext uri="{BB962C8B-B14F-4D97-AF65-F5344CB8AC3E}">
        <p14:creationId xmlns:p14="http://schemas.microsoft.com/office/powerpoint/2010/main" val="954190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Discussion</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b="1" dirty="0" smtClean="0">
                <a:latin typeface="Consolas" panose="020B0609020204030204" pitchFamily="49" charset="0"/>
                <a:cs typeface="Consolas" panose="020B0609020204030204" pitchFamily="49" charset="0"/>
              </a:rPr>
              <a:t>Administrative data </a:t>
            </a:r>
            <a:r>
              <a:rPr lang="en-GB" dirty="0" smtClean="0">
                <a:latin typeface="Consolas" panose="020B0609020204030204" pitchFamily="49" charset="0"/>
                <a:cs typeface="Consolas" panose="020B0609020204030204" pitchFamily="49" charset="0"/>
              </a:rPr>
              <a:t>can give breath, complementing depth of surveys</a:t>
            </a:r>
          </a:p>
          <a:p>
            <a:r>
              <a:rPr lang="en-GB" dirty="0" smtClean="0">
                <a:latin typeface="Consolas" panose="020B0609020204030204" pitchFamily="49" charset="0"/>
                <a:cs typeface="Consolas" panose="020B0609020204030204" pitchFamily="49" charset="0"/>
              </a:rPr>
              <a:t>Visualization methods can be expanded to multiple countries (Minton et al. 2017)</a:t>
            </a: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i="1" u="sng"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17</a:t>
            </a:fld>
            <a:endParaRPr lang="en-GB"/>
          </a:p>
        </p:txBody>
      </p:sp>
    </p:spTree>
    <p:extLst>
      <p:ext uri="{BB962C8B-B14F-4D97-AF65-F5344CB8AC3E}">
        <p14:creationId xmlns:p14="http://schemas.microsoft.com/office/powerpoint/2010/main" val="142101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Caveats</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dirty="0" smtClean="0">
                <a:latin typeface="Consolas" panose="020B0609020204030204" pitchFamily="49" charset="0"/>
                <a:cs typeface="Consolas" panose="020B0609020204030204" pitchFamily="49" charset="0"/>
              </a:rPr>
              <a:t>Inference is visual and logical not statistical</a:t>
            </a:r>
          </a:p>
          <a:p>
            <a:r>
              <a:rPr lang="en-GB" dirty="0" smtClean="0">
                <a:latin typeface="Consolas" panose="020B0609020204030204" pitchFamily="49" charset="0"/>
                <a:cs typeface="Consolas" panose="020B0609020204030204" pitchFamily="49" charset="0"/>
              </a:rPr>
              <a:t>Requires a suitable data source (SOI, Scandinavian registers, …?)</a:t>
            </a:r>
          </a:p>
          <a:p>
            <a:endParaRPr lang="en-GB"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18</a:t>
            </a:fld>
            <a:endParaRPr lang="en-GB"/>
          </a:p>
        </p:txBody>
      </p:sp>
    </p:spTree>
    <p:extLst>
      <p:ext uri="{BB962C8B-B14F-4D97-AF65-F5344CB8AC3E}">
        <p14:creationId xmlns:p14="http://schemas.microsoft.com/office/powerpoint/2010/main" val="2001309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4644008" cy="5157192"/>
          </a:xfrm>
          <a:prstGeom prst="rect">
            <a:avLst/>
          </a:prstGeom>
          <a:solidFill>
            <a:srgbClr val="091F2C"/>
          </a:solidFill>
          <a:ln>
            <a:solidFill>
              <a:srgbClr val="0820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684584" y="2218578"/>
            <a:ext cx="7023383"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algn="r"/>
            <a:r>
              <a:rPr lang="en-GB" sz="4800" dirty="0" smtClean="0">
                <a:solidFill>
                  <a:srgbClr val="F2AA00"/>
                </a:solidFill>
                <a:latin typeface="Century Gothic" panose="020B0502020202020204" pitchFamily="34" charset="0"/>
                <a:cs typeface="Consolas" panose="020B0609020204030204" pitchFamily="49" charset="0"/>
              </a:rPr>
              <a:t>Thank you!</a:t>
            </a:r>
            <a:endParaRPr lang="en-GB" sz="4800" dirty="0">
              <a:solidFill>
                <a:srgbClr val="F2AA00"/>
              </a:solidFill>
              <a:latin typeface="Century Gothic" panose="020B0502020202020204" pitchFamily="34" charset="0"/>
              <a:cs typeface="Consolas" panose="020B0609020204030204" pitchFamily="49" charset="0"/>
            </a:endParaRPr>
          </a:p>
        </p:txBody>
      </p:sp>
      <p:sp>
        <p:nvSpPr>
          <p:cNvPr id="8" name="Rectangle 7"/>
          <p:cNvSpPr/>
          <p:nvPr/>
        </p:nvSpPr>
        <p:spPr>
          <a:xfrm>
            <a:off x="1092932" y="3933056"/>
            <a:ext cx="7102152" cy="2554545"/>
          </a:xfrm>
          <a:prstGeom prst="rect">
            <a:avLst/>
          </a:prstGeom>
        </p:spPr>
        <p:txBody>
          <a:bodyPr wrap="square">
            <a:spAutoFit/>
          </a:bodyPr>
          <a:lstStyle/>
          <a:p>
            <a:pPr algn="ctr"/>
            <a:r>
              <a:rPr lang="en-GB" sz="1600" dirty="0">
                <a:solidFill>
                  <a:schemeClr val="bg1"/>
                </a:solidFill>
                <a:latin typeface="Consolas" panose="020B0609020204030204" pitchFamily="49" charset="0"/>
                <a:cs typeface="Consolas" panose="020B0609020204030204" pitchFamily="49" charset="0"/>
              </a:rPr>
              <a:t>b</a:t>
            </a:r>
            <a:r>
              <a:rPr lang="en-GB" sz="1600" dirty="0" smtClean="0">
                <a:solidFill>
                  <a:schemeClr val="bg1"/>
                </a:solidFill>
                <a:latin typeface="Consolas" panose="020B0609020204030204" pitchFamily="49" charset="0"/>
                <a:cs typeface="Consolas" panose="020B0609020204030204" pitchFamily="49" charset="0"/>
              </a:rPr>
              <a:t>en.matthews@ed.ac.uk</a:t>
            </a:r>
          </a:p>
          <a:p>
            <a:pPr algn="ct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benmatthewsed</a:t>
            </a:r>
            <a:endParaRPr lang="en-GB" sz="1600" dirty="0" smtClean="0">
              <a:solidFill>
                <a:schemeClr val="bg1"/>
              </a:solidFill>
              <a:latin typeface="Consolas" panose="020B0609020204030204" pitchFamily="49" charset="0"/>
              <a:cs typeface="Consolas" panose="020B0609020204030204" pitchFamily="49" charset="0"/>
            </a:endParaRPr>
          </a:p>
          <a:p>
            <a:pPr algn="ctr"/>
            <a:endParaRPr lang="en-GB" sz="1600" smtClean="0">
              <a:solidFill>
                <a:schemeClr val="bg1"/>
              </a:solidFill>
              <a:latin typeface="Consolas" panose="020B0609020204030204" pitchFamily="49" charset="0"/>
              <a:cs typeface="Consolas" panose="020B0609020204030204" pitchFamily="49" charset="0"/>
            </a:endParaRPr>
          </a:p>
          <a:p>
            <a:pPr algn="ctr"/>
            <a:r>
              <a:rPr lang="en-GB" sz="160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U_Inequalities</a:t>
            </a:r>
            <a:endParaRPr lang="en-GB" sz="1600" dirty="0" smtClean="0">
              <a:solidFill>
                <a:schemeClr val="bg1"/>
              </a:solidFill>
              <a:latin typeface="Consolas" panose="020B0609020204030204" pitchFamily="49" charset="0"/>
              <a:cs typeface="Consolas" panose="020B0609020204030204" pitchFamily="49" charset="0"/>
            </a:endParaRPr>
          </a:p>
          <a:p>
            <a:pPr algn="ctr"/>
            <a:r>
              <a:rPr lang="en-GB" sz="1600" dirty="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adrc_scotland</a:t>
            </a:r>
            <a:endParaRPr lang="en-GB" sz="1600" dirty="0" smtClean="0">
              <a:solidFill>
                <a:schemeClr val="bg1"/>
              </a:solidFill>
              <a:latin typeface="Consolas" panose="020B0609020204030204" pitchFamily="49" charset="0"/>
              <a:cs typeface="Consolas" panose="020B0609020204030204" pitchFamily="49" charset="0"/>
            </a:endParaRPr>
          </a:p>
          <a:p>
            <a:pPr algn="ctr"/>
            <a:endParaRPr lang="en-GB" sz="1600" dirty="0" smtClean="0">
              <a:solidFill>
                <a:schemeClr val="bg1"/>
              </a:solidFill>
              <a:latin typeface="Consolas" panose="020B0609020204030204" pitchFamily="49" charset="0"/>
              <a:cs typeface="Consolas" panose="020B0609020204030204" pitchFamily="49" charset="0"/>
            </a:endParaRPr>
          </a:p>
          <a:p>
            <a:pPr algn="ctr"/>
            <a:endParaRPr lang="en-GB" sz="1600" dirty="0">
              <a:solidFill>
                <a:schemeClr val="bg1"/>
              </a:solidFill>
              <a:latin typeface="Consolas" panose="020B0609020204030204" pitchFamily="49" charset="0"/>
              <a:cs typeface="Consolas" panose="020B0609020204030204" pitchFamily="49" charset="0"/>
            </a:endParaRPr>
          </a:p>
          <a:p>
            <a:pPr algn="ctr"/>
            <a:r>
              <a:rPr lang="en-GB" sz="1600" dirty="0" smtClean="0">
                <a:solidFill>
                  <a:schemeClr val="bg1"/>
                </a:solidFill>
                <a:latin typeface="Consolas" panose="020B0609020204030204" pitchFamily="49" charset="0"/>
                <a:cs typeface="Consolas" panose="020B0609020204030204" pitchFamily="49" charset="0"/>
              </a:rPr>
              <a:t>Data were provided by Scottish Government – many thanks to them for their help throughout this project.</a:t>
            </a:r>
            <a:endParaRPr lang="en-GB" sz="1600" dirty="0">
              <a:solidFill>
                <a:schemeClr val="bg1"/>
              </a:solidFill>
              <a:latin typeface="Consolas" panose="020B0609020204030204" pitchFamily="49" charset="0"/>
              <a:cs typeface="Consolas" panose="020B0609020204030204" pitchFamily="49" charset="0"/>
            </a:endParaRPr>
          </a:p>
          <a:p>
            <a:pPr algn="ctr"/>
            <a:endParaRPr lang="en-GB" sz="1600" dirty="0">
              <a:solidFill>
                <a:schemeClr val="bg1"/>
              </a:solidFill>
            </a:endParaRPr>
          </a:p>
        </p:txBody>
      </p:sp>
    </p:spTree>
    <p:extLst>
      <p:ext uri="{BB962C8B-B14F-4D97-AF65-F5344CB8AC3E}">
        <p14:creationId xmlns:p14="http://schemas.microsoft.com/office/powerpoint/2010/main" val="409221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Our argument</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dirty="0" smtClean="0">
                <a:latin typeface="Consolas" panose="020B0609020204030204" pitchFamily="49" charset="0"/>
                <a:cs typeface="Consolas" panose="020B0609020204030204" pitchFamily="49" charset="0"/>
              </a:rPr>
              <a:t>We can use </a:t>
            </a:r>
            <a:r>
              <a:rPr lang="en-GB" b="1" dirty="0" smtClean="0">
                <a:latin typeface="Consolas" panose="020B0609020204030204" pitchFamily="49" charset="0"/>
                <a:cs typeface="Consolas" panose="020B0609020204030204" pitchFamily="49" charset="0"/>
              </a:rPr>
              <a:t>change over time </a:t>
            </a:r>
            <a:r>
              <a:rPr lang="en-GB" dirty="0" smtClean="0">
                <a:latin typeface="Consolas" panose="020B0609020204030204" pitchFamily="49" charset="0"/>
                <a:cs typeface="Consolas" panose="020B0609020204030204" pitchFamily="49" charset="0"/>
              </a:rPr>
              <a:t>in criminal career </a:t>
            </a:r>
            <a:r>
              <a:rPr lang="en-GB" b="1" dirty="0" smtClean="0">
                <a:latin typeface="Consolas" panose="020B0609020204030204" pitchFamily="49" charset="0"/>
                <a:cs typeface="Consolas" panose="020B0609020204030204" pitchFamily="49" charset="0"/>
              </a:rPr>
              <a:t>parameters </a:t>
            </a:r>
            <a:r>
              <a:rPr lang="en-GB" dirty="0" smtClean="0">
                <a:latin typeface="Consolas" panose="020B0609020204030204" pitchFamily="49" charset="0"/>
                <a:cs typeface="Consolas" panose="020B0609020204030204" pitchFamily="49" charset="0"/>
              </a:rPr>
              <a:t>to </a:t>
            </a:r>
            <a:r>
              <a:rPr lang="en-GB" b="1" dirty="0" smtClean="0">
                <a:latin typeface="Consolas" panose="020B0609020204030204" pitchFamily="49" charset="0"/>
                <a:cs typeface="Consolas" panose="020B0609020204030204" pitchFamily="49" charset="0"/>
              </a:rPr>
              <a:t>understand the crime drop </a:t>
            </a:r>
            <a:r>
              <a:rPr lang="en-GB" dirty="0" smtClean="0">
                <a:latin typeface="Consolas" panose="020B0609020204030204" pitchFamily="49" charset="0"/>
                <a:cs typeface="Consolas" panose="020B0609020204030204" pitchFamily="49" charset="0"/>
              </a:rPr>
              <a:t>better</a:t>
            </a:r>
            <a:endParaRPr lang="en-GB" b="1" dirty="0" smtClean="0">
              <a:latin typeface="Consolas" panose="020B0609020204030204" pitchFamily="49" charset="0"/>
              <a:cs typeface="Consolas" panose="020B0609020204030204" pitchFamily="49" charset="0"/>
            </a:endParaRPr>
          </a:p>
          <a:p>
            <a:r>
              <a:rPr lang="en-GB" dirty="0" smtClean="0">
                <a:latin typeface="Consolas" panose="020B0609020204030204" pitchFamily="49" charset="0"/>
                <a:cs typeface="Consolas" panose="020B0609020204030204" pitchFamily="49" charset="0"/>
              </a:rPr>
              <a:t>This probably requires the use of </a:t>
            </a:r>
            <a:r>
              <a:rPr lang="en-GB" b="1" dirty="0" smtClean="0">
                <a:latin typeface="Consolas" panose="020B0609020204030204" pitchFamily="49" charset="0"/>
                <a:cs typeface="Consolas" panose="020B0609020204030204" pitchFamily="49" charset="0"/>
              </a:rPr>
              <a:t>administrative data</a:t>
            </a:r>
          </a:p>
          <a:p>
            <a:r>
              <a:rPr lang="en-GB" b="1" dirty="0" smtClean="0">
                <a:latin typeface="Consolas" panose="020B0609020204030204" pitchFamily="49" charset="0"/>
                <a:cs typeface="Consolas" panose="020B0609020204030204" pitchFamily="49" charset="0"/>
              </a:rPr>
              <a:t>Complex</a:t>
            </a:r>
            <a:r>
              <a:rPr lang="en-GB" dirty="0" smtClean="0">
                <a:latin typeface="Consolas" panose="020B0609020204030204" pitchFamily="49" charset="0"/>
                <a:cs typeface="Consolas" panose="020B0609020204030204" pitchFamily="49" charset="0"/>
              </a:rPr>
              <a:t> convictions trends in Scotland, varying by age, sex and period</a:t>
            </a:r>
            <a:endParaRPr lang="en-GB" dirty="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a:t>
            </a:fld>
            <a:endParaRPr lang="en-GB"/>
          </a:p>
        </p:txBody>
      </p:sp>
    </p:spTree>
    <p:extLst>
      <p:ext uri="{BB962C8B-B14F-4D97-AF65-F5344CB8AC3E}">
        <p14:creationId xmlns:p14="http://schemas.microsoft.com/office/powerpoint/2010/main" val="226672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nsolas" panose="020B0609020204030204" pitchFamily="49" charset="0"/>
                <a:cs typeface="Consolas" panose="020B0609020204030204" pitchFamily="49" charset="0"/>
              </a:rPr>
              <a:t>References</a:t>
            </a:r>
            <a:endParaRPr lang="en-GB" dirty="0"/>
          </a:p>
        </p:txBody>
      </p:sp>
      <p:sp>
        <p:nvSpPr>
          <p:cNvPr id="3" name="Content Placeholder 2"/>
          <p:cNvSpPr>
            <a:spLocks noGrp="1"/>
          </p:cNvSpPr>
          <p:nvPr>
            <p:ph idx="1"/>
          </p:nvPr>
        </p:nvSpPr>
        <p:spPr/>
        <p:txBody>
          <a:bodyPr>
            <a:noAutofit/>
          </a:bodyPr>
          <a:lstStyle/>
          <a:p>
            <a:pPr marL="0" indent="0">
              <a:buNone/>
            </a:pPr>
            <a:r>
              <a:rPr lang="en-GB" sz="1200" dirty="0">
                <a:latin typeface="Consolas" panose="020B0609020204030204" pitchFamily="49" charset="0"/>
                <a:cs typeface="Consolas" panose="020B0609020204030204" pitchFamily="49" charset="0"/>
              </a:rPr>
              <a:t>Berg, Mark T., Eric </a:t>
            </a:r>
            <a:r>
              <a:rPr lang="en-GB" sz="1200" dirty="0" err="1">
                <a:latin typeface="Consolas" panose="020B0609020204030204" pitchFamily="49" charset="0"/>
                <a:cs typeface="Consolas" panose="020B0609020204030204" pitchFamily="49" charset="0"/>
              </a:rPr>
              <a:t>Baumer</a:t>
            </a:r>
            <a:r>
              <a:rPr lang="en-GB" sz="1200" dirty="0">
                <a:latin typeface="Consolas" panose="020B0609020204030204" pitchFamily="49" charset="0"/>
                <a:cs typeface="Consolas" panose="020B0609020204030204" pitchFamily="49" charset="0"/>
              </a:rPr>
              <a:t>, Richard Rosenfeld, and Rolf </a:t>
            </a:r>
            <a:r>
              <a:rPr lang="en-GB" sz="1200" dirty="0" err="1">
                <a:latin typeface="Consolas" panose="020B0609020204030204" pitchFamily="49" charset="0"/>
                <a:cs typeface="Consolas" panose="020B0609020204030204" pitchFamily="49" charset="0"/>
              </a:rPr>
              <a:t>Loeber</a:t>
            </a:r>
            <a:r>
              <a:rPr lang="en-GB" sz="1200" dirty="0">
                <a:latin typeface="Consolas" panose="020B0609020204030204" pitchFamily="49" charset="0"/>
                <a:cs typeface="Consolas" panose="020B0609020204030204" pitchFamily="49" charset="0"/>
              </a:rPr>
              <a:t>. 2016. “Dissecting the Prevalence and Incidence of Offending During the Crime Drop of the 1990s.” </a:t>
            </a:r>
            <a:r>
              <a:rPr lang="en-GB" sz="1200" i="1" dirty="0">
                <a:latin typeface="Consolas" panose="020B0609020204030204" pitchFamily="49" charset="0"/>
                <a:cs typeface="Consolas" panose="020B0609020204030204" pitchFamily="49" charset="0"/>
              </a:rPr>
              <a:t>Journal of Quantitative Criminology</a:t>
            </a:r>
            <a:r>
              <a:rPr lang="en-GB" sz="1200" dirty="0">
                <a:latin typeface="Consolas" panose="020B0609020204030204" pitchFamily="49" charset="0"/>
                <a:cs typeface="Consolas" panose="020B0609020204030204" pitchFamily="49" charset="0"/>
              </a:rPr>
              <a:t> 32 (3): 377–96. doi:</a:t>
            </a:r>
            <a:r>
              <a:rPr lang="en-GB" sz="1200" dirty="0">
                <a:latin typeface="Consolas" panose="020B0609020204030204" pitchFamily="49" charset="0"/>
                <a:cs typeface="Consolas" panose="020B0609020204030204" pitchFamily="49" charset="0"/>
                <a:hlinkClick r:id="rId2"/>
              </a:rPr>
              <a:t>10.1007/s10940-016-9289-6</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Farrell, Graham, Gloria </a:t>
            </a:r>
            <a:r>
              <a:rPr lang="en-GB" sz="1200" dirty="0" err="1">
                <a:latin typeface="Consolas" panose="020B0609020204030204" pitchFamily="49" charset="0"/>
                <a:cs typeface="Consolas" panose="020B0609020204030204" pitchFamily="49" charset="0"/>
              </a:rPr>
              <a:t>Laycock</a:t>
            </a:r>
            <a:r>
              <a:rPr lang="en-GB" sz="1200" dirty="0">
                <a:latin typeface="Consolas" panose="020B0609020204030204" pitchFamily="49" charset="0"/>
                <a:cs typeface="Consolas" panose="020B0609020204030204" pitchFamily="49" charset="0"/>
              </a:rPr>
              <a:t>, and Nick Tilley. 2015. “Debuts and Legacies: The Crime Drop and the Role of Adolescence-Limited and Persistent Offending.” </a:t>
            </a:r>
            <a:r>
              <a:rPr lang="en-GB" sz="1200" i="1" dirty="0">
                <a:latin typeface="Consolas" panose="020B0609020204030204" pitchFamily="49" charset="0"/>
                <a:cs typeface="Consolas" panose="020B0609020204030204" pitchFamily="49" charset="0"/>
              </a:rPr>
              <a:t>Crime Science</a:t>
            </a:r>
            <a:r>
              <a:rPr lang="en-GB" sz="1200" dirty="0">
                <a:latin typeface="Consolas" panose="020B0609020204030204" pitchFamily="49" charset="0"/>
                <a:cs typeface="Consolas" panose="020B0609020204030204" pitchFamily="49" charset="0"/>
              </a:rPr>
              <a:t> 4 (1). doi:</a:t>
            </a:r>
            <a:r>
              <a:rPr lang="en-GB" sz="1200" dirty="0">
                <a:latin typeface="Consolas" panose="020B0609020204030204" pitchFamily="49" charset="0"/>
                <a:cs typeface="Consolas" panose="020B0609020204030204" pitchFamily="49" charset="0"/>
                <a:hlinkClick r:id="rId3"/>
              </a:rPr>
              <a:t>10.1186/s40163-015-0028-3</a:t>
            </a:r>
            <a:r>
              <a:rPr lang="en-GB" sz="1200" dirty="0" smtClean="0">
                <a:latin typeface="Consolas" panose="020B0609020204030204" pitchFamily="49" charset="0"/>
                <a:cs typeface="Consolas" panose="020B0609020204030204" pitchFamily="49" charset="0"/>
              </a:rPr>
              <a:t>.</a:t>
            </a:r>
          </a:p>
          <a:p>
            <a:pPr marL="0" indent="0">
              <a:buNone/>
            </a:pPr>
            <a:r>
              <a:rPr lang="en-GB" sz="1200" dirty="0" err="1">
                <a:latin typeface="Consolas" panose="020B0609020204030204" pitchFamily="49" charset="0"/>
                <a:cs typeface="Consolas" panose="020B0609020204030204" pitchFamily="49" charset="0"/>
              </a:rPr>
              <a:t>Fernández</a:t>
            </a:r>
            <a:r>
              <a:rPr lang="en-GB" sz="1200" dirty="0">
                <a:latin typeface="Consolas" panose="020B0609020204030204" pitchFamily="49" charset="0"/>
                <a:cs typeface="Consolas" panose="020B0609020204030204" pitchFamily="49" charset="0"/>
              </a:rPr>
              <a:t>-Molina, Esther, and Raquel </a:t>
            </a:r>
            <a:r>
              <a:rPr lang="en-GB" sz="1200" dirty="0" err="1">
                <a:latin typeface="Consolas" panose="020B0609020204030204" pitchFamily="49" charset="0"/>
                <a:cs typeface="Consolas" panose="020B0609020204030204" pitchFamily="49" charset="0"/>
              </a:rPr>
              <a:t>Bartolomé</a:t>
            </a:r>
            <a:r>
              <a:rPr lang="en-GB" sz="1200" dirty="0">
                <a:latin typeface="Consolas" panose="020B0609020204030204" pitchFamily="49" charset="0"/>
                <a:cs typeface="Consolas" panose="020B0609020204030204" pitchFamily="49" charset="0"/>
              </a:rPr>
              <a:t> Gutiérrez. 2018. “Juvenile Crime Drop: What Is Happening with Youth in Spain and Why?” </a:t>
            </a:r>
            <a:r>
              <a:rPr lang="en-GB" sz="1200" i="1" dirty="0">
                <a:latin typeface="Consolas" panose="020B0609020204030204" pitchFamily="49" charset="0"/>
                <a:cs typeface="Consolas" panose="020B0609020204030204" pitchFamily="49" charset="0"/>
              </a:rPr>
              <a:t>European Journal of Criminology</a:t>
            </a:r>
            <a:r>
              <a:rPr lang="en-GB" sz="1200" dirty="0">
                <a:latin typeface="Consolas" panose="020B0609020204030204" pitchFamily="49" charset="0"/>
                <a:cs typeface="Consolas" panose="020B0609020204030204" pitchFamily="49" charset="0"/>
              </a:rPr>
              <a:t>, August, 147737081879238. </a:t>
            </a:r>
            <a:r>
              <a:rPr lang="en-GB" sz="1200" dirty="0" smtClean="0">
                <a:latin typeface="Consolas" panose="020B0609020204030204" pitchFamily="49" charset="0"/>
                <a:cs typeface="Consolas" panose="020B0609020204030204" pitchFamily="49" charset="0"/>
              </a:rPr>
              <a:t>doi:10.1177/1477370818792383. </a:t>
            </a:r>
            <a:endParaRPr lang="en-GB" sz="1200" dirty="0">
              <a:latin typeface="Consolas" panose="020B0609020204030204" pitchFamily="49" charset="0"/>
              <a:cs typeface="Consolas" panose="020B0609020204030204" pitchFamily="49" charset="0"/>
            </a:endParaRPr>
          </a:p>
          <a:p>
            <a:pPr marL="0" indent="0">
              <a:buNone/>
            </a:pPr>
            <a:r>
              <a:rPr lang="en-GB" sz="1200" dirty="0" err="1" smtClean="0">
                <a:latin typeface="Consolas" panose="020B0609020204030204" pitchFamily="49" charset="0"/>
                <a:cs typeface="Consolas" panose="020B0609020204030204" pitchFamily="49" charset="0"/>
              </a:rPr>
              <a:t>Hirschi</a:t>
            </a:r>
            <a:r>
              <a:rPr lang="en-GB" sz="1200" dirty="0">
                <a:latin typeface="Consolas" panose="020B0609020204030204" pitchFamily="49" charset="0"/>
                <a:cs typeface="Consolas" panose="020B0609020204030204" pitchFamily="49" charset="0"/>
              </a:rPr>
              <a:t>, Travis, and Michael </a:t>
            </a:r>
            <a:r>
              <a:rPr lang="en-GB" sz="1200" dirty="0" err="1">
                <a:latin typeface="Consolas" panose="020B0609020204030204" pitchFamily="49" charset="0"/>
                <a:cs typeface="Consolas" panose="020B0609020204030204" pitchFamily="49" charset="0"/>
              </a:rPr>
              <a:t>Gottfredson</a:t>
            </a:r>
            <a:r>
              <a:rPr lang="en-GB" sz="1200" dirty="0">
                <a:latin typeface="Consolas" panose="020B0609020204030204" pitchFamily="49" charset="0"/>
                <a:cs typeface="Consolas" panose="020B0609020204030204" pitchFamily="49" charset="0"/>
              </a:rPr>
              <a:t>. 1983. “Age and the Explanation of Crime.” </a:t>
            </a:r>
            <a:r>
              <a:rPr lang="en-GB" sz="1200" i="1" dirty="0">
                <a:latin typeface="Consolas" panose="020B0609020204030204" pitchFamily="49" charset="0"/>
                <a:cs typeface="Consolas" panose="020B0609020204030204" pitchFamily="49" charset="0"/>
              </a:rPr>
              <a:t>American Journal of Sociology</a:t>
            </a:r>
            <a:r>
              <a:rPr lang="en-GB" sz="1200" dirty="0">
                <a:latin typeface="Consolas" panose="020B0609020204030204" pitchFamily="49" charset="0"/>
                <a:cs typeface="Consolas" panose="020B0609020204030204" pitchFamily="49" charset="0"/>
              </a:rPr>
              <a:t> 89 (3): 552–84.</a:t>
            </a:r>
          </a:p>
          <a:p>
            <a:pPr marL="0" indent="0">
              <a:buNone/>
            </a:pPr>
            <a:r>
              <a:rPr lang="en-GB" sz="1200" dirty="0">
                <a:latin typeface="Consolas" panose="020B0609020204030204" pitchFamily="49" charset="0"/>
                <a:cs typeface="Consolas" panose="020B0609020204030204" pitchFamily="49" charset="0"/>
              </a:rPr>
              <a:t>Kim, </a:t>
            </a:r>
            <a:r>
              <a:rPr lang="en-GB" sz="1200" dirty="0" err="1">
                <a:latin typeface="Consolas" panose="020B0609020204030204" pitchFamily="49" charset="0"/>
                <a:cs typeface="Consolas" panose="020B0609020204030204" pitchFamily="49" charset="0"/>
              </a:rPr>
              <a:t>Jaeok</a:t>
            </a:r>
            <a:r>
              <a:rPr lang="en-GB" sz="1200" dirty="0">
                <a:latin typeface="Consolas" panose="020B0609020204030204" pitchFamily="49" charset="0"/>
                <a:cs typeface="Consolas" panose="020B0609020204030204" pitchFamily="49" charset="0"/>
              </a:rPr>
              <a:t>, Shawn </a:t>
            </a:r>
            <a:r>
              <a:rPr lang="en-GB" sz="1200" dirty="0" err="1">
                <a:latin typeface="Consolas" panose="020B0609020204030204" pitchFamily="49" charset="0"/>
                <a:cs typeface="Consolas" panose="020B0609020204030204" pitchFamily="49" charset="0"/>
              </a:rPr>
              <a:t>Bushway</a:t>
            </a:r>
            <a:r>
              <a:rPr lang="en-GB" sz="1200" dirty="0">
                <a:latin typeface="Consolas" panose="020B0609020204030204" pitchFamily="49" charset="0"/>
                <a:cs typeface="Consolas" panose="020B0609020204030204" pitchFamily="49" charset="0"/>
              </a:rPr>
              <a:t>, and Hui-</a:t>
            </a:r>
            <a:r>
              <a:rPr lang="en-GB" sz="1200" dirty="0" err="1">
                <a:latin typeface="Consolas" panose="020B0609020204030204" pitchFamily="49" charset="0"/>
                <a:cs typeface="Consolas" panose="020B0609020204030204" pitchFamily="49" charset="0"/>
              </a:rPr>
              <a:t>Shien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Tsao</a:t>
            </a:r>
            <a:r>
              <a:rPr lang="en-GB" sz="1200" dirty="0">
                <a:latin typeface="Consolas" panose="020B0609020204030204" pitchFamily="49" charset="0"/>
                <a:cs typeface="Consolas" panose="020B0609020204030204" pitchFamily="49" charset="0"/>
              </a:rPr>
              <a:t>. 2016. “Identifying Classes of Explanations for Crime Drop: Period and Cohort Effects for New York </a:t>
            </a:r>
            <a:r>
              <a:rPr lang="en-GB" sz="1200" dirty="0" err="1">
                <a:latin typeface="Consolas" panose="020B0609020204030204" pitchFamily="49" charset="0"/>
                <a:cs typeface="Consolas" panose="020B0609020204030204" pitchFamily="49" charset="0"/>
              </a:rPr>
              <a:t>State.”</a:t>
            </a:r>
            <a:r>
              <a:rPr lang="en-GB" sz="1200" i="1" dirty="0" err="1">
                <a:latin typeface="Consolas" panose="020B0609020204030204" pitchFamily="49" charset="0"/>
                <a:cs typeface="Consolas" panose="020B0609020204030204" pitchFamily="49" charset="0"/>
              </a:rPr>
              <a:t>Journal</a:t>
            </a:r>
            <a:r>
              <a:rPr lang="en-GB" sz="1200" i="1" dirty="0">
                <a:latin typeface="Consolas" panose="020B0609020204030204" pitchFamily="49" charset="0"/>
                <a:cs typeface="Consolas" panose="020B0609020204030204" pitchFamily="49" charset="0"/>
              </a:rPr>
              <a:t> of Quantitative Criminology</a:t>
            </a:r>
            <a:r>
              <a:rPr lang="en-GB" sz="1200" dirty="0">
                <a:latin typeface="Consolas" panose="020B0609020204030204" pitchFamily="49" charset="0"/>
                <a:cs typeface="Consolas" panose="020B0609020204030204" pitchFamily="49" charset="0"/>
              </a:rPr>
              <a:t> 32 (3): 357–75. doi:</a:t>
            </a:r>
            <a:r>
              <a:rPr lang="en-GB" sz="1200" dirty="0">
                <a:latin typeface="Consolas" panose="020B0609020204030204" pitchFamily="49" charset="0"/>
                <a:cs typeface="Consolas" panose="020B0609020204030204" pitchFamily="49" charset="0"/>
                <a:hlinkClick r:id="rId4"/>
              </a:rPr>
              <a:t>10.1007/s10940-015-9274-5</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Matthews, Ben. 2016. “Criminal Careers and the Crime Drop in Scotland, 1989-2011: An Exploration of Conviction Trends Across Age and Sex.” PhD thesis, University of Edinburgh.</a:t>
            </a:r>
          </a:p>
          <a:p>
            <a:pPr marL="0" indent="0">
              <a:buNone/>
            </a:pPr>
            <a:r>
              <a:rPr lang="en-GB" sz="1200" dirty="0">
                <a:latin typeface="Consolas" panose="020B0609020204030204" pitchFamily="49" charset="0"/>
                <a:cs typeface="Consolas" panose="020B0609020204030204" pitchFamily="49" charset="0"/>
              </a:rPr>
              <a:t>Matthews, Ben, and Jon Minton. 2018. “Rethinking One of Criminology’s ‘Brute Facts’: The </a:t>
            </a:r>
            <a:r>
              <a:rPr lang="en-GB" sz="1200" dirty="0" smtClean="0">
                <a:latin typeface="Consolas" panose="020B0609020204030204" pitchFamily="49" charset="0"/>
                <a:cs typeface="Consolas" panose="020B0609020204030204" pitchFamily="49" charset="0"/>
              </a:rPr>
              <a:t>Age-crime </a:t>
            </a:r>
            <a:r>
              <a:rPr lang="en-GB" sz="1200" dirty="0">
                <a:latin typeface="Consolas" panose="020B0609020204030204" pitchFamily="49" charset="0"/>
                <a:cs typeface="Consolas" panose="020B0609020204030204" pitchFamily="49" charset="0"/>
              </a:rPr>
              <a:t>Curve and the Crime Drop in Scotland.” </a:t>
            </a:r>
            <a:r>
              <a:rPr lang="en-GB" sz="1200" i="1" dirty="0">
                <a:latin typeface="Consolas" panose="020B0609020204030204" pitchFamily="49" charset="0"/>
                <a:cs typeface="Consolas" panose="020B0609020204030204" pitchFamily="49" charset="0"/>
              </a:rPr>
              <a:t>European Journal of Criminology</a:t>
            </a:r>
            <a:r>
              <a:rPr lang="en-GB" sz="1200" dirty="0">
                <a:latin typeface="Consolas" panose="020B0609020204030204" pitchFamily="49" charset="0"/>
                <a:cs typeface="Consolas" panose="020B0609020204030204" pitchFamily="49" charset="0"/>
              </a:rPr>
              <a:t> 15 (3): 296–320. doi:</a:t>
            </a:r>
            <a:r>
              <a:rPr lang="en-GB" sz="1200" dirty="0">
                <a:latin typeface="Consolas" panose="020B0609020204030204" pitchFamily="49" charset="0"/>
                <a:cs typeface="Consolas" panose="020B0609020204030204" pitchFamily="49" charset="0"/>
                <a:hlinkClick r:id="rId5"/>
              </a:rPr>
              <a:t>10.1177/1477370817731706</a:t>
            </a:r>
            <a:r>
              <a:rPr lang="en-GB" sz="1200" dirty="0" smtClean="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Minton, Jon, Richard Shaw, Mark A Green, Laura </a:t>
            </a:r>
            <a:r>
              <a:rPr lang="en-GB" sz="1200" dirty="0" err="1">
                <a:latin typeface="Consolas" panose="020B0609020204030204" pitchFamily="49" charset="0"/>
                <a:cs typeface="Consolas" panose="020B0609020204030204" pitchFamily="49" charset="0"/>
              </a:rPr>
              <a:t>Vanderbloemen</a:t>
            </a:r>
            <a:r>
              <a:rPr lang="en-GB" sz="1200" dirty="0">
                <a:latin typeface="Consolas" panose="020B0609020204030204" pitchFamily="49" charset="0"/>
                <a:cs typeface="Consolas" panose="020B0609020204030204" pitchFamily="49" charset="0"/>
              </a:rPr>
              <a:t>, Frank </a:t>
            </a:r>
            <a:r>
              <a:rPr lang="en-GB" sz="1200" dirty="0" err="1">
                <a:latin typeface="Consolas" panose="020B0609020204030204" pitchFamily="49" charset="0"/>
                <a:cs typeface="Consolas" panose="020B0609020204030204" pitchFamily="49" charset="0"/>
              </a:rPr>
              <a:t>Popham</a:t>
            </a:r>
            <a:r>
              <a:rPr lang="en-GB" sz="1200" dirty="0">
                <a:latin typeface="Consolas" panose="020B0609020204030204" pitchFamily="49" charset="0"/>
                <a:cs typeface="Consolas" panose="020B0609020204030204" pitchFamily="49" charset="0"/>
              </a:rPr>
              <a:t>, and Gerry McCartney. 2017. “Visualising and Quantifying ‘Excess Deaths’ in Scotland Compared with the Rest of the UK and the Rest of Western Europe.” Journal of Epidemiology and Community Health 71 (5): 461–67. doi:10.1136/jech-2016-207379</a:t>
            </a:r>
            <a:r>
              <a:rPr lang="en-GB" sz="1200" dirty="0" smtClean="0">
                <a:latin typeface="Consolas" panose="020B0609020204030204" pitchFamily="49" charset="0"/>
                <a:cs typeface="Consolas" panose="020B0609020204030204" pitchFamily="49" charset="0"/>
              </a:rPr>
              <a:t>. </a:t>
            </a:r>
            <a:endParaRPr lang="en-GB" sz="12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20</a:t>
            </a:fld>
            <a:endParaRPr lang="en-GB"/>
          </a:p>
        </p:txBody>
      </p:sp>
    </p:spTree>
    <p:extLst>
      <p:ext uri="{BB962C8B-B14F-4D97-AF65-F5344CB8AC3E}">
        <p14:creationId xmlns:p14="http://schemas.microsoft.com/office/powerpoint/2010/main" val="3444117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21</a:t>
            </a:fld>
            <a:endParaRPr lang="en-GB"/>
          </a:p>
        </p:txBody>
      </p:sp>
      <p:pic>
        <p:nvPicPr>
          <p:cNvPr id="3" name="Content Placeholder 2"/>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797" y="1124744"/>
            <a:ext cx="9543787" cy="5767875"/>
          </a:xfrm>
        </p:spPr>
      </p:pic>
      <p:sp>
        <p:nvSpPr>
          <p:cNvPr id="9" name="TextBox 8"/>
          <p:cNvSpPr txBox="1"/>
          <p:nvPr/>
        </p:nvSpPr>
        <p:spPr>
          <a:xfrm>
            <a:off x="9899" y="2492896"/>
            <a:ext cx="1080120" cy="2462213"/>
          </a:xfrm>
          <a:prstGeom prst="rect">
            <a:avLst/>
          </a:prstGeom>
          <a:noFill/>
        </p:spPr>
        <p:txBody>
          <a:bodyPr wrap="square" rtlCol="0">
            <a:spAutoFit/>
          </a:bodyPr>
          <a:lstStyle/>
          <a:p>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6. Level plot </a:t>
            </a:r>
            <a:r>
              <a:rPr lang="en-GB" sz="1400" dirty="0">
                <a:latin typeface="Consolas" panose="020B0609020204030204" pitchFamily="49" charset="0"/>
                <a:cs typeface="Consolas" panose="020B0609020204030204" pitchFamily="49" charset="0"/>
              </a:rPr>
              <a:t>of convicted offending for different ages in SOI, </a:t>
            </a:r>
            <a:r>
              <a:rPr lang="en-GB" sz="1400" dirty="0" smtClean="0">
                <a:latin typeface="Consolas" panose="020B0609020204030204" pitchFamily="49" charset="0"/>
                <a:cs typeface="Consolas" panose="020B0609020204030204" pitchFamily="49" charset="0"/>
              </a:rPr>
              <a:t>1989-2015.</a:t>
            </a:r>
          </a:p>
        </p:txBody>
      </p:sp>
    </p:spTree>
    <p:extLst>
      <p:ext uri="{BB962C8B-B14F-4D97-AF65-F5344CB8AC3E}">
        <p14:creationId xmlns:p14="http://schemas.microsoft.com/office/powerpoint/2010/main" val="110096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22</a:t>
            </a:fld>
            <a:endParaRPr lang="en-GB"/>
          </a:p>
        </p:txBody>
      </p:sp>
      <p:sp>
        <p:nvSpPr>
          <p:cNvPr id="9" name="TextBox 8"/>
          <p:cNvSpPr txBox="1"/>
          <p:nvPr/>
        </p:nvSpPr>
        <p:spPr>
          <a:xfrm>
            <a:off x="1426333" y="6006911"/>
            <a:ext cx="6264695" cy="738664"/>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7</a:t>
            </a:r>
            <a:r>
              <a:rPr lang="en-GB" sz="1400" dirty="0" smtClean="0">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Shaded contour plot of convicted offending for different ages in </a:t>
            </a:r>
            <a:r>
              <a:rPr lang="en-GB" sz="1400" dirty="0" smtClean="0">
                <a:latin typeface="Consolas" panose="020B0609020204030204" pitchFamily="49" charset="0"/>
                <a:cs typeface="Consolas" panose="020B0609020204030204" pitchFamily="49" charset="0"/>
              </a:rPr>
              <a:t>SOI by crime type, </a:t>
            </a:r>
            <a:r>
              <a:rPr lang="en-GB" sz="1400" dirty="0">
                <a:latin typeface="Consolas" panose="020B0609020204030204" pitchFamily="49" charset="0"/>
                <a:cs typeface="Consolas" panose="020B0609020204030204" pitchFamily="49" charset="0"/>
              </a:rPr>
              <a:t>1989-2011.</a:t>
            </a:r>
            <a:endParaRPr lang="en-GB" sz="1400" dirty="0" smtClean="0">
              <a:latin typeface="Consolas" panose="020B0609020204030204" pitchFamily="49" charset="0"/>
              <a:cs typeface="Consolas" panose="020B0609020204030204" pitchFamily="49" charset="0"/>
            </a:endParaRPr>
          </a:p>
          <a:p>
            <a:pPr algn="ctr"/>
            <a:r>
              <a:rPr lang="en-GB" sz="1400" dirty="0" smtClean="0">
                <a:latin typeface="Consolas" panose="020B0609020204030204" pitchFamily="49" charset="0"/>
                <a:cs typeface="Consolas" panose="020B0609020204030204" pitchFamily="49" charset="0"/>
              </a:rPr>
              <a:t>Source: Matthews and Minton (2018)</a:t>
            </a:r>
            <a:endParaRPr lang="en-GB" sz="1400" dirty="0">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205" y="1196752"/>
            <a:ext cx="3790950" cy="4762500"/>
          </a:xfrm>
          <a:prstGeom prst="rect">
            <a:avLst/>
          </a:prstGeom>
        </p:spPr>
      </p:pic>
    </p:spTree>
    <p:extLst>
      <p:ext uri="{BB962C8B-B14F-4D97-AF65-F5344CB8AC3E}">
        <p14:creationId xmlns:p14="http://schemas.microsoft.com/office/powerpoint/2010/main" val="426657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onsolas" panose="020B0609020204030204" pitchFamily="49" charset="0"/>
                <a:cs typeface="Consolas" panose="020B0609020204030204" pitchFamily="49" charset="0"/>
              </a:rPr>
              <a:t>We want to understand </a:t>
            </a:r>
            <a:r>
              <a:rPr lang="en-GB" b="1" dirty="0" smtClean="0">
                <a:latin typeface="Consolas" panose="020B0609020204030204" pitchFamily="49" charset="0"/>
                <a:cs typeface="Consolas" panose="020B0609020204030204" pitchFamily="49" charset="0"/>
              </a:rPr>
              <a:t>individual-level change</a:t>
            </a:r>
            <a:r>
              <a:rPr lang="en-GB" dirty="0" smtClean="0">
                <a:latin typeface="Consolas" panose="020B0609020204030204" pitchFamily="49" charset="0"/>
                <a:cs typeface="Consolas" panose="020B0609020204030204" pitchFamily="49" charset="0"/>
              </a:rPr>
              <a:t> in crime over crime drop (Farrell et al 2015)</a:t>
            </a:r>
          </a:p>
          <a:p>
            <a:r>
              <a:rPr lang="en-GB" dirty="0" smtClean="0">
                <a:latin typeface="Consolas" panose="020B0609020204030204" pitchFamily="49" charset="0"/>
                <a:cs typeface="Consolas" panose="020B0609020204030204" pitchFamily="49" charset="0"/>
              </a:rPr>
              <a:t>Criminal careers research shows that </a:t>
            </a:r>
            <a:r>
              <a:rPr lang="en-GB" b="1" dirty="0" smtClean="0">
                <a:latin typeface="Consolas" panose="020B0609020204030204" pitchFamily="49" charset="0"/>
                <a:cs typeface="Consolas" panose="020B0609020204030204" pitchFamily="49" charset="0"/>
              </a:rPr>
              <a:t>age</a:t>
            </a:r>
            <a:r>
              <a:rPr lang="en-GB" dirty="0" smtClean="0">
                <a:latin typeface="Consolas" panose="020B0609020204030204" pitchFamily="49" charset="0"/>
                <a:cs typeface="Consolas" panose="020B0609020204030204" pitchFamily="49" charset="0"/>
              </a:rPr>
              <a:t> and </a:t>
            </a:r>
            <a:r>
              <a:rPr lang="en-GB" b="1" dirty="0" smtClean="0">
                <a:latin typeface="Consolas" panose="020B0609020204030204" pitchFamily="49" charset="0"/>
                <a:cs typeface="Consolas" panose="020B0609020204030204" pitchFamily="49" charset="0"/>
              </a:rPr>
              <a:t>sex</a:t>
            </a:r>
            <a:r>
              <a:rPr lang="en-GB" dirty="0" smtClean="0">
                <a:latin typeface="Consolas" panose="020B0609020204030204" pitchFamily="49" charset="0"/>
                <a:cs typeface="Consolas" panose="020B0609020204030204" pitchFamily="49" charset="0"/>
              </a:rPr>
              <a:t> differences in conviction are crucial (</a:t>
            </a:r>
            <a:r>
              <a:rPr lang="en-GB" dirty="0" err="1">
                <a:latin typeface="Consolas" panose="020B0609020204030204" pitchFamily="49" charset="0"/>
                <a:cs typeface="Consolas" panose="020B0609020204030204" pitchFamily="49" charset="0"/>
              </a:rPr>
              <a:t>Hirschi</a:t>
            </a:r>
            <a:r>
              <a:rPr lang="en-GB" dirty="0">
                <a:latin typeface="Consolas" panose="020B0609020204030204" pitchFamily="49" charset="0"/>
                <a:cs typeface="Consolas" panose="020B0609020204030204" pitchFamily="49" charset="0"/>
              </a:rPr>
              <a:t> and </a:t>
            </a:r>
            <a:r>
              <a:rPr lang="en-GB" dirty="0" err="1">
                <a:latin typeface="Consolas" panose="020B0609020204030204" pitchFamily="49" charset="0"/>
                <a:cs typeface="Consolas" panose="020B0609020204030204" pitchFamily="49" charset="0"/>
              </a:rPr>
              <a:t>Gottfredson</a:t>
            </a:r>
            <a:r>
              <a:rPr lang="en-GB" dirty="0">
                <a:latin typeface="Consolas" panose="020B0609020204030204" pitchFamily="49" charset="0"/>
                <a:cs typeface="Consolas" panose="020B0609020204030204" pitchFamily="49" charset="0"/>
              </a:rPr>
              <a:t> 1983</a:t>
            </a:r>
            <a:r>
              <a:rPr lang="en-GB" dirty="0" smtClean="0">
                <a:latin typeface="Consolas" panose="020B0609020204030204" pitchFamily="49" charset="0"/>
                <a:cs typeface="Consolas" panose="020B0609020204030204" pitchFamily="49" charset="0"/>
              </a:rPr>
              <a:t>)</a:t>
            </a:r>
          </a:p>
          <a:p>
            <a:r>
              <a:rPr lang="en-GB" dirty="0" smtClean="0">
                <a:latin typeface="Consolas" panose="020B0609020204030204" pitchFamily="49" charset="0"/>
                <a:cs typeface="Consolas" panose="020B0609020204030204" pitchFamily="49" charset="0"/>
              </a:rPr>
              <a:t>Therefore examine </a:t>
            </a:r>
            <a:r>
              <a:rPr lang="en-GB" b="1" dirty="0" smtClean="0">
                <a:latin typeface="Consolas" panose="020B0609020204030204" pitchFamily="49" charset="0"/>
                <a:cs typeface="Consolas" panose="020B0609020204030204" pitchFamily="49" charset="0"/>
              </a:rPr>
              <a:t>change in criminal career parameters over time</a:t>
            </a:r>
            <a:r>
              <a:rPr lang="en-GB" dirty="0" smtClean="0">
                <a:latin typeface="Consolas" panose="020B0609020204030204" pitchFamily="49" charset="0"/>
                <a:cs typeface="Consolas" panose="020B0609020204030204" pitchFamily="49" charset="0"/>
              </a:rPr>
              <a:t> (Kim et al. 2016)</a:t>
            </a:r>
            <a:endParaRPr lang="en-GB" dirty="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3</a:t>
            </a:fld>
            <a:endParaRPr lang="en-GB"/>
          </a:p>
        </p:txBody>
      </p:sp>
    </p:spTree>
    <p:extLst>
      <p:ext uri="{BB962C8B-B14F-4D97-AF65-F5344CB8AC3E}">
        <p14:creationId xmlns:p14="http://schemas.microsoft.com/office/powerpoint/2010/main" val="994831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onsolas" panose="020B0609020204030204" pitchFamily="49" charset="0"/>
                <a:cs typeface="Consolas" panose="020B0609020204030204" pitchFamily="49" charset="0"/>
              </a:rPr>
              <a:t>Conceptualize change in age-crime curve as an </a:t>
            </a:r>
            <a:r>
              <a:rPr lang="en-GB" b="1" dirty="0" smtClean="0">
                <a:latin typeface="Consolas" panose="020B0609020204030204" pitchFamily="49" charset="0"/>
                <a:cs typeface="Consolas" panose="020B0609020204030204" pitchFamily="49" charset="0"/>
              </a:rPr>
              <a:t>n = 1 </a:t>
            </a:r>
            <a:r>
              <a:rPr lang="en-GB" dirty="0" smtClean="0">
                <a:latin typeface="Consolas" panose="020B0609020204030204" pitchFamily="49" charset="0"/>
                <a:cs typeface="Consolas" panose="020B0609020204030204" pitchFamily="49" charset="0"/>
              </a:rPr>
              <a:t>study</a:t>
            </a:r>
            <a:r>
              <a:rPr lang="en-GB" b="1" dirty="0" smtClean="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(Matthews and Minton 2018</a:t>
            </a:r>
            <a:r>
              <a:rPr lang="en-GB" dirty="0">
                <a:latin typeface="Consolas" panose="020B0609020204030204" pitchFamily="49" charset="0"/>
                <a:cs typeface="Consolas" panose="020B0609020204030204" pitchFamily="49" charset="0"/>
              </a:rPr>
              <a:t>, </a:t>
            </a:r>
            <a:r>
              <a:rPr lang="en-GB" dirty="0" err="1" smtClean="0">
                <a:latin typeface="Consolas" panose="020B0609020204030204" pitchFamily="49" charset="0"/>
                <a:cs typeface="Consolas" panose="020B0609020204030204" pitchFamily="49" charset="0"/>
              </a:rPr>
              <a:t>Fernández</a:t>
            </a:r>
            <a:r>
              <a:rPr lang="en-GB" dirty="0" smtClean="0">
                <a:latin typeface="Consolas" panose="020B0609020204030204" pitchFamily="49" charset="0"/>
                <a:cs typeface="Consolas" panose="020B0609020204030204" pitchFamily="49" charset="0"/>
              </a:rPr>
              <a:t>-Molina </a:t>
            </a:r>
            <a:r>
              <a:rPr lang="en-GB" dirty="0">
                <a:latin typeface="Consolas" panose="020B0609020204030204" pitchFamily="49" charset="0"/>
                <a:cs typeface="Consolas" panose="020B0609020204030204" pitchFamily="49" charset="0"/>
              </a:rPr>
              <a:t>and </a:t>
            </a:r>
            <a:r>
              <a:rPr lang="en-GB" dirty="0" smtClean="0">
                <a:latin typeface="Consolas" panose="020B0609020204030204" pitchFamily="49" charset="0"/>
                <a:cs typeface="Consolas" panose="020B0609020204030204" pitchFamily="49" charset="0"/>
              </a:rPr>
              <a:t>Gutiérrez 2018)</a:t>
            </a:r>
          </a:p>
          <a:p>
            <a:r>
              <a:rPr lang="en-GB" dirty="0" smtClean="0">
                <a:latin typeface="Consolas" panose="020B0609020204030204" pitchFamily="49" charset="0"/>
                <a:cs typeface="Consolas" panose="020B0609020204030204" pitchFamily="49" charset="0"/>
              </a:rPr>
              <a:t>Criminal career parameter becomes the </a:t>
            </a:r>
            <a:r>
              <a:rPr lang="en-GB" b="1" dirty="0" smtClean="0">
                <a:latin typeface="Consolas" panose="020B0609020204030204" pitchFamily="49" charset="0"/>
                <a:cs typeface="Consolas" panose="020B0609020204030204" pitchFamily="49" charset="0"/>
              </a:rPr>
              <a:t>lens</a:t>
            </a:r>
            <a:r>
              <a:rPr lang="en-GB" dirty="0" smtClean="0">
                <a:latin typeface="Consolas" panose="020B0609020204030204" pitchFamily="49" charset="0"/>
                <a:cs typeface="Consolas" panose="020B0609020204030204" pitchFamily="49" charset="0"/>
              </a:rPr>
              <a:t> not the focus (Matthews and Minton 2018)</a:t>
            </a:r>
          </a:p>
          <a:p>
            <a:r>
              <a:rPr lang="en-GB" i="1" dirty="0" smtClean="0">
                <a:latin typeface="Consolas" panose="020B0609020204030204" pitchFamily="49" charset="0"/>
                <a:cs typeface="Consolas" panose="020B0609020204030204" pitchFamily="49" charset="0"/>
              </a:rPr>
              <a:t>Contra</a:t>
            </a:r>
            <a:r>
              <a:rPr lang="en-GB" dirty="0" smtClean="0">
                <a:latin typeface="Consolas" panose="020B0609020204030204" pitchFamily="49" charset="0"/>
                <a:cs typeface="Consolas" panose="020B0609020204030204" pitchFamily="49" charset="0"/>
              </a:rPr>
              <a:t> assumption that </a:t>
            </a:r>
            <a:r>
              <a:rPr lang="en-GB" b="1" dirty="0" smtClean="0">
                <a:latin typeface="Consolas" panose="020B0609020204030204" pitchFamily="49" charset="0"/>
                <a:cs typeface="Consolas" panose="020B0609020204030204" pitchFamily="49" charset="0"/>
              </a:rPr>
              <a:t>change</a:t>
            </a:r>
            <a:r>
              <a:rPr lang="en-GB" dirty="0" smtClean="0">
                <a:latin typeface="Consolas" panose="020B0609020204030204" pitchFamily="49" charset="0"/>
                <a:cs typeface="Consolas" panose="020B0609020204030204" pitchFamily="49" charset="0"/>
              </a:rPr>
              <a:t> in the age-crime curve </a:t>
            </a:r>
            <a:r>
              <a:rPr lang="en-GB" dirty="0">
                <a:latin typeface="Consolas" panose="020B0609020204030204" pitchFamily="49" charset="0"/>
                <a:cs typeface="Consolas" panose="020B0609020204030204" pitchFamily="49" charset="0"/>
              </a:rPr>
              <a:t>is </a:t>
            </a:r>
            <a:r>
              <a:rPr lang="en-GB" b="1" dirty="0">
                <a:latin typeface="Consolas" panose="020B0609020204030204" pitchFamily="49" charset="0"/>
                <a:cs typeface="Consolas" panose="020B0609020204030204" pitchFamily="49" charset="0"/>
              </a:rPr>
              <a:t>meaningless</a:t>
            </a: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Hirschi</a:t>
            </a:r>
            <a:r>
              <a:rPr lang="en-GB" dirty="0" smtClean="0">
                <a:latin typeface="Consolas" panose="020B0609020204030204" pitchFamily="49" charset="0"/>
                <a:cs typeface="Consolas" panose="020B0609020204030204" pitchFamily="49" charset="0"/>
              </a:rPr>
              <a:t> and </a:t>
            </a:r>
            <a:r>
              <a:rPr lang="en-GB" dirty="0" err="1" smtClean="0">
                <a:latin typeface="Consolas" panose="020B0609020204030204" pitchFamily="49" charset="0"/>
                <a:cs typeface="Consolas" panose="020B0609020204030204" pitchFamily="49" charset="0"/>
              </a:rPr>
              <a:t>Gottfredson</a:t>
            </a:r>
            <a:r>
              <a:rPr lang="en-GB" dirty="0" smtClean="0">
                <a:latin typeface="Consolas" panose="020B0609020204030204" pitchFamily="49" charset="0"/>
                <a:cs typeface="Consolas" panose="020B0609020204030204" pitchFamily="49" charset="0"/>
              </a:rPr>
              <a:t> 1983:572</a:t>
            </a:r>
            <a:r>
              <a:rPr lang="en-GB" dirty="0">
                <a:latin typeface="Consolas" panose="020B0609020204030204" pitchFamily="49" charset="0"/>
                <a:cs typeface="Consolas" panose="020B0609020204030204" pitchFamily="49" charset="0"/>
              </a:rPr>
              <a:t>)</a:t>
            </a:r>
            <a:endParaRPr lang="en-GB" i="1"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i="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4</a:t>
            </a:fld>
            <a:endParaRPr lang="en-GB"/>
          </a:p>
        </p:txBody>
      </p:sp>
    </p:spTree>
    <p:extLst>
      <p:ext uri="{BB962C8B-B14F-4D97-AF65-F5344CB8AC3E}">
        <p14:creationId xmlns:p14="http://schemas.microsoft.com/office/powerpoint/2010/main" val="17259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5</a:t>
            </a:fld>
            <a:endParaRPr lang="en-GB"/>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70012"/>
            <a:ext cx="5205212" cy="4565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p:nvPr/>
        </p:nvSpPr>
        <p:spPr>
          <a:xfrm>
            <a:off x="800944" y="6118549"/>
            <a:ext cx="7416824" cy="461665"/>
          </a:xfrm>
          <a:prstGeom prst="rect">
            <a:avLst/>
          </a:prstGeom>
        </p:spPr>
        <p:txBody>
          <a:bodyPr wrap="square">
            <a:spAutoFit/>
          </a:bodyPr>
          <a:lstStyle/>
          <a:p>
            <a:pPr algn="ctr"/>
            <a:r>
              <a:rPr lang="en-GB" sz="1200" dirty="0">
                <a:latin typeface="Consolas" panose="020B0609020204030204" pitchFamily="49" charset="0"/>
                <a:cs typeface="Consolas" panose="020B0609020204030204" pitchFamily="49" charset="0"/>
              </a:rPr>
              <a:t>Figure 1. </a:t>
            </a:r>
            <a:r>
              <a:rPr lang="en-GB" sz="1200" dirty="0" smtClean="0">
                <a:latin typeface="Consolas" panose="020B0609020204030204" pitchFamily="49" charset="0"/>
                <a:cs typeface="Consolas" panose="020B0609020204030204" pitchFamily="49" charset="0"/>
              </a:rPr>
              <a:t>Age-crime curve in the Scottish Offenders Index (1989-2011). </a:t>
            </a:r>
          </a:p>
          <a:p>
            <a:pPr algn="ctr"/>
            <a:r>
              <a:rPr lang="en-GB" sz="1200" dirty="0" smtClean="0">
                <a:latin typeface="Consolas" panose="020B0609020204030204" pitchFamily="49" charset="0"/>
                <a:cs typeface="Consolas" panose="020B0609020204030204" pitchFamily="49" charset="0"/>
              </a:rPr>
              <a:t>Source: Matthews and Minton (2018)</a:t>
            </a:r>
            <a:endParaRPr lang="en-GB"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602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onsolas" panose="020B0609020204030204" pitchFamily="49" charset="0"/>
                <a:cs typeface="Consolas" panose="020B0609020204030204" pitchFamily="49" charset="0"/>
              </a:rPr>
              <a:t>Different explanations for the crime drop imply different patterns of </a:t>
            </a:r>
            <a:r>
              <a:rPr lang="en-GB" b="1" dirty="0" smtClean="0">
                <a:latin typeface="Consolas" panose="020B0609020204030204" pitchFamily="49" charset="0"/>
                <a:cs typeface="Consolas" panose="020B0609020204030204" pitchFamily="49" charset="0"/>
              </a:rPr>
              <a:t>cohort or period effects </a:t>
            </a:r>
            <a:r>
              <a:rPr lang="en-GB" dirty="0" smtClean="0">
                <a:latin typeface="Consolas" panose="020B0609020204030204" pitchFamily="49" charset="0"/>
                <a:cs typeface="Consolas" panose="020B0609020204030204" pitchFamily="49" charset="0"/>
              </a:rPr>
              <a:t>(Kim et al. 2016)</a:t>
            </a:r>
          </a:p>
          <a:p>
            <a:r>
              <a:rPr lang="en-GB" dirty="0" smtClean="0">
                <a:latin typeface="Consolas" panose="020B0609020204030204" pitchFamily="49" charset="0"/>
                <a:cs typeface="Consolas" panose="020B0609020204030204" pitchFamily="49" charset="0"/>
              </a:rPr>
              <a:t>e.g. better </a:t>
            </a:r>
            <a:r>
              <a:rPr lang="en-GB" b="1" dirty="0" smtClean="0">
                <a:latin typeface="Consolas" panose="020B0609020204030204" pitchFamily="49" charset="0"/>
                <a:cs typeface="Consolas" panose="020B0609020204030204" pitchFamily="49" charset="0"/>
              </a:rPr>
              <a:t>security</a:t>
            </a:r>
            <a:r>
              <a:rPr lang="en-GB" dirty="0" smtClean="0">
                <a:latin typeface="Consolas" panose="020B0609020204030204" pitchFamily="49" charset="0"/>
                <a:cs typeface="Consolas" panose="020B0609020204030204" pitchFamily="49" charset="0"/>
              </a:rPr>
              <a:t> measures as </a:t>
            </a:r>
            <a:r>
              <a:rPr lang="en-GB" b="1" dirty="0" smtClean="0">
                <a:latin typeface="Consolas" panose="020B0609020204030204" pitchFamily="49" charset="0"/>
                <a:cs typeface="Consolas" panose="020B0609020204030204" pitchFamily="49" charset="0"/>
              </a:rPr>
              <a:t>period</a:t>
            </a:r>
            <a:r>
              <a:rPr lang="en-GB" dirty="0" smtClean="0">
                <a:latin typeface="Consolas" panose="020B0609020204030204" pitchFamily="49" charset="0"/>
                <a:cs typeface="Consolas" panose="020B0609020204030204" pitchFamily="49" charset="0"/>
              </a:rPr>
              <a:t> effects, young people’s </a:t>
            </a:r>
            <a:r>
              <a:rPr lang="en-GB" b="1" dirty="0" smtClean="0">
                <a:latin typeface="Consolas" panose="020B0609020204030204" pitchFamily="49" charset="0"/>
                <a:cs typeface="Consolas" panose="020B0609020204030204" pitchFamily="49" charset="0"/>
              </a:rPr>
              <a:t>social activities </a:t>
            </a:r>
            <a:r>
              <a:rPr lang="en-GB" dirty="0" smtClean="0">
                <a:latin typeface="Consolas" panose="020B0609020204030204" pitchFamily="49" charset="0"/>
                <a:cs typeface="Consolas" panose="020B0609020204030204" pitchFamily="49" charset="0"/>
              </a:rPr>
              <a:t>as </a:t>
            </a:r>
            <a:r>
              <a:rPr lang="en-GB" b="1" dirty="0" smtClean="0">
                <a:latin typeface="Consolas" panose="020B0609020204030204" pitchFamily="49" charset="0"/>
                <a:cs typeface="Consolas" panose="020B0609020204030204" pitchFamily="49" charset="0"/>
              </a:rPr>
              <a:t>cohort</a:t>
            </a:r>
            <a:r>
              <a:rPr lang="en-GB" dirty="0" smtClean="0">
                <a:latin typeface="Consolas" panose="020B0609020204030204" pitchFamily="49" charset="0"/>
                <a:cs typeface="Consolas" panose="020B0609020204030204" pitchFamily="49" charset="0"/>
              </a:rPr>
              <a:t> effects</a:t>
            </a:r>
          </a:p>
          <a:p>
            <a:r>
              <a:rPr lang="en-GB" dirty="0" smtClean="0">
                <a:latin typeface="Consolas" panose="020B0609020204030204" pitchFamily="49" charset="0"/>
                <a:cs typeface="Consolas" panose="020B0609020204030204" pitchFamily="49" charset="0"/>
              </a:rPr>
              <a:t>But </a:t>
            </a:r>
            <a:r>
              <a:rPr lang="en-GB" b="1" dirty="0">
                <a:latin typeface="Consolas" panose="020B0609020204030204" pitchFamily="49" charset="0"/>
                <a:cs typeface="Consolas" panose="020B0609020204030204" pitchFamily="49" charset="0"/>
              </a:rPr>
              <a:t>survey research </a:t>
            </a:r>
            <a:r>
              <a:rPr lang="en-GB" dirty="0">
                <a:latin typeface="Consolas" panose="020B0609020204030204" pitchFamily="49" charset="0"/>
                <a:cs typeface="Consolas" panose="020B0609020204030204" pitchFamily="49" charset="0"/>
              </a:rPr>
              <a:t>offers only </a:t>
            </a:r>
            <a:r>
              <a:rPr lang="en-GB" b="1" dirty="0">
                <a:latin typeface="Consolas" panose="020B0609020204030204" pitchFamily="49" charset="0"/>
                <a:cs typeface="Consolas" panose="020B0609020204030204" pitchFamily="49" charset="0"/>
              </a:rPr>
              <a:t>limited age ranges</a:t>
            </a:r>
            <a:r>
              <a:rPr lang="en-GB" dirty="0">
                <a:latin typeface="Consolas" panose="020B0609020204030204" pitchFamily="49" charset="0"/>
                <a:cs typeface="Consolas" panose="020B0609020204030204" pitchFamily="49" charset="0"/>
              </a:rPr>
              <a:t>, and often only </a:t>
            </a:r>
            <a:r>
              <a:rPr lang="en-GB" dirty="0" smtClean="0">
                <a:latin typeface="Consolas" panose="020B0609020204030204" pitchFamily="49" charset="0"/>
                <a:cs typeface="Consolas" panose="020B0609020204030204" pitchFamily="49" charset="0"/>
              </a:rPr>
              <a:t>men (e.g. Berg et al. 2016)</a:t>
            </a:r>
            <a:endParaRPr lang="en-GB" dirty="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6</a:t>
            </a:fld>
            <a:endParaRPr lang="en-GB"/>
          </a:p>
        </p:txBody>
      </p:sp>
    </p:spTree>
    <p:extLst>
      <p:ext uri="{BB962C8B-B14F-4D97-AF65-F5344CB8AC3E}">
        <p14:creationId xmlns:p14="http://schemas.microsoft.com/office/powerpoint/2010/main" val="1888216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a:bodyPr>
          <a:lstStyle/>
          <a:p>
            <a:r>
              <a:rPr lang="en-GB" dirty="0">
                <a:latin typeface="Consolas" panose="020B0609020204030204" pitchFamily="49" charset="0"/>
                <a:cs typeface="Consolas" panose="020B0609020204030204" pitchFamily="49" charset="0"/>
              </a:rPr>
              <a:t>The </a:t>
            </a:r>
            <a:r>
              <a:rPr lang="en-GB" b="1" dirty="0">
                <a:latin typeface="Consolas" panose="020B0609020204030204" pitchFamily="49" charset="0"/>
                <a:cs typeface="Consolas" panose="020B0609020204030204" pitchFamily="49" charset="0"/>
              </a:rPr>
              <a:t>coverage</a:t>
            </a:r>
            <a:r>
              <a:rPr lang="en-GB" dirty="0">
                <a:latin typeface="Consolas" panose="020B0609020204030204" pitchFamily="49" charset="0"/>
                <a:cs typeface="Consolas" panose="020B0609020204030204" pitchFamily="49" charset="0"/>
              </a:rPr>
              <a:t> of administrative data offers </a:t>
            </a:r>
            <a:r>
              <a:rPr lang="en-GB" dirty="0" smtClean="0">
                <a:latin typeface="Consolas" panose="020B0609020204030204" pitchFamily="49" charset="0"/>
                <a:cs typeface="Consolas" panose="020B0609020204030204" pitchFamily="49" charset="0"/>
              </a:rPr>
              <a:t>complement to survey data</a:t>
            </a:r>
            <a:endParaRPr lang="en-GB" dirty="0">
              <a:latin typeface="Consolas" panose="020B0609020204030204" pitchFamily="49" charset="0"/>
              <a:cs typeface="Consolas" panose="020B0609020204030204" pitchFamily="49" charset="0"/>
            </a:endParaRPr>
          </a:p>
          <a:p>
            <a:r>
              <a:rPr lang="en-GB" dirty="0" smtClean="0">
                <a:latin typeface="Consolas" panose="020B0609020204030204" pitchFamily="49" charset="0"/>
                <a:cs typeface="Consolas" panose="020B0609020204030204" pitchFamily="49" charset="0"/>
              </a:rPr>
              <a:t>Scottish Offenders Index (SOI)</a:t>
            </a:r>
          </a:p>
          <a:p>
            <a:r>
              <a:rPr lang="en-GB" dirty="0" smtClean="0">
                <a:latin typeface="Consolas" panose="020B0609020204030204" pitchFamily="49" charset="0"/>
                <a:cs typeface="Consolas" panose="020B0609020204030204" pitchFamily="49" charset="0"/>
              </a:rPr>
              <a:t>(Almost) </a:t>
            </a:r>
            <a:r>
              <a:rPr lang="en-GB" b="1" dirty="0" smtClean="0">
                <a:latin typeface="Consolas" panose="020B0609020204030204" pitchFamily="49" charset="0"/>
                <a:cs typeface="Consolas" panose="020B0609020204030204" pitchFamily="49" charset="0"/>
              </a:rPr>
              <a:t>All</a:t>
            </a:r>
            <a:r>
              <a:rPr lang="en-GB" dirty="0" smtClean="0">
                <a:latin typeface="Consolas" panose="020B0609020204030204" pitchFamily="49" charset="0"/>
                <a:cs typeface="Consolas" panose="020B0609020204030204" pitchFamily="49" charset="0"/>
              </a:rPr>
              <a:t> sets of </a:t>
            </a:r>
            <a:r>
              <a:rPr lang="en-GB" b="1" dirty="0" smtClean="0">
                <a:latin typeface="Consolas" panose="020B0609020204030204" pitchFamily="49" charset="0"/>
                <a:cs typeface="Consolas" panose="020B0609020204030204" pitchFamily="49" charset="0"/>
              </a:rPr>
              <a:t>convictions proceedings</a:t>
            </a:r>
            <a:r>
              <a:rPr lang="en-GB" dirty="0" smtClean="0">
                <a:latin typeface="Consolas" panose="020B0609020204030204" pitchFamily="49" charset="0"/>
                <a:cs typeface="Consolas" panose="020B0609020204030204" pitchFamily="49" charset="0"/>
              </a:rPr>
              <a:t> in Scottish courts 1989-present (age 16+)</a:t>
            </a:r>
          </a:p>
          <a:p>
            <a:r>
              <a:rPr lang="en-GB" dirty="0" smtClean="0">
                <a:latin typeface="Consolas" panose="020B0609020204030204" pitchFamily="49" charset="0"/>
                <a:cs typeface="Consolas" panose="020B0609020204030204" pitchFamily="49" charset="0"/>
              </a:rPr>
              <a:t>Allows </a:t>
            </a:r>
            <a:r>
              <a:rPr lang="en-GB" b="1" dirty="0" smtClean="0">
                <a:latin typeface="Consolas" panose="020B0609020204030204" pitchFamily="49" charset="0"/>
                <a:cs typeface="Consolas" panose="020B0609020204030204" pitchFamily="49" charset="0"/>
              </a:rPr>
              <a:t>multiple comparisons </a:t>
            </a:r>
            <a:r>
              <a:rPr lang="en-GB" dirty="0" smtClean="0">
                <a:latin typeface="Consolas" panose="020B0609020204030204" pitchFamily="49" charset="0"/>
                <a:cs typeface="Consolas" panose="020B0609020204030204" pitchFamily="49" charset="0"/>
              </a:rPr>
              <a:t>between and within ages and periods</a:t>
            </a:r>
          </a:p>
        </p:txBody>
      </p:sp>
      <p:sp>
        <p:nvSpPr>
          <p:cNvPr id="4" name="Slide Number Placeholder 3"/>
          <p:cNvSpPr>
            <a:spLocks noGrp="1"/>
          </p:cNvSpPr>
          <p:nvPr>
            <p:ph type="sldNum" sz="quarter" idx="12"/>
          </p:nvPr>
        </p:nvSpPr>
        <p:spPr/>
        <p:txBody>
          <a:bodyPr/>
          <a:lstStyle/>
          <a:p>
            <a:fld id="{5AF26ADF-3F51-4730-927B-F55CED4D0D9D}" type="slidenum">
              <a:rPr lang="en-GB" smtClean="0"/>
              <a:t>7</a:t>
            </a:fld>
            <a:endParaRPr lang="en-GB"/>
          </a:p>
        </p:txBody>
      </p:sp>
    </p:spTree>
    <p:extLst>
      <p:ext uri="{BB962C8B-B14F-4D97-AF65-F5344CB8AC3E}">
        <p14:creationId xmlns:p14="http://schemas.microsoft.com/office/powerpoint/2010/main" val="3179784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8</a:t>
            </a:fld>
            <a:endParaRPr lang="en-GB"/>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61615" y="1483133"/>
            <a:ext cx="3620770" cy="4525963"/>
          </a:xfrm>
        </p:spPr>
      </p:pic>
      <p:sp>
        <p:nvSpPr>
          <p:cNvPr id="11" name="TextBox 10"/>
          <p:cNvSpPr txBox="1"/>
          <p:nvPr/>
        </p:nvSpPr>
        <p:spPr>
          <a:xfrm>
            <a:off x="1426333" y="6095288"/>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2. Comparing data coverage of SOI and cohorts used in Berg et al. (2016) </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8330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9</a:t>
            </a:fld>
            <a:endParaRPr lang="en-GB"/>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61615" y="1484784"/>
            <a:ext cx="3620770" cy="4525963"/>
          </a:xfrm>
        </p:spPr>
      </p:pic>
      <p:sp>
        <p:nvSpPr>
          <p:cNvPr id="12" name="TextBox 11"/>
          <p:cNvSpPr txBox="1"/>
          <p:nvPr/>
        </p:nvSpPr>
        <p:spPr>
          <a:xfrm>
            <a:off x="1426333" y="6095288"/>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2. Comparing data coverage of SOI and cohorts used in Berg et al. (2016) </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2602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ADRCE_presentation">
  <a:themeElements>
    <a:clrScheme name="ADRN">
      <a:dk1>
        <a:srgbClr val="081F2C"/>
      </a:dk1>
      <a:lt1>
        <a:sysClr val="window" lastClr="FFFFFF"/>
      </a:lt1>
      <a:dk2>
        <a:srgbClr val="385E9D"/>
      </a:dk2>
      <a:lt2>
        <a:srgbClr val="FFFFFF"/>
      </a:lt2>
      <a:accent1>
        <a:srgbClr val="702082"/>
      </a:accent1>
      <a:accent2>
        <a:srgbClr val="0085CA"/>
      </a:accent2>
      <a:accent3>
        <a:srgbClr val="FF671F"/>
      </a:accent3>
      <a:accent4>
        <a:srgbClr val="CE0058"/>
      </a:accent4>
      <a:accent5>
        <a:srgbClr val="B5BD00"/>
      </a:accent5>
      <a:accent6>
        <a:srgbClr val="00965E"/>
      </a:accent6>
      <a:hlink>
        <a:srgbClr val="0085CA"/>
      </a:hlink>
      <a:folHlink>
        <a:srgbClr val="9063C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ADRCS_Black</Template>
  <TotalTime>932</TotalTime>
  <Words>726</Words>
  <Application>Microsoft Office PowerPoint</Application>
  <PresentationFormat>On-screen Show (4:3)</PresentationFormat>
  <Paragraphs>110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Consolas</vt:lpstr>
      <vt:lpstr>Verdana</vt:lpstr>
      <vt:lpstr>Wingdings 3</vt:lpstr>
      <vt:lpstr>ADRCE_presentation</vt:lpstr>
      <vt:lpstr>Criminal Careers and the Crime Drop in Scotland</vt:lpstr>
      <vt:lpstr>Our argument</vt:lpstr>
      <vt:lpstr>Background</vt:lpstr>
      <vt:lpstr>Background</vt:lpstr>
      <vt:lpstr>Background</vt:lpstr>
      <vt:lpstr>Background</vt:lpstr>
      <vt:lpstr>Research design</vt:lpstr>
      <vt:lpstr>Research design</vt:lpstr>
      <vt:lpstr>Research design</vt:lpstr>
      <vt:lpstr>Research design</vt:lpstr>
      <vt:lpstr>Methods</vt:lpstr>
      <vt:lpstr>Methods</vt:lpstr>
      <vt:lpstr>Results</vt:lpstr>
      <vt:lpstr>Results</vt:lpstr>
      <vt:lpstr>Results</vt:lpstr>
      <vt:lpstr>Discussion</vt:lpstr>
      <vt:lpstr>Discussion</vt:lpstr>
      <vt:lpstr>Caveats</vt:lpstr>
      <vt:lpstr>PowerPoint Presentation</vt:lpstr>
      <vt:lpstr>References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ADRN</cp:keywords>
  <cp:lastModifiedBy>MATTHEWS Ben</cp:lastModifiedBy>
  <cp:revision>42</cp:revision>
  <cp:lastPrinted>2018-06-19T12:49:17Z</cp:lastPrinted>
  <dcterms:created xsi:type="dcterms:W3CDTF">2016-08-25T14:30:45Z</dcterms:created>
  <dcterms:modified xsi:type="dcterms:W3CDTF">2018-08-27T13:28:06Z</dcterms:modified>
</cp:coreProperties>
</file>