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2"/>
  </p:notesMasterIdLst>
  <p:sldIdLst>
    <p:sldId id="370" r:id="rId3"/>
    <p:sldId id="349" r:id="rId4"/>
    <p:sldId id="359" r:id="rId5"/>
    <p:sldId id="372" r:id="rId6"/>
    <p:sldId id="374" r:id="rId7"/>
    <p:sldId id="373" r:id="rId8"/>
    <p:sldId id="360" r:id="rId9"/>
    <p:sldId id="376" r:id="rId10"/>
    <p:sldId id="375" r:id="rId11"/>
    <p:sldId id="311" r:id="rId12"/>
    <p:sldId id="354" r:id="rId13"/>
    <p:sldId id="393" r:id="rId14"/>
    <p:sldId id="394" r:id="rId15"/>
    <p:sldId id="395" r:id="rId16"/>
    <p:sldId id="386" r:id="rId17"/>
    <p:sldId id="388" r:id="rId18"/>
    <p:sldId id="391" r:id="rId19"/>
    <p:sldId id="398" r:id="rId20"/>
    <p:sldId id="397" r:id="rId21"/>
    <p:sldId id="308" r:id="rId22"/>
    <p:sldId id="396" r:id="rId23"/>
    <p:sldId id="401" r:id="rId24"/>
    <p:sldId id="402" r:id="rId25"/>
    <p:sldId id="341" r:id="rId26"/>
    <p:sldId id="399" r:id="rId27"/>
    <p:sldId id="400" r:id="rId28"/>
    <p:sldId id="389" r:id="rId29"/>
    <p:sldId id="385" r:id="rId30"/>
    <p:sldId id="32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3B00"/>
    <a:srgbClr val="0276B3"/>
    <a:srgbClr val="009CC4"/>
    <a:srgbClr val="FFF5CD"/>
    <a:srgbClr val="FFF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8E6C6-9B43-4EAF-9AF0-67F8A8A9D1A7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401EA-6124-446B-A51B-230FB24E6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80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31838" indent="-280988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2pPr>
            <a:lvl3pPr marL="11271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3pPr>
            <a:lvl4pPr marL="157797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4pPr>
            <a:lvl5pPr marL="20288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5pPr>
            <a:lvl6pPr marL="24860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6pPr>
            <a:lvl7pPr marL="29432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7pPr>
            <a:lvl8pPr marL="34004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8pPr>
            <a:lvl9pPr marL="38576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fld id="{5558B179-8389-7148-853A-75A96BB29AD4}" type="slidenum">
              <a:rPr lang="en-US" sz="1200">
                <a:solidFill>
                  <a:schemeClr val="tx1"/>
                </a:solidFill>
                <a:latin typeface="Calibri" charset="0"/>
              </a:rPr>
              <a:pPr>
                <a:spcBef>
                  <a:spcPct val="0"/>
                </a:spcBef>
              </a:pPr>
              <a:t>15</a:t>
            </a:fld>
            <a:endParaRPr lang="en-US" sz="1200">
              <a:solidFill>
                <a:schemeClr val="tx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89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31838" indent="-280988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2pPr>
            <a:lvl3pPr marL="11271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3pPr>
            <a:lvl4pPr marL="157797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4pPr>
            <a:lvl5pPr marL="20288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5pPr>
            <a:lvl6pPr marL="24860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6pPr>
            <a:lvl7pPr marL="29432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7pPr>
            <a:lvl8pPr marL="34004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8pPr>
            <a:lvl9pPr marL="38576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fld id="{5558B179-8389-7148-853A-75A96BB29AD4}" type="slidenum">
              <a:rPr lang="en-US" sz="1200">
                <a:solidFill>
                  <a:schemeClr val="tx1"/>
                </a:solidFill>
                <a:latin typeface="Calibri" charset="0"/>
              </a:rPr>
              <a:pPr>
                <a:spcBef>
                  <a:spcPct val="0"/>
                </a:spcBef>
              </a:pPr>
              <a:t>16</a:t>
            </a:fld>
            <a:endParaRPr lang="en-US" sz="1200">
              <a:solidFill>
                <a:schemeClr val="tx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03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31838" indent="-280988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2pPr>
            <a:lvl3pPr marL="11271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3pPr>
            <a:lvl4pPr marL="157797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4pPr>
            <a:lvl5pPr marL="20288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5pPr>
            <a:lvl6pPr marL="24860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6pPr>
            <a:lvl7pPr marL="29432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7pPr>
            <a:lvl8pPr marL="34004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8pPr>
            <a:lvl9pPr marL="38576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fld id="{5558B179-8389-7148-853A-75A96BB29AD4}" type="slidenum">
              <a:rPr lang="en-US" sz="1200">
                <a:solidFill>
                  <a:schemeClr val="tx1"/>
                </a:solidFill>
                <a:latin typeface="Calibri" charset="0"/>
              </a:rPr>
              <a:pPr>
                <a:spcBef>
                  <a:spcPct val="0"/>
                </a:spcBef>
              </a:pPr>
              <a:t>17</a:t>
            </a:fld>
            <a:endParaRPr lang="en-US" sz="1200">
              <a:solidFill>
                <a:schemeClr val="tx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0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31838" indent="-280988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2pPr>
            <a:lvl3pPr marL="11271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3pPr>
            <a:lvl4pPr marL="157797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4pPr>
            <a:lvl5pPr marL="20288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5pPr>
            <a:lvl6pPr marL="24860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6pPr>
            <a:lvl7pPr marL="29432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7pPr>
            <a:lvl8pPr marL="34004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8pPr>
            <a:lvl9pPr marL="38576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fld id="{5558B179-8389-7148-853A-75A96BB29AD4}" type="slidenum">
              <a:rPr lang="en-US" sz="1200">
                <a:solidFill>
                  <a:schemeClr val="tx1"/>
                </a:solidFill>
                <a:latin typeface="Calibri" charset="0"/>
              </a:rPr>
              <a:pPr>
                <a:spcBef>
                  <a:spcPct val="0"/>
                </a:spcBef>
              </a:pPr>
              <a:t>18</a:t>
            </a:fld>
            <a:endParaRPr lang="en-US" sz="1200">
              <a:solidFill>
                <a:schemeClr val="tx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178378"/>
          </a:xfrm>
          <a:prstGeom prst="rect">
            <a:avLst/>
          </a:prstGeom>
          <a:solidFill>
            <a:srgbClr val="009CC4"/>
          </a:solidFill>
          <a:ln>
            <a:solidFill>
              <a:srgbClr val="009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71475" y="233363"/>
            <a:ext cx="1981200" cy="485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0" y="273600"/>
            <a:ext cx="1906278" cy="48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2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9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276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176963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08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76963"/>
            <a:ext cx="9144000" cy="0"/>
          </a:xfrm>
          <a:prstGeom prst="line">
            <a:avLst/>
          </a:prstGeom>
          <a:ln w="28575">
            <a:solidFill>
              <a:srgbClr val="009C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041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FF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176963"/>
            <a:ext cx="9144000" cy="0"/>
          </a:xfrm>
          <a:prstGeom prst="line">
            <a:avLst/>
          </a:prstGeom>
          <a:ln w="28575">
            <a:solidFill>
              <a:srgbClr val="009C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441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910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131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1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176963"/>
            <a:ext cx="9144000" cy="0"/>
          </a:xfrm>
          <a:prstGeom prst="line">
            <a:avLst/>
          </a:prstGeom>
          <a:ln w="28575">
            <a:solidFill>
              <a:srgbClr val="009C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599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79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4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02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106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34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8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7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5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5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0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0" y="273600"/>
            <a:ext cx="1906278" cy="48428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266835" y="6360793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25" dirty="0" smtClean="0">
                <a:solidFill>
                  <a:schemeClr val="tx1"/>
                </a:solidFill>
              </a:rPr>
              <a:t>Twitter: @</a:t>
            </a:r>
            <a:r>
              <a:rPr lang="en-GB" sz="825" dirty="0" err="1" smtClean="0">
                <a:solidFill>
                  <a:schemeClr val="tx1"/>
                </a:solidFill>
              </a:rPr>
              <a:t>U_Inequalities</a:t>
            </a:r>
            <a:r>
              <a:rPr lang="en-GB" sz="825" dirty="0" smtClean="0">
                <a:solidFill>
                  <a:schemeClr val="tx1"/>
                </a:solidFill>
              </a:rPr>
              <a:t>    </a:t>
            </a:r>
            <a:endParaRPr lang="en-GB" sz="825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52925" y="6409548"/>
            <a:ext cx="300912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25" dirty="0" smtClean="0"/>
              <a:t>www.understanding-inequalities.ac.uk</a:t>
            </a:r>
            <a:endParaRPr lang="en-GB" sz="825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992" y="6289397"/>
            <a:ext cx="578358" cy="48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4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3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5778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www.understanding-inequalities.ac.uk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1154" y="6356351"/>
            <a:ext cx="1727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Twitter: @</a:t>
            </a:r>
            <a:r>
              <a:rPr lang="en-GB" dirty="0" err="1" smtClean="0"/>
              <a:t>U_Inequalities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3" y="6362090"/>
            <a:ext cx="1588041" cy="4034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992" y="6289397"/>
            <a:ext cx="578358" cy="48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gov.scot/Topics/Statistics/Browse/Crime-Justice/PubReconvictions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scot/publications/reconviction-rates-scotland-2013-14-offender-cohort/pages/25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stics.gov.scot/data/reconvictions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0691" y="2700067"/>
            <a:ext cx="8035505" cy="2282161"/>
          </a:xfrm>
        </p:spPr>
        <p:txBody>
          <a:bodyPr/>
          <a:lstStyle/>
          <a:p>
            <a:pPr algn="l"/>
            <a:r>
              <a:rPr lang="en-GB" sz="5400" dirty="0" smtClean="0"/>
              <a:t>The Scottish Offenders Index in comparative context:</a:t>
            </a:r>
            <a:br>
              <a:rPr lang="en-GB" sz="5400" dirty="0" smtClean="0"/>
            </a:br>
            <a:r>
              <a:rPr lang="en-GB" sz="5400" dirty="0" smtClean="0"/>
              <a:t>Challenges and opportunities</a:t>
            </a:r>
            <a:endParaRPr lang="en-GB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71530" y="4714625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1099" y="5114735"/>
            <a:ext cx="531106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Ben Matthews, University of </a:t>
            </a:r>
            <a:r>
              <a:rPr lang="en-GB" sz="14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Edinburgh</a:t>
            </a:r>
          </a:p>
          <a:p>
            <a:pPr algn="r"/>
            <a:r>
              <a:rPr lang="en-GB" sz="14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Register-based Criminology Workshop, Stockholm University</a:t>
            </a:r>
          </a:p>
          <a:p>
            <a:pPr algn="r"/>
            <a:r>
              <a:rPr lang="en-GB" sz="14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August 2019</a:t>
            </a:r>
            <a:endParaRPr lang="en-GB" sz="14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8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7338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SOI in comparative context:</a:t>
            </a:r>
            <a:br>
              <a:rPr lang="en-GB" dirty="0" smtClean="0"/>
            </a:br>
            <a:r>
              <a:rPr lang="en-GB" dirty="0" smtClean="0"/>
              <a:t>Criminal careers and the crime drop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1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Criminal Careers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5748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Sustained </a:t>
            </a:r>
            <a:r>
              <a:rPr lang="en-GB" dirty="0" smtClean="0"/>
              <a:t>fall in crime and conviction in Scotland over last ~25 years, mostly because of lower youth conviction (Matthews and Minton 2018)</a:t>
            </a:r>
          </a:p>
          <a:p>
            <a:r>
              <a:rPr lang="en-GB" dirty="0" smtClean="0"/>
              <a:t>Broadly similar trends in Sweden - fall in conviction over last ~25 years, mostly young </a:t>
            </a:r>
            <a:r>
              <a:rPr lang="en-GB" dirty="0"/>
              <a:t>men (Sivertsson </a:t>
            </a:r>
            <a:r>
              <a:rPr lang="en-GB" dirty="0" smtClean="0"/>
              <a:t>2018, see also Andersen et al. 2016 for Denmark and van der Laan et al. 2016 for Netherlands) – but…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5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Scotland and Sweden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“The modal peak age for crime among both males and females [in Sweden] has shifted towards the lower end of the age spectrum” (Sivertsson 2018:24)</a:t>
            </a:r>
          </a:p>
          <a:p>
            <a:r>
              <a:rPr lang="en-GB" dirty="0" smtClean="0"/>
              <a:t>In Scotland the modal age of conviction </a:t>
            </a:r>
            <a:r>
              <a:rPr lang="en-GB" i="1" dirty="0" smtClean="0"/>
              <a:t>increased</a:t>
            </a:r>
            <a:r>
              <a:rPr lang="en-GB" dirty="0" smtClean="0"/>
              <a:t>! (Matthews and Minton 2018)</a:t>
            </a:r>
          </a:p>
          <a:p>
            <a:r>
              <a:rPr lang="en-GB" dirty="0" smtClean="0"/>
              <a:t>One explanation: Sivertsson </a:t>
            </a:r>
            <a:r>
              <a:rPr lang="en-GB" dirty="0" smtClean="0"/>
              <a:t>used cohorts, we used cross-sections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1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Cohorts or cross-sections?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559"/>
            <a:ext cx="6095995" cy="2858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55" y="2131559"/>
            <a:ext cx="2707257" cy="24628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2396" y="5342090"/>
            <a:ext cx="77044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</a:rPr>
              <a:t>Minton (2014), </a:t>
            </a:r>
            <a:r>
              <a:rPr lang="en-GB" sz="1000" dirty="0">
                <a:latin typeface="Consolas" panose="020B0609020204030204" pitchFamily="49" charset="0"/>
              </a:rPr>
              <a:t>Real geographies and virtual landscapes: Exploring the influence on place and space on mortality Lexis surfaces using shaded contour </a:t>
            </a:r>
            <a:r>
              <a:rPr lang="en-GB" sz="1000" dirty="0" smtClean="0">
                <a:latin typeface="Consolas" panose="020B0609020204030204" pitchFamily="49" charset="0"/>
              </a:rPr>
              <a:t>maps, </a:t>
            </a:r>
            <a:r>
              <a:rPr lang="en-GB" sz="1000" i="1" dirty="0" smtClean="0">
                <a:latin typeface="Consolas" panose="020B0609020204030204" pitchFamily="49" charset="0"/>
              </a:rPr>
              <a:t>Spatial and </a:t>
            </a:r>
            <a:r>
              <a:rPr lang="en-GB" sz="1000" i="1" dirty="0" err="1" smtClean="0">
                <a:latin typeface="Consolas" panose="020B0609020204030204" pitchFamily="49" charset="0"/>
              </a:rPr>
              <a:t>Spatio</a:t>
            </a:r>
            <a:r>
              <a:rPr lang="en-GB" sz="1000" i="1" dirty="0" smtClean="0">
                <a:latin typeface="Consolas" panose="020B0609020204030204" pitchFamily="49" charset="0"/>
              </a:rPr>
              <a:t>-temporal Epidemiology (10:49-66)</a:t>
            </a:r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 smtClean="0">
                <a:latin typeface="Consolas" panose="020B0609020204030204" pitchFamily="49" charset="0"/>
              </a:rPr>
              <a:t> </a:t>
            </a:r>
            <a:endParaRPr lang="en-GB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Cohorts or cross-sections?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Focus depends on research question</a:t>
            </a:r>
          </a:p>
          <a:p>
            <a:r>
              <a:rPr lang="en-GB" dirty="0" smtClean="0"/>
              <a:t>… but we can sort of do both! Analyse on the lexis surface (Minton 2014, Matthews and Minton 2018)</a:t>
            </a:r>
          </a:p>
          <a:p>
            <a:r>
              <a:rPr lang="en-GB" dirty="0" smtClean="0"/>
              <a:t>Help (partially) disentangle Age-Period-Cohort trends (Minton 2018)</a:t>
            </a:r>
          </a:p>
          <a:p>
            <a:r>
              <a:rPr lang="en-GB" dirty="0" smtClean="0"/>
              <a:t>Different APC trends imply different causes for crime drop (Kim et al. 2016)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9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3944"/>
            <a:ext cx="9144000" cy="4572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 smtClean="0"/>
              <a:t>Data coverage: lexis grid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067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" y="1896524"/>
            <a:ext cx="8570422" cy="40331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54633" y="2826327"/>
            <a:ext cx="58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=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 smtClean="0"/>
              <a:t>Line plots and the lexis grid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1670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61" y="1413163"/>
            <a:ext cx="4709395" cy="470939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 smtClean="0"/>
              <a:t>Convictions on the lexis grid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6284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 smtClean="0"/>
              <a:t>Convictions on the lexis grid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16" y="1496290"/>
            <a:ext cx="7522364" cy="45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681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7338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SOI in comparative context:</a:t>
            </a:r>
            <a:br>
              <a:rPr lang="en-GB" dirty="0" smtClean="0"/>
            </a:br>
            <a:r>
              <a:rPr lang="en-GB" dirty="0" smtClean="0"/>
              <a:t>System effects or behaviour change?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07035"/>
            <a:ext cx="7772400" cy="2387600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0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behaviour?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Can we separate out system and behaviour effects in convictions data? Well, no.</a:t>
            </a:r>
          </a:p>
          <a:p>
            <a:r>
              <a:rPr lang="en-GB" b="1" dirty="0" smtClean="0"/>
              <a:t>But</a:t>
            </a:r>
            <a:r>
              <a:rPr lang="en-GB" dirty="0" smtClean="0"/>
              <a:t> if trend looks to be period effects, matches with theoretical explanations, aligns with policy change then likely policy effect (Matthews 2016)</a:t>
            </a:r>
          </a:p>
          <a:p>
            <a:r>
              <a:rPr lang="en-GB" dirty="0" smtClean="0"/>
              <a:t>Cohort effects likely behavioural (</a:t>
            </a:r>
            <a:r>
              <a:rPr lang="en-GB" dirty="0" err="1" smtClean="0"/>
              <a:t>Soothill</a:t>
            </a:r>
            <a:r>
              <a:rPr lang="en-GB" dirty="0" smtClean="0"/>
              <a:t> et al. 2004)?</a:t>
            </a:r>
          </a:p>
          <a:p>
            <a:r>
              <a:rPr lang="en-GB" dirty="0" smtClean="0"/>
              <a:t>But really you need comparison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3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behaviour?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If trend looks to be period effects, matches with theoretical explanations, aligns with policy change, </a:t>
            </a:r>
            <a:r>
              <a:rPr lang="en-GB" b="1" dirty="0" smtClean="0"/>
              <a:t>and is not present in other jurisdictions which did not have the same policy change</a:t>
            </a:r>
            <a:r>
              <a:rPr lang="en-GB" dirty="0" smtClean="0"/>
              <a:t>, then likely policy effect</a:t>
            </a:r>
          </a:p>
          <a:p>
            <a:r>
              <a:rPr lang="en-GB" dirty="0" smtClean="0"/>
              <a:t>Can compare on Lexis plot, including multiple countries with pair-wise comparisons (</a:t>
            </a:r>
            <a:r>
              <a:rPr lang="en-GB" dirty="0" err="1" smtClean="0"/>
              <a:t>Vaupel</a:t>
            </a:r>
            <a:r>
              <a:rPr lang="en-GB" dirty="0" smtClean="0"/>
              <a:t> 1998, Minton 2018)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2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74" y="2063270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SOI in comparative context:</a:t>
            </a:r>
            <a:br>
              <a:rPr lang="en-GB" dirty="0" smtClean="0"/>
            </a:br>
            <a:r>
              <a:rPr lang="en-GB" dirty="0" smtClean="0"/>
              <a:t>An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62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3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549" y="872836"/>
            <a:ext cx="7772400" cy="4527299"/>
          </a:xfrm>
        </p:spPr>
        <p:txBody>
          <a:bodyPr>
            <a:normAutofit/>
          </a:bodyPr>
          <a:lstStyle/>
          <a:p>
            <a:r>
              <a:rPr lang="en-GB" dirty="0" smtClean="0"/>
              <a:t>WARNING!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5400" dirty="0" smtClean="0"/>
              <a:t>These data are crudely estimated and probably inaccurate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7299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5" y="448887"/>
            <a:ext cx="7337367" cy="550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847976"/>
            <a:ext cx="868680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6" y="437790"/>
            <a:ext cx="7375585" cy="553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364" y="1488124"/>
            <a:ext cx="7772400" cy="2387600"/>
          </a:xfrm>
        </p:spPr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3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the usual problems comparing between jurisdictions </a:t>
            </a:r>
            <a:r>
              <a:rPr lang="en-GB" dirty="0" smtClean="0"/>
              <a:t>(</a:t>
            </a:r>
            <a:r>
              <a:rPr lang="en-GB" dirty="0" err="1" smtClean="0"/>
              <a:t>Sartori</a:t>
            </a:r>
            <a:r>
              <a:rPr lang="en-GB" dirty="0" smtClean="0"/>
              <a:t> </a:t>
            </a:r>
            <a:r>
              <a:rPr lang="en-GB" dirty="0" smtClean="0"/>
              <a:t>1991)</a:t>
            </a:r>
          </a:p>
          <a:p>
            <a:r>
              <a:rPr lang="en-GB" dirty="0" smtClean="0"/>
              <a:t>Data </a:t>
            </a:r>
            <a:r>
              <a:rPr lang="en-GB" dirty="0"/>
              <a:t>access :S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0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8" y="453432"/>
            <a:ext cx="7772400" cy="2053099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9615"/>
            <a:ext cx="6858000" cy="1729046"/>
          </a:xfrm>
        </p:spPr>
        <p:txBody>
          <a:bodyPr>
            <a:normAutofit/>
          </a:bodyPr>
          <a:lstStyle/>
          <a:p>
            <a:endParaRPr lang="en-GB" sz="1400" dirty="0" smtClean="0"/>
          </a:p>
          <a:p>
            <a:endParaRPr lang="en-GB" sz="1400" dirty="0" smtClean="0"/>
          </a:p>
          <a:p>
            <a:r>
              <a:rPr lang="en-GB" sz="1400" dirty="0" smtClean="0"/>
              <a:t>-</a:t>
            </a:r>
          </a:p>
          <a:p>
            <a:r>
              <a:rPr lang="en-GB" sz="1400" dirty="0" smtClean="0"/>
              <a:t>Thanks to Scottish Government for providing SOI data and Amy Tilbrook, Suhail Iqbal and Dave Stobie at ADRC-Scotland for facilitating data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9287" y="3148018"/>
            <a:ext cx="5285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GB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benmatthewsed</a:t>
            </a: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ben.matthews@ed.ac.uk</a:t>
            </a:r>
          </a:p>
        </p:txBody>
      </p:sp>
    </p:spTree>
    <p:extLst>
      <p:ext uri="{BB962C8B-B14F-4D97-AF65-F5344CB8AC3E}">
        <p14:creationId xmlns:p14="http://schemas.microsoft.com/office/powerpoint/2010/main" val="35216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Background to the Scottish Offenders Index (SOI)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SOI in comparative context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 smtClean="0"/>
              <a:t>Cohorts and cross-sections, Scotland and Sweden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 smtClean="0"/>
              <a:t>Comparison to understand system effects?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Challenges </a:t>
            </a:r>
            <a:r>
              <a:rPr lang="en-GB" dirty="0"/>
              <a:t>in comparison (briefly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3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932" y="2217918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Background </a:t>
            </a:r>
            <a:r>
              <a:rPr lang="en-GB" dirty="0"/>
              <a:t>to the Scottish Offenders </a:t>
            </a:r>
            <a:r>
              <a:rPr lang="en-GB" dirty="0" smtClean="0"/>
              <a:t>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8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SOI?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Used to calculate reconviction rates for </a:t>
            </a:r>
            <a:r>
              <a:rPr lang="en-GB" dirty="0" smtClean="0">
                <a:hlinkClick r:id="rId2"/>
              </a:rPr>
              <a:t>Scottish Government annual statistical reports</a:t>
            </a:r>
            <a:endParaRPr lang="en-GB" dirty="0" smtClean="0"/>
          </a:p>
          <a:p>
            <a:r>
              <a:rPr lang="en-GB" dirty="0" smtClean="0"/>
              <a:t>CHS -&gt; Criminal Proceedings -&gt; SOI</a:t>
            </a:r>
          </a:p>
          <a:p>
            <a:r>
              <a:rPr lang="en-GB" dirty="0" smtClean="0"/>
              <a:t>Records linked through unique identifier (S-number)</a:t>
            </a:r>
          </a:p>
        </p:txBody>
      </p:sp>
    </p:spTree>
    <p:extLst>
      <p:ext uri="{BB962C8B-B14F-4D97-AF65-F5344CB8AC3E}">
        <p14:creationId xmlns:p14="http://schemas.microsoft.com/office/powerpoint/2010/main" val="6846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coverage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(Almost) All convictions proceedings in Scottish courts 1989/01/01-present, </a:t>
            </a:r>
            <a:r>
              <a:rPr lang="en-GB" b="1" dirty="0"/>
              <a:t>~</a:t>
            </a:r>
            <a:r>
              <a:rPr lang="en-GB" b="1" dirty="0" smtClean="0"/>
              <a:t>1.6m</a:t>
            </a:r>
            <a:r>
              <a:rPr lang="en-GB" dirty="0" smtClean="0"/>
              <a:t> </a:t>
            </a:r>
            <a:r>
              <a:rPr lang="en-GB" dirty="0"/>
              <a:t>records, </a:t>
            </a:r>
            <a:r>
              <a:rPr lang="en-GB" b="1" dirty="0"/>
              <a:t>~600k</a:t>
            </a:r>
            <a:r>
              <a:rPr lang="en-GB" dirty="0"/>
              <a:t> </a:t>
            </a:r>
            <a:r>
              <a:rPr lang="en-GB" dirty="0" smtClean="0"/>
              <a:t>people</a:t>
            </a:r>
          </a:p>
          <a:p>
            <a:r>
              <a:rPr lang="en-GB" dirty="0" smtClean="0"/>
              <a:t>Excludes convictions for motor vehicle offences, minor offences such as drunkenness and crimes against public justice</a:t>
            </a:r>
          </a:p>
          <a:p>
            <a:r>
              <a:rPr lang="en-GB" dirty="0" smtClean="0"/>
              <a:t>One record per proceeding (not per offence)</a:t>
            </a:r>
          </a:p>
          <a:p>
            <a:r>
              <a:rPr lang="en-GB" dirty="0" smtClean="0"/>
              <a:t>See SG’s </a:t>
            </a:r>
            <a:r>
              <a:rPr lang="en-GB" dirty="0" smtClean="0">
                <a:hlinkClick r:id="rId2"/>
              </a:rPr>
              <a:t>documentation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09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in the SOI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Date of birth</a:t>
            </a:r>
          </a:p>
          <a:p>
            <a:r>
              <a:rPr lang="en-GB" dirty="0" smtClean="0"/>
              <a:t>Sex</a:t>
            </a:r>
          </a:p>
          <a:p>
            <a:r>
              <a:rPr lang="en-GB" dirty="0" smtClean="0"/>
              <a:t>Date of offence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# pre-2004 mostly month of offence</a:t>
            </a:r>
          </a:p>
          <a:p>
            <a:r>
              <a:rPr lang="en-GB" dirty="0" smtClean="0"/>
              <a:t>Date of disposal</a:t>
            </a:r>
          </a:p>
          <a:p>
            <a:r>
              <a:rPr lang="en-GB" dirty="0" smtClean="0"/>
              <a:t>Date of sentencing</a:t>
            </a:r>
            <a:endParaRPr lang="en-GB" dirty="0"/>
          </a:p>
          <a:p>
            <a:r>
              <a:rPr lang="en-GB" dirty="0" smtClean="0"/>
              <a:t>Crime type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jd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code, ~470</a:t>
            </a:r>
          </a:p>
          <a:p>
            <a:r>
              <a:rPr lang="en-GB" dirty="0" smtClean="0"/>
              <a:t>Disposal</a:t>
            </a:r>
          </a:p>
          <a:p>
            <a:r>
              <a:rPr lang="en-GB" dirty="0" smtClean="0"/>
              <a:t>Sentence length</a:t>
            </a:r>
          </a:p>
          <a:p>
            <a:r>
              <a:rPr lang="en-GB" dirty="0" smtClean="0"/>
              <a:t>Time in prison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# estimated</a:t>
            </a:r>
          </a:p>
        </p:txBody>
      </p:sp>
    </p:spTree>
    <p:extLst>
      <p:ext uri="{BB962C8B-B14F-4D97-AF65-F5344CB8AC3E}">
        <p14:creationId xmlns:p14="http://schemas.microsoft.com/office/powerpoint/2010/main" val="34193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not in the SOI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69042"/>
          </a:xfrm>
        </p:spPr>
        <p:txBody>
          <a:bodyPr>
            <a:normAutofit/>
          </a:bodyPr>
          <a:lstStyle/>
          <a:p>
            <a:r>
              <a:rPr lang="en-GB" dirty="0" smtClean="0"/>
              <a:t>Full records below the age of 16 (under 16s can be tried in adult courts, but most handled in separate youth justice system)</a:t>
            </a:r>
          </a:p>
          <a:p>
            <a:r>
              <a:rPr lang="en-GB" dirty="0" smtClean="0"/>
              <a:t>Any crimes other than the most serious per proceeding</a:t>
            </a:r>
          </a:p>
          <a:p>
            <a:r>
              <a:rPr lang="en-GB" dirty="0" smtClean="0"/>
              <a:t>Migration</a:t>
            </a:r>
          </a:p>
          <a:p>
            <a:r>
              <a:rPr lang="en-GB" dirty="0" smtClean="0"/>
              <a:t>Mortality</a:t>
            </a:r>
          </a:p>
          <a:p>
            <a:r>
              <a:rPr lang="en-GB" dirty="0" smtClean="0"/>
              <a:t>Any other covariate we’re interested in</a:t>
            </a:r>
          </a:p>
        </p:txBody>
      </p:sp>
    </p:spTree>
    <p:extLst>
      <p:ext uri="{BB962C8B-B14F-4D97-AF65-F5344CB8AC3E}">
        <p14:creationId xmlns:p14="http://schemas.microsoft.com/office/powerpoint/2010/main" val="26145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access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Summary data available </a:t>
            </a:r>
            <a:r>
              <a:rPr lang="en-GB" dirty="0" smtClean="0">
                <a:hlinkClick r:id="rId2"/>
              </a:rPr>
              <a:t>online</a:t>
            </a:r>
            <a:r>
              <a:rPr lang="en-GB" dirty="0" smtClean="0"/>
              <a:t> </a:t>
            </a:r>
          </a:p>
          <a:p>
            <a:r>
              <a:rPr lang="en-GB" dirty="0" smtClean="0"/>
              <a:t>Individual-level data via Data Sharing Agreement with Scottish Government</a:t>
            </a:r>
          </a:p>
          <a:p>
            <a:r>
              <a:rPr lang="en-GB" dirty="0" smtClean="0"/>
              <a:t>… GDPR? </a:t>
            </a:r>
            <a:r>
              <a:rPr lang="en-GB" dirty="0" err="1" smtClean="0"/>
              <a:t>Brexit</a:t>
            </a:r>
            <a:r>
              <a:rPr lang="en-GB" dirty="0" smtClean="0"/>
              <a:t>?</a:t>
            </a:r>
          </a:p>
          <a:p>
            <a:r>
              <a:rPr lang="en-GB" dirty="0" smtClean="0"/>
              <a:t>Data linkage to Census in negotiation (since 2014…)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843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ody slides 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702</Words>
  <Application>Microsoft Office PowerPoint</Application>
  <PresentationFormat>On-screen Show (4:3)</PresentationFormat>
  <Paragraphs>88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Calibri</vt:lpstr>
      <vt:lpstr>Calibri Light</vt:lpstr>
      <vt:lpstr>Century Gothic</vt:lpstr>
      <vt:lpstr>Consolas</vt:lpstr>
      <vt:lpstr>Franklin Gothic Medium</vt:lpstr>
      <vt:lpstr>Office Theme</vt:lpstr>
      <vt:lpstr>Body slides </vt:lpstr>
      <vt:lpstr>The Scottish Offenders Index in comparative context: Challenges and opportunities</vt:lpstr>
      <vt:lpstr>Overview</vt:lpstr>
      <vt:lpstr>Overview</vt:lpstr>
      <vt:lpstr>Background to the Scottish Offenders Index</vt:lpstr>
      <vt:lpstr>What is the SOI?</vt:lpstr>
      <vt:lpstr>Data coverage</vt:lpstr>
      <vt:lpstr>What’s in the SOI</vt:lpstr>
      <vt:lpstr>What’s not in the SOI</vt:lpstr>
      <vt:lpstr>Data access</vt:lpstr>
      <vt:lpstr>SOI in comparative context: Criminal careers and the crime drop</vt:lpstr>
      <vt:lpstr>Changing Criminal Careers</vt:lpstr>
      <vt:lpstr>Scotland and Sweden</vt:lpstr>
      <vt:lpstr>Cohorts or cross-sections?</vt:lpstr>
      <vt:lpstr>Cohorts or cross-sections?</vt:lpstr>
      <vt:lpstr>Data coverage: lexis grid</vt:lpstr>
      <vt:lpstr>Line plots and the lexis grid</vt:lpstr>
      <vt:lpstr>Convictions on the lexis grid</vt:lpstr>
      <vt:lpstr>Convictions on the lexis grid</vt:lpstr>
      <vt:lpstr>SOI in comparative context: System effects or behaviour change?</vt:lpstr>
      <vt:lpstr>System or behaviour?</vt:lpstr>
      <vt:lpstr>System or behaviour?</vt:lpstr>
      <vt:lpstr>SOI in comparative context: An example</vt:lpstr>
      <vt:lpstr>WARNING!  These data are crudely estimated and probably inaccurate</vt:lpstr>
      <vt:lpstr>PowerPoint Presentation</vt:lpstr>
      <vt:lpstr>PowerPoint Presentation</vt:lpstr>
      <vt:lpstr>PowerPoint Presentation</vt:lpstr>
      <vt:lpstr>Challenges</vt:lpstr>
      <vt:lpstr>Challenges</vt:lpstr>
      <vt:lpstr>Thank you!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BARLOW Fiona</dc:creator>
  <cp:lastModifiedBy>MATTHEWS Ben</cp:lastModifiedBy>
  <cp:revision>182</cp:revision>
  <dcterms:created xsi:type="dcterms:W3CDTF">2018-04-03T10:56:27Z</dcterms:created>
  <dcterms:modified xsi:type="dcterms:W3CDTF">2019-08-18T17:22:02Z</dcterms:modified>
</cp:coreProperties>
</file>