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D85A1A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D85A1A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D85A1A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D85A1A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D85A1A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D85A1A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D85A1A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D85A1A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D85A1A"/>
        </a:solidFill>
        <a:effectLst/>
        <a:uFillTx/>
        <a:latin typeface="Verdana"/>
        <a:ea typeface="Verdana"/>
        <a:cs typeface="Verdana"/>
        <a:sym typeface="Verdan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D85A1A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12700" cap="flat">
              <a:solidFill>
                <a:srgbClr val="615042"/>
              </a:solidFill>
              <a:prstDash val="solid"/>
              <a:round/>
            </a:ln>
          </a:top>
          <a:bottom>
            <a:ln w="127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rgbClr val="EAE8E5"/>
          </a:solidFill>
        </a:fill>
      </a:tcStyle>
    </a:wholeTbl>
    <a:band2H>
      <a:tcTxStyle b="def" i="def"/>
      <a:tcStyle>
        <a:tcBdr/>
        <a:fill>
          <a:solidFill>
            <a:srgbClr val="F5F4F3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12700" cap="flat">
              <a:solidFill>
                <a:srgbClr val="615042"/>
              </a:solidFill>
              <a:prstDash val="solid"/>
              <a:round/>
            </a:ln>
          </a:top>
          <a:bottom>
            <a:ln w="127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38100" cap="flat">
              <a:solidFill>
                <a:srgbClr val="615042"/>
              </a:solidFill>
              <a:prstDash val="solid"/>
              <a:round/>
            </a:ln>
          </a:top>
          <a:bottom>
            <a:ln w="127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12700" cap="flat">
              <a:solidFill>
                <a:srgbClr val="615042"/>
              </a:solidFill>
              <a:prstDash val="solid"/>
              <a:round/>
            </a:ln>
          </a:top>
          <a:bottom>
            <a:ln w="381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D85A1A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12700" cap="flat">
              <a:solidFill>
                <a:srgbClr val="615042"/>
              </a:solidFill>
              <a:prstDash val="solid"/>
              <a:round/>
            </a:ln>
          </a:top>
          <a:bottom>
            <a:ln w="127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12700" cap="flat">
              <a:solidFill>
                <a:srgbClr val="615042"/>
              </a:solidFill>
              <a:prstDash val="solid"/>
              <a:round/>
            </a:ln>
          </a:top>
          <a:bottom>
            <a:ln w="127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38100" cap="flat">
              <a:solidFill>
                <a:srgbClr val="615042"/>
              </a:solidFill>
              <a:prstDash val="solid"/>
              <a:round/>
            </a:ln>
          </a:top>
          <a:bottom>
            <a:ln w="127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12700" cap="flat">
              <a:solidFill>
                <a:srgbClr val="615042"/>
              </a:solidFill>
              <a:prstDash val="solid"/>
              <a:round/>
            </a:ln>
          </a:top>
          <a:bottom>
            <a:ln w="381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D85A1A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12700" cap="flat">
              <a:solidFill>
                <a:srgbClr val="615042"/>
              </a:solidFill>
              <a:prstDash val="solid"/>
              <a:round/>
            </a:ln>
          </a:top>
          <a:bottom>
            <a:ln w="127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12700" cap="flat">
              <a:solidFill>
                <a:srgbClr val="615042"/>
              </a:solidFill>
              <a:prstDash val="solid"/>
              <a:round/>
            </a:ln>
          </a:top>
          <a:bottom>
            <a:ln w="127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38100" cap="flat">
              <a:solidFill>
                <a:srgbClr val="615042"/>
              </a:solidFill>
              <a:prstDash val="solid"/>
              <a:round/>
            </a:ln>
          </a:top>
          <a:bottom>
            <a:ln w="127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12700" cap="flat">
              <a:solidFill>
                <a:srgbClr val="615042"/>
              </a:solidFill>
              <a:prstDash val="solid"/>
              <a:round/>
            </a:ln>
          </a:top>
          <a:bottom>
            <a:ln w="381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D85A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E9E7"/>
          </a:solidFill>
        </a:fill>
      </a:tcStyle>
    </a:wholeTbl>
    <a:band2H>
      <a:tcTxStyle b="def" i="def"/>
      <a:tcStyle>
        <a:tcBdr/>
        <a:fill>
          <a:solidFill>
            <a:srgbClr val="615042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D85A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D85A1A"/>
              </a:solidFill>
              <a:prstDash val="solid"/>
              <a:round/>
            </a:ln>
          </a:top>
          <a:bottom>
            <a:ln w="25400" cap="flat">
              <a:solidFill>
                <a:srgbClr val="D85A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5042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85A1A"/>
              </a:solidFill>
              <a:prstDash val="solid"/>
              <a:round/>
            </a:ln>
          </a:top>
          <a:bottom>
            <a:ln w="25400" cap="flat">
              <a:solidFill>
                <a:srgbClr val="D85A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D85A1A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12700" cap="flat">
              <a:solidFill>
                <a:srgbClr val="615042"/>
              </a:solidFill>
              <a:prstDash val="solid"/>
              <a:round/>
            </a:ln>
          </a:top>
          <a:bottom>
            <a:ln w="127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rgbClr val="F0D0CB"/>
          </a:solidFill>
        </a:fill>
      </a:tcStyle>
    </a:wholeTbl>
    <a:band2H>
      <a:tcTxStyle b="def" i="def"/>
      <a:tcStyle>
        <a:tcBdr/>
        <a:fill>
          <a:solidFill>
            <a:srgbClr val="F8E9E7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12700" cap="flat">
              <a:solidFill>
                <a:srgbClr val="615042"/>
              </a:solidFill>
              <a:prstDash val="solid"/>
              <a:round/>
            </a:ln>
          </a:top>
          <a:bottom>
            <a:ln w="127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rgbClr val="D85A1A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38100" cap="flat">
              <a:solidFill>
                <a:srgbClr val="615042"/>
              </a:solidFill>
              <a:prstDash val="solid"/>
              <a:round/>
            </a:ln>
          </a:top>
          <a:bottom>
            <a:ln w="127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rgbClr val="D85A1A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12700" cap="flat">
              <a:solidFill>
                <a:srgbClr val="615042"/>
              </a:solidFill>
              <a:prstDash val="solid"/>
              <a:round/>
            </a:ln>
          </a:top>
          <a:bottom>
            <a:ln w="381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rgbClr val="D85A1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12700" cap="flat">
              <a:solidFill>
                <a:srgbClr val="615042"/>
              </a:solidFill>
              <a:prstDash val="solid"/>
              <a:round/>
            </a:ln>
          </a:top>
          <a:bottom>
            <a:ln w="127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rgbClr val="615042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12700" cap="flat">
              <a:solidFill>
                <a:srgbClr val="615042"/>
              </a:solidFill>
              <a:prstDash val="solid"/>
              <a:round/>
            </a:ln>
          </a:top>
          <a:bottom>
            <a:ln w="127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solidFill>
            <a:srgbClr val="615042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50800" cap="flat">
              <a:solidFill>
                <a:srgbClr val="615042"/>
              </a:solidFill>
              <a:prstDash val="solid"/>
              <a:round/>
            </a:ln>
          </a:top>
          <a:bottom>
            <a:ln w="127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615042"/>
      </a:tcTxStyle>
      <a:tcStyle>
        <a:tcBdr>
          <a:left>
            <a:ln w="12700" cap="flat">
              <a:solidFill>
                <a:srgbClr val="615042"/>
              </a:solidFill>
              <a:prstDash val="solid"/>
              <a:round/>
            </a:ln>
          </a:left>
          <a:right>
            <a:ln w="12700" cap="flat">
              <a:solidFill>
                <a:srgbClr val="615042"/>
              </a:solidFill>
              <a:prstDash val="solid"/>
              <a:round/>
            </a:ln>
          </a:right>
          <a:top>
            <a:ln w="12700" cap="flat">
              <a:solidFill>
                <a:srgbClr val="615042"/>
              </a:solidFill>
              <a:prstDash val="solid"/>
              <a:round/>
            </a:ln>
          </a:top>
          <a:bottom>
            <a:ln w="25400" cap="flat">
              <a:solidFill>
                <a:srgbClr val="615042"/>
              </a:solidFill>
              <a:prstDash val="solid"/>
              <a:round/>
            </a:ln>
          </a:bottom>
          <a:insideH>
            <a:ln w="12700" cap="flat">
              <a:solidFill>
                <a:srgbClr val="615042"/>
              </a:solidFill>
              <a:prstDash val="solid"/>
              <a:round/>
            </a:ln>
          </a:insideH>
          <a:insideV>
            <a:ln w="12700" cap="flat">
              <a:solidFill>
                <a:srgbClr val="61504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eecs-secondary.png" descr="eecs-second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eecs-secondary.png" descr="eecs-second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eecs-secondary.png" descr="eecs-second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eecs-secondary.png" descr="eecs-second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eecs-secondary.png" descr="eecs-second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eecs-secondary.png" descr="eecs-second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eecs-secondary.png" descr="eecs-second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eecs-secondary.png" descr="eecs-second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ecs-header.png" descr="eecs-hea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2209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logo_tag2.png" descr="logo_tag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062" y="0"/>
            <a:ext cx="1276351" cy="1524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>
            <p:ph type="sldNum" sz="quarter" idx="2"/>
          </p:nvPr>
        </p:nvSpPr>
        <p:spPr>
          <a:xfrm>
            <a:off x="65532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ecs-secondary.png" descr="eecs-second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eecs-secondary.png" descr="eecs-second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eecs-secondary.png" descr="eecs-second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eecs-secondary.png" descr="eecs-second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eecs-secondary.png" descr="eecs-second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eecs-secondary.png" descr="eecs-second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eecs-secondary.png" descr="eecs-second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503237"/>
            <a:ext cx="82296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371600"/>
            <a:ext cx="82296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57200" y="5991225"/>
            <a:ext cx="158031" cy="1397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914400">
              <a:defRPr sz="900">
                <a:solidFill>
                  <a:srgbClr val="71717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233362" marR="0" indent="-23336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1pPr>
      <a:lvl2pPr marL="531812" marR="0" indent="-35718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2pPr>
      <a:lvl3pPr marL="712787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3pPr>
      <a:lvl4pPr marL="947737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4pPr>
      <a:lvl5pPr marL="233362" marR="0" indent="67468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5pPr>
      <a:lvl6pPr marL="233362" marR="0" indent="113188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6pPr>
      <a:lvl7pPr marL="233362" marR="0" indent="158908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7pPr>
      <a:lvl8pPr marL="233362" marR="0" indent="204628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8pPr>
      <a:lvl9pPr marL="233362" marR="0" indent="250348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 idx="4294967295"/>
          </p:nvPr>
        </p:nvSpPr>
        <p:spPr>
          <a:xfrm>
            <a:off x="561975" y="2212975"/>
            <a:ext cx="8020050" cy="1371600"/>
          </a:xfrm>
          <a:prstGeom prst="rect">
            <a:avLst/>
          </a:prstGeom>
        </p:spPr>
        <p:txBody>
          <a:bodyPr anchor="ctr"/>
          <a:lstStyle/>
          <a:p>
            <a:pPr algn="ctr">
              <a:defRPr sz="4000">
                <a:solidFill>
                  <a:srgbClr val="302821"/>
                </a:solidFill>
              </a:defRPr>
            </a:pPr>
            <a:r>
              <a:t>Video Frame Prediction Using</a:t>
            </a:r>
            <a:br/>
            <a:r>
              <a:t>Autoencoding and LSTM</a:t>
            </a:r>
          </a:p>
        </p:txBody>
      </p:sp>
      <p:sp>
        <p:nvSpPr>
          <p:cNvPr id="178" name="Shape 178"/>
          <p:cNvSpPr/>
          <p:nvPr>
            <p:ph type="body" sz="quarter" idx="4294967295"/>
          </p:nvPr>
        </p:nvSpPr>
        <p:spPr>
          <a:xfrm>
            <a:off x="1371600" y="5932487"/>
            <a:ext cx="6400800" cy="6858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defRPr sz="1400">
                <a:solidFill>
                  <a:srgbClr val="FF6600"/>
                </a:solidFill>
              </a:defRPr>
            </a:lvl1pPr>
          </a:lstStyle>
          <a:p>
            <a:pPr/>
            <a:r>
              <a:t>You must be in slide master view to replace image.</a:t>
            </a:r>
          </a:p>
        </p:txBody>
      </p:sp>
      <p:sp>
        <p:nvSpPr>
          <p:cNvPr id="179" name="Shape 179"/>
          <p:cNvSpPr/>
          <p:nvPr/>
        </p:nvSpPr>
        <p:spPr>
          <a:xfrm>
            <a:off x="1111250" y="3886200"/>
            <a:ext cx="6932613" cy="105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914400">
              <a:spcBef>
                <a:spcPts val="1800"/>
              </a:spcBef>
              <a:defRPr>
                <a:solidFill>
                  <a:srgbClr val="302821"/>
                </a:solidFill>
              </a:defRPr>
            </a:pPr>
            <a:r>
              <a:t>Ben McCamish</a:t>
            </a:r>
          </a:p>
          <a:p>
            <a:pPr algn="ctr" defTabSz="914400">
              <a:spcBef>
                <a:spcPts val="1800"/>
              </a:spcBef>
              <a:defRPr>
                <a:solidFill>
                  <a:srgbClr val="302821"/>
                </a:solidFill>
              </a:defRPr>
            </a:pPr>
            <a:r>
              <a:t>Trevor Fiez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sz="half" idx="4294967295"/>
          </p:nvPr>
        </p:nvSpPr>
        <p:spPr>
          <a:xfrm>
            <a:off x="457200" y="1371600"/>
            <a:ext cx="4114800" cy="4343400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American Football Plays</a:t>
            </a:r>
          </a:p>
          <a:p>
            <a:pPr lvl="1" marL="457200" indent="-228600">
              <a:spcBef>
                <a:spcPts val="0"/>
              </a:spcBef>
              <a:defRPr sz="1600"/>
            </a:pPr>
            <a:r>
              <a:t>Downsampled</a:t>
            </a:r>
          </a:p>
          <a:p>
            <a:pPr lvl="1" marL="457200" indent="-228600">
              <a:spcBef>
                <a:spcPts val="0"/>
              </a:spcBef>
              <a:defRPr sz="1600"/>
            </a:pPr>
          </a:p>
          <a:p>
            <a:pPr marL="228600" indent="-228600">
              <a:buSzPct val="100000"/>
              <a:buChar char="•"/>
            </a:pPr>
            <a:r>
              <a:t>Goal is to predict the final frame in a sequence</a:t>
            </a:r>
          </a:p>
          <a:p>
            <a:pPr marL="228600" indent="-228600">
              <a:buSzPct val="100000"/>
              <a:buChar char="•"/>
            </a:pPr>
          </a:p>
          <a:p>
            <a:pPr marL="228600" indent="-228600">
              <a:buSzPct val="100000"/>
              <a:buChar char="•"/>
            </a:pPr>
            <a:r>
              <a:t>Use Autoencoder to reduce feature vector</a:t>
            </a:r>
          </a:p>
          <a:p>
            <a:pPr marL="228600" indent="-228600">
              <a:buSzPct val="100000"/>
              <a:buChar char="•"/>
            </a:pPr>
          </a:p>
          <a:p>
            <a:pPr marL="228600" indent="-228600">
              <a:buSzPct val="100000"/>
              <a:buChar char="•"/>
            </a:pPr>
            <a:r>
              <a:t>Use LSTM to train</a:t>
            </a:r>
          </a:p>
        </p:txBody>
      </p:sp>
      <p:pic>
        <p:nvPicPr>
          <p:cNvPr id="182" name="0_0.png" descr="0_0.png"/>
          <p:cNvPicPr>
            <a:picLocks noChangeAspect="1"/>
          </p:cNvPicPr>
          <p:nvPr/>
        </p:nvPicPr>
        <p:blipFill>
          <a:blip r:embed="rId2">
            <a:extLst/>
          </a:blip>
          <a:srcRect l="0" t="326" r="0" b="326"/>
          <a:stretch>
            <a:fillRect/>
          </a:stretch>
        </p:blipFill>
        <p:spPr>
          <a:xfrm>
            <a:off x="4800600" y="1371600"/>
            <a:ext cx="3886200" cy="217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>
            <p:ph type="title" idx="4294967295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84" name="Shape 184"/>
          <p:cNvSpPr/>
          <p:nvPr/>
        </p:nvSpPr>
        <p:spPr>
          <a:xfrm>
            <a:off x="457200" y="6193631"/>
            <a:ext cx="1828800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defRPr sz="900">
                <a:solidFill>
                  <a:srgbClr val="717171"/>
                </a:solidFill>
              </a:defRPr>
            </a:lvl1pPr>
          </a:lstStyle>
          <a:p>
            <a:pPr/>
            <a:r>
              <a:t>December 1, 2015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xfrm>
            <a:off x="457200" y="5991225"/>
            <a:ext cx="127000" cy="139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6" name="Horizontal-cmyk_1.pdf" descr="Horizontal-cmyk_1.ep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2312" y="5896252"/>
            <a:ext cx="1828801" cy="555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1_real.png" descr="1_rea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0600" y="3638550"/>
            <a:ext cx="3886200" cy="2201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sz="half" idx="4294967295"/>
          </p:nvPr>
        </p:nvSpPr>
        <p:spPr>
          <a:xfrm>
            <a:off x="457200" y="1371600"/>
            <a:ext cx="4114800" cy="4343400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Goal: Reduce the number of features</a:t>
            </a:r>
          </a:p>
          <a:p>
            <a:pPr marL="228600" indent="-228600">
              <a:buSzPct val="100000"/>
              <a:buChar char="•"/>
            </a:pPr>
          </a:p>
          <a:p>
            <a:pPr marL="228600" indent="-228600">
              <a:buSzPct val="100000"/>
              <a:buChar char="•"/>
            </a:pPr>
            <a:r>
              <a:t>Didn</a:t>
            </a:r>
            <a:r>
              <a:t>’</a:t>
            </a:r>
            <a:r>
              <a:t>t work as intended, couldn</a:t>
            </a:r>
            <a:r>
              <a:t>’</a:t>
            </a:r>
            <a:r>
              <a:t>t reduced number of features</a:t>
            </a:r>
          </a:p>
          <a:p>
            <a:pPr marL="228600" indent="-228600">
              <a:buSzPct val="100000"/>
              <a:buChar char="•"/>
            </a:pPr>
          </a:p>
          <a:p>
            <a:pPr marL="228600" indent="-228600">
              <a:buSzPct val="100000"/>
              <a:buChar char="•"/>
            </a:pPr>
            <a:r>
              <a:t>Initially wanted to include in LSTM network</a:t>
            </a:r>
          </a:p>
        </p:txBody>
      </p:sp>
      <p:pic>
        <p:nvPicPr>
          <p:cNvPr id="190" name="1.png" descr="1.png"/>
          <p:cNvPicPr>
            <a:picLocks noChangeAspect="1"/>
          </p:cNvPicPr>
          <p:nvPr/>
        </p:nvPicPr>
        <p:blipFill>
          <a:blip r:embed="rId2">
            <a:extLst/>
          </a:blip>
          <a:srcRect l="1934" t="0" r="1934" b="0"/>
          <a:stretch>
            <a:fillRect/>
          </a:stretch>
        </p:blipFill>
        <p:spPr>
          <a:xfrm>
            <a:off x="4800599" y="1371600"/>
            <a:ext cx="3886202" cy="223043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>
            <p:ph type="title" idx="4294967295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/>
          <a:p>
            <a:pPr/>
            <a:r>
              <a:t>Autoencoder</a:t>
            </a:r>
          </a:p>
        </p:txBody>
      </p:sp>
      <p:sp>
        <p:nvSpPr>
          <p:cNvPr id="192" name="Shape 192"/>
          <p:cNvSpPr/>
          <p:nvPr/>
        </p:nvSpPr>
        <p:spPr>
          <a:xfrm>
            <a:off x="457200" y="6193631"/>
            <a:ext cx="1828800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defRPr sz="900">
                <a:solidFill>
                  <a:srgbClr val="717171"/>
                </a:solidFill>
              </a:defRPr>
            </a:lvl1pPr>
          </a:lstStyle>
          <a:p>
            <a:pPr/>
            <a:r>
              <a:t>December 1, 2015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xfrm>
            <a:off x="457200" y="5991225"/>
            <a:ext cx="127000" cy="139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4" name="Horizontal-cmyk_1.pdf" descr="Horizontal-cmyk_1.ep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2312" y="5896252"/>
            <a:ext cx="1828801" cy="555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1_reconstructed.png" descr="1_reconstruct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0600" y="3678237"/>
            <a:ext cx="3886200" cy="2143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 idx="4294967295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/>
          <a:p>
            <a:pPr/>
            <a:r>
              <a:t>Long Short Term Memory</a:t>
            </a:r>
          </a:p>
        </p:txBody>
      </p:sp>
      <p:sp>
        <p:nvSpPr>
          <p:cNvPr id="198" name="Shape 198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What is Long Short Term Memory?</a:t>
            </a:r>
          </a:p>
          <a:p>
            <a:pPr lvl="1" marL="457200" indent="-228600">
              <a:spcBef>
                <a:spcPts val="0"/>
              </a:spcBef>
              <a:defRPr sz="1600"/>
            </a:pPr>
            <a:r>
              <a:t>Something here about it</a:t>
            </a:r>
          </a:p>
          <a:p>
            <a:pPr lvl="1" marL="457200" indent="-228600">
              <a:spcBef>
                <a:spcPts val="0"/>
              </a:spcBef>
              <a:defRPr sz="1600"/>
            </a:pPr>
          </a:p>
          <a:p>
            <a:pPr marL="228600" indent="-228600">
              <a:buSzPct val="100000"/>
              <a:buChar char="•"/>
            </a:pPr>
            <a:r>
              <a:t>How can it help with our problem?</a:t>
            </a:r>
          </a:p>
        </p:txBody>
      </p:sp>
      <p:sp>
        <p:nvSpPr>
          <p:cNvPr id="199" name="Shape 199"/>
          <p:cNvSpPr/>
          <p:nvPr/>
        </p:nvSpPr>
        <p:spPr>
          <a:xfrm>
            <a:off x="457200" y="6193631"/>
            <a:ext cx="1828800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defRPr sz="900">
                <a:solidFill>
                  <a:srgbClr val="717171"/>
                </a:solidFill>
              </a:defRPr>
            </a:lvl1pPr>
          </a:lstStyle>
          <a:p>
            <a:pPr/>
            <a:r>
              <a:t>December 1, 2015</a:t>
            </a:r>
          </a:p>
        </p:txBody>
      </p:sp>
      <p:sp>
        <p:nvSpPr>
          <p:cNvPr id="200" name="Shape 200"/>
          <p:cNvSpPr/>
          <p:nvPr>
            <p:ph type="sldNum" sz="quarter" idx="2"/>
          </p:nvPr>
        </p:nvSpPr>
        <p:spPr>
          <a:xfrm>
            <a:off x="457200" y="5991225"/>
            <a:ext cx="127000" cy="139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1" name="Horizontal-cmyk_1.pdf" descr="Horizontal-cmyk_1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2312" y="5896252"/>
            <a:ext cx="1828801" cy="555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body" sz="half" idx="4294967295"/>
          </p:nvPr>
        </p:nvSpPr>
        <p:spPr>
          <a:xfrm>
            <a:off x="457200" y="1371600"/>
            <a:ext cx="4114800" cy="4343400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Goal: Predict last frame in sequence</a:t>
            </a:r>
          </a:p>
          <a:p>
            <a:pPr marL="228600" indent="-228600">
              <a:buSzPct val="100000"/>
              <a:buChar char="•"/>
            </a:pPr>
          </a:p>
          <a:p>
            <a:pPr marL="228600" indent="-228600">
              <a:buSzPct val="100000"/>
              <a:buChar char="•"/>
            </a:pPr>
            <a:r>
              <a:t>Learn from previous frames, goal in training is next frame in sequence</a:t>
            </a:r>
          </a:p>
          <a:p>
            <a:pPr marL="228600" indent="-228600">
              <a:buSzPct val="100000"/>
              <a:buChar char="•"/>
            </a:pPr>
          </a:p>
          <a:p>
            <a:pPr marL="228600" indent="-228600">
              <a:buSzPct val="100000"/>
              <a:buChar char="•"/>
            </a:pPr>
            <a:r>
              <a:t>Effective, sort of…</a:t>
            </a:r>
          </a:p>
        </p:txBody>
      </p:sp>
      <p:sp>
        <p:nvSpPr>
          <p:cNvPr id="204" name="Shape 204"/>
          <p:cNvSpPr/>
          <p:nvPr>
            <p:ph type="title" idx="4294967295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/>
          <a:p>
            <a:pPr/>
            <a:r>
              <a:t>Long Short Term Memory</a:t>
            </a:r>
          </a:p>
        </p:txBody>
      </p:sp>
      <p:sp>
        <p:nvSpPr>
          <p:cNvPr id="205" name="Shape 205"/>
          <p:cNvSpPr/>
          <p:nvPr/>
        </p:nvSpPr>
        <p:spPr>
          <a:xfrm>
            <a:off x="457200" y="6193631"/>
            <a:ext cx="1828800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defRPr sz="900">
                <a:solidFill>
                  <a:srgbClr val="717171"/>
                </a:solidFill>
              </a:defRPr>
            </a:lvl1pPr>
          </a:lstStyle>
          <a:p>
            <a:pPr/>
            <a:r>
              <a:t>December 1, 2015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xfrm>
            <a:off x="457200" y="5991225"/>
            <a:ext cx="127000" cy="139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7" name="Horizontal-cmyk_1.pdf" descr="Horizontal-cmyk_1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2312" y="5896252"/>
            <a:ext cx="1828801" cy="555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1_10ou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5433" y="3701157"/>
            <a:ext cx="3819631" cy="21644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1_10targe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9917" y="1422399"/>
            <a:ext cx="3819631" cy="2164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 idx="4294967295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/>
          <a:p>
            <a:pPr/>
            <a:r>
              <a:t>Long Short Term Memory</a:t>
            </a:r>
          </a:p>
        </p:txBody>
      </p:sp>
      <p:sp>
        <p:nvSpPr>
          <p:cNvPr id="212" name="Shape 212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What is Long Short Term Memory?</a:t>
            </a:r>
          </a:p>
          <a:p>
            <a:pPr lvl="1" marL="457200" indent="-228600">
              <a:spcBef>
                <a:spcPts val="0"/>
              </a:spcBef>
              <a:defRPr sz="1600"/>
            </a:pPr>
            <a:r>
              <a:t>Something here about it</a:t>
            </a:r>
          </a:p>
          <a:p>
            <a:pPr lvl="1" marL="457200" indent="-228600">
              <a:spcBef>
                <a:spcPts val="0"/>
              </a:spcBef>
              <a:defRPr sz="1600"/>
            </a:pPr>
          </a:p>
          <a:p>
            <a:pPr marL="228600" indent="-228600">
              <a:buSzPct val="100000"/>
              <a:buChar char="•"/>
            </a:pPr>
            <a:r>
              <a:t>How can it help with our problem?</a:t>
            </a:r>
          </a:p>
        </p:txBody>
      </p:sp>
      <p:sp>
        <p:nvSpPr>
          <p:cNvPr id="213" name="Shape 213"/>
          <p:cNvSpPr/>
          <p:nvPr/>
        </p:nvSpPr>
        <p:spPr>
          <a:xfrm>
            <a:off x="457200" y="6193631"/>
            <a:ext cx="1828800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defRPr sz="900">
                <a:solidFill>
                  <a:srgbClr val="717171"/>
                </a:solidFill>
              </a:defRPr>
            </a:lvl1pPr>
          </a:lstStyle>
          <a:p>
            <a:pPr/>
            <a:r>
              <a:t>December 1, 2015</a:t>
            </a:r>
          </a:p>
        </p:txBody>
      </p:sp>
      <p:sp>
        <p:nvSpPr>
          <p:cNvPr id="214" name="Shape 214"/>
          <p:cNvSpPr/>
          <p:nvPr>
            <p:ph type="sldNum" sz="quarter" idx="2"/>
          </p:nvPr>
        </p:nvSpPr>
        <p:spPr>
          <a:xfrm>
            <a:off x="457200" y="5991225"/>
            <a:ext cx="127000" cy="139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5" name="Horizontal-cmyk_1.pdf" descr="Horizontal-cmyk_1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2312" y="5896252"/>
            <a:ext cx="1828801" cy="555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ce-slides">
  <a:themeElements>
    <a:clrScheme name="cce-slides">
      <a:dk1>
        <a:srgbClr val="FFFFFF"/>
      </a:dk1>
      <a:lt1>
        <a:srgbClr val="D85A1A"/>
      </a:lt1>
      <a:dk2>
        <a:srgbClr val="A7A7A7"/>
      </a:dk2>
      <a:lt2>
        <a:srgbClr val="535353"/>
      </a:lt2>
      <a:accent1>
        <a:srgbClr val="C6C0B7"/>
      </a:accent1>
      <a:accent2>
        <a:srgbClr val="6B859E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ce-slide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ce-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1504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D85A1A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D85A1A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ce-slides">
  <a:themeElements>
    <a:clrScheme name="cce-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6C0B7"/>
      </a:accent1>
      <a:accent2>
        <a:srgbClr val="6B859E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ce-slide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ce-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1504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D85A1A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D85A1A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