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0" r:id="rId4"/>
    <p:sldId id="264" r:id="rId5"/>
    <p:sldId id="265" r:id="rId6"/>
    <p:sldId id="261" r:id="rId7"/>
    <p:sldId id="266" r:id="rId8"/>
    <p:sldId id="257" r:id="rId9"/>
    <p:sldId id="258" r:id="rId10"/>
    <p:sldId id="262" r:id="rId11"/>
    <p:sldId id="25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79936"/>
  </p:normalViewPr>
  <p:slideViewPr>
    <p:cSldViewPr snapToGrid="0" snapToObjects="1">
      <p:cViewPr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B9DA5-4A6C-C14F-8C32-D458B84BE1E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4FEC-23B1-8C4D-A465-2AE3CD003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</a:t>
            </a:r>
          </a:p>
          <a:p>
            <a:r>
              <a:rPr lang="en-US" dirty="0"/>
              <a:t>Reading</a:t>
            </a:r>
          </a:p>
          <a:p>
            <a:r>
              <a:rPr lang="en-US" dirty="0"/>
              <a:t>We aren’t going to ignore it. We aren’t going to address it. We are going to acknowledge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E4FEC-23B1-8C4D-A465-2AE3CD003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</a:t>
            </a:r>
          </a:p>
          <a:p>
            <a:r>
              <a:rPr lang="en-US" dirty="0"/>
              <a:t>Reading</a:t>
            </a:r>
          </a:p>
          <a:p>
            <a:r>
              <a:rPr lang="en-US" dirty="0"/>
              <a:t>We aren’t going to ignore it. We aren’t going to address it. We are going to acknowledge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E4FEC-23B1-8C4D-A465-2AE3CD003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Grab – </a:t>
            </a:r>
            <a:r>
              <a:rPr lang="en-US" dirty="0" err="1"/>
              <a:t>listning</a:t>
            </a:r>
            <a:r>
              <a:rPr lang="en-US" dirty="0"/>
              <a:t> and recognize words</a:t>
            </a:r>
          </a:p>
          <a:p>
            <a:r>
              <a:rPr lang="en-US" dirty="0"/>
              <a:t>Move to the wall – label walls and move to those walls</a:t>
            </a:r>
          </a:p>
          <a:p>
            <a:r>
              <a:rPr lang="en-US" dirty="0"/>
              <a:t>Action Skits – act out what you here</a:t>
            </a:r>
          </a:p>
          <a:p>
            <a:r>
              <a:rPr lang="en-US" dirty="0"/>
              <a:t>Total Recall – </a:t>
            </a:r>
            <a:r>
              <a:rPr lang="en-US" dirty="0" err="1"/>
              <a:t>listenin</a:t>
            </a:r>
            <a:r>
              <a:rPr lang="en-US" dirty="0"/>
              <a:t> and repeat</a:t>
            </a:r>
          </a:p>
          <a:p>
            <a:r>
              <a:rPr lang="en-US" dirty="0"/>
              <a:t>Bingo – listen for items on bingo card</a:t>
            </a:r>
          </a:p>
          <a:p>
            <a:r>
              <a:rPr lang="en-US" dirty="0"/>
              <a:t>Mark on a Map – listen and mark</a:t>
            </a:r>
          </a:p>
          <a:p>
            <a:r>
              <a:rPr lang="en-US" dirty="0"/>
              <a:t>Shadowing -  repeating what is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E4FEC-23B1-8C4D-A465-2AE3CD003C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Guiding Objects – listen to monologue, provide objects, ask for key ideas</a:t>
            </a:r>
          </a:p>
          <a:p>
            <a:r>
              <a:rPr lang="en-US" dirty="0"/>
              <a:t>Top 10 list – list 10 things</a:t>
            </a:r>
          </a:p>
          <a:p>
            <a:r>
              <a:rPr lang="en-US" dirty="0"/>
              <a:t>Memories – talk about a memory and ask for key parts of the memory</a:t>
            </a:r>
          </a:p>
          <a:p>
            <a:r>
              <a:rPr lang="en-US" dirty="0"/>
              <a:t>Charts – fill out charts that look for specific information, KWL KNL</a:t>
            </a:r>
          </a:p>
          <a:p>
            <a:r>
              <a:rPr lang="en-US" dirty="0"/>
              <a:t>Good questions – </a:t>
            </a:r>
          </a:p>
          <a:p>
            <a:r>
              <a:rPr lang="en-US" dirty="0"/>
              <a:t>Split Notes – notes with key words</a:t>
            </a:r>
          </a:p>
          <a:p>
            <a:r>
              <a:rPr lang="en-US" dirty="0"/>
              <a:t>False Anecdote -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E4FEC-23B1-8C4D-A465-2AE3CD003C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Ben_mcmurry@by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esmagazine.org/issues/learn-as-you-go/images-for-issue-51/pinkbrain.gif/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AE04-C4B2-FC44-9ECC-E9FDE205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Teach Listening?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45B23-A8AC-624A-AF6E-DECC96D0C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Intermountain TESOL Conference, September 28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44469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2F14-F3F7-1E4F-BED1-195DDE82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DBFC-833B-2C4B-BC46-BADB75C4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Guiding Objects</a:t>
            </a:r>
          </a:p>
          <a:p>
            <a:r>
              <a:rPr lang="en-US" dirty="0"/>
              <a:t>Top 10 list</a:t>
            </a:r>
          </a:p>
          <a:p>
            <a:r>
              <a:rPr lang="en-US" dirty="0"/>
              <a:t>Memories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Good questions</a:t>
            </a:r>
          </a:p>
          <a:p>
            <a:r>
              <a:rPr lang="en-US" dirty="0"/>
              <a:t>Split notes</a:t>
            </a:r>
          </a:p>
          <a:p>
            <a:r>
              <a:rPr lang="en-US" dirty="0"/>
              <a:t>False Anecdote</a:t>
            </a:r>
          </a:p>
        </p:txBody>
      </p:sp>
    </p:spTree>
    <p:extLst>
      <p:ext uri="{BB962C8B-B14F-4D97-AF65-F5344CB8AC3E}">
        <p14:creationId xmlns:p14="http://schemas.microsoft.com/office/powerpoint/2010/main" val="11346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7D2-2608-D143-8354-C65767EA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2C8A-8F79-FC40-A217-E8FA9231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Gap</a:t>
            </a:r>
          </a:p>
          <a:p>
            <a:r>
              <a:rPr lang="en-US" dirty="0"/>
              <a:t>Interrupted Story</a:t>
            </a:r>
          </a:p>
          <a:p>
            <a:r>
              <a:rPr lang="en-US" dirty="0"/>
              <a:t>Describing Something</a:t>
            </a:r>
          </a:p>
          <a:p>
            <a:r>
              <a:rPr lang="en-US" dirty="0"/>
              <a:t>Repeat something</a:t>
            </a:r>
          </a:p>
          <a:p>
            <a:r>
              <a:rPr lang="en-US" dirty="0"/>
              <a:t>Paraphrasing</a:t>
            </a:r>
          </a:p>
          <a:p>
            <a:r>
              <a:rPr lang="en-US" dirty="0"/>
              <a:t>My turn/your turn</a:t>
            </a:r>
          </a:p>
          <a:p>
            <a:r>
              <a:rPr lang="en-US" dirty="0"/>
              <a:t>Guest speaker</a:t>
            </a:r>
          </a:p>
          <a:p>
            <a:r>
              <a:rPr lang="en-US" dirty="0"/>
              <a:t>Pecha Kucha</a:t>
            </a:r>
          </a:p>
        </p:txBody>
      </p:sp>
    </p:spTree>
    <p:extLst>
      <p:ext uri="{BB962C8B-B14F-4D97-AF65-F5344CB8AC3E}">
        <p14:creationId xmlns:p14="http://schemas.microsoft.com/office/powerpoint/2010/main" val="194456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E279-84CE-F94B-913D-6AF0E071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0DB1-BCF5-9C47-ACE2-DB884FCA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KWL</a:t>
            </a:r>
          </a:p>
          <a:p>
            <a:r>
              <a:rPr lang="en-US" dirty="0"/>
              <a:t>Connecting input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Radio</a:t>
            </a:r>
          </a:p>
          <a:p>
            <a:r>
              <a:rPr lang="en-US" dirty="0"/>
              <a:t>Web resources</a:t>
            </a:r>
          </a:p>
        </p:txBody>
      </p:sp>
    </p:spTree>
    <p:extLst>
      <p:ext uri="{BB962C8B-B14F-4D97-AF65-F5344CB8AC3E}">
        <p14:creationId xmlns:p14="http://schemas.microsoft.com/office/powerpoint/2010/main" val="428689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A50A-629A-8F40-B651-5BD59C2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3D76-C0CC-064B-A875-CA718531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  <a:p>
            <a:r>
              <a:rPr lang="en-US" dirty="0"/>
              <a:t>Subtitles</a:t>
            </a:r>
          </a:p>
          <a:p>
            <a:r>
              <a:rPr lang="en-US" dirty="0"/>
              <a:t>Film review</a:t>
            </a:r>
          </a:p>
          <a:p>
            <a:r>
              <a:rPr lang="en-US" dirty="0"/>
              <a:t>Conversation partners</a:t>
            </a:r>
          </a:p>
          <a:p>
            <a:r>
              <a:rPr lang="en-US" dirty="0"/>
              <a:t>Listening Games</a:t>
            </a:r>
          </a:p>
          <a:p>
            <a:r>
              <a:rPr lang="en-US" dirty="0"/>
              <a:t>TV</a:t>
            </a:r>
          </a:p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62625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A211-6F29-1C40-9CD5-BE3E41EB1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Ben_mcmurry@byu.edu</a:t>
            </a:r>
            <a:br>
              <a:rPr lang="en-US" dirty="0"/>
            </a:br>
            <a:r>
              <a:rPr lang="en-US" dirty="0" err="1"/>
              <a:t>benmcmurry.com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8CA8D5-EC32-5B46-AEA1-4E66F5DFB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AE04-C4B2-FC44-9ECC-E9FDE205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really —</a:t>
            </a:r>
            <a:br>
              <a:rPr lang="en-US" dirty="0"/>
            </a:br>
            <a:r>
              <a:rPr lang="en-US" dirty="0"/>
              <a:t>How do I Teach Listening?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45B23-A8AC-624A-AF6E-DECC96D0C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Intermountain TESOL Conference, September 28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37756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CA4-41C2-5A49-A2CC-B0C24717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receptive skills . . 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DF64-F0D9-8649-BBF2-307B2D7C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651" y="3527550"/>
            <a:ext cx="6420973" cy="1577130"/>
          </a:xfrm>
        </p:spPr>
        <p:txBody>
          <a:bodyPr>
            <a:normAutofit/>
          </a:bodyPr>
          <a:lstStyle/>
          <a:p>
            <a:r>
              <a:rPr lang="en-US" sz="8000" b="1" dirty="0"/>
              <a:t>Assessment!</a:t>
            </a:r>
          </a:p>
        </p:txBody>
      </p:sp>
    </p:spTree>
    <p:extLst>
      <p:ext uri="{BB962C8B-B14F-4D97-AF65-F5344CB8AC3E}">
        <p14:creationId xmlns:p14="http://schemas.microsoft.com/office/powerpoint/2010/main" val="5729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CA4-41C2-5A49-A2CC-B0C24717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issue . . 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DF64-F0D9-8649-BBF2-307B2D7C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651" y="3527550"/>
            <a:ext cx="6420973" cy="1577130"/>
          </a:xfrm>
        </p:spPr>
        <p:txBody>
          <a:bodyPr>
            <a:normAutofit fontScale="85000" lnSpcReduction="10000"/>
          </a:bodyPr>
          <a:lstStyle/>
          <a:p>
            <a:r>
              <a:rPr lang="en-US" sz="8000" b="1" dirty="0"/>
              <a:t>The black box!</a:t>
            </a:r>
          </a:p>
        </p:txBody>
      </p:sp>
      <p:pic>
        <p:nvPicPr>
          <p:cNvPr id="6" name="Picture 5" descr="Pink Brain Illu — YES! Magazine">
            <a:extLst>
              <a:ext uri="{FF2B5EF4-FFF2-40B4-BE49-F238E27FC236}">
                <a16:creationId xmlns:a16="http://schemas.microsoft.com/office/drawing/2014/main" id="{915D882B-128F-5C49-8232-09AC70F9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75650" y="4577630"/>
            <a:ext cx="2095500" cy="1866900"/>
          </a:xfrm>
          <a:prstGeom prst="rect">
            <a:avLst/>
          </a:prstGeom>
        </p:spPr>
      </p:pic>
      <p:sp>
        <p:nvSpPr>
          <p:cNvPr id="32" name="Explosion 2 31">
            <a:extLst>
              <a:ext uri="{FF2B5EF4-FFF2-40B4-BE49-F238E27FC236}">
                <a16:creationId xmlns:a16="http://schemas.microsoft.com/office/drawing/2014/main" id="{8FCAA8E3-186B-6842-BF0E-C4EE18C94056}"/>
              </a:ext>
            </a:extLst>
          </p:cNvPr>
          <p:cNvSpPr/>
          <p:nvPr/>
        </p:nvSpPr>
        <p:spPr>
          <a:xfrm rot="21083297">
            <a:off x="355600" y="67520"/>
            <a:ext cx="5623137" cy="3460030"/>
          </a:xfrm>
          <a:prstGeom prst="irregularSeal2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Neurological</a:t>
            </a:r>
          </a:p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</p:txBody>
      </p:sp>
      <p:sp>
        <p:nvSpPr>
          <p:cNvPr id="33" name="Explosion 2 32">
            <a:extLst>
              <a:ext uri="{FF2B5EF4-FFF2-40B4-BE49-F238E27FC236}">
                <a16:creationId xmlns:a16="http://schemas.microsoft.com/office/drawing/2014/main" id="{E6EBE1AD-2765-E14E-AE31-65F6907734AC}"/>
              </a:ext>
            </a:extLst>
          </p:cNvPr>
          <p:cNvSpPr/>
          <p:nvPr/>
        </p:nvSpPr>
        <p:spPr>
          <a:xfrm rot="506750" flipH="1">
            <a:off x="5840825" y="288570"/>
            <a:ext cx="6581880" cy="3487411"/>
          </a:xfrm>
          <a:prstGeom prst="irregularSeal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Linguistic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34" name="Explosion 1 33">
            <a:extLst>
              <a:ext uri="{FF2B5EF4-FFF2-40B4-BE49-F238E27FC236}">
                <a16:creationId xmlns:a16="http://schemas.microsoft.com/office/drawing/2014/main" id="{9385B3A0-8275-1A4C-88DE-597327CDDF76}"/>
              </a:ext>
            </a:extLst>
          </p:cNvPr>
          <p:cNvSpPr/>
          <p:nvPr/>
        </p:nvSpPr>
        <p:spPr>
          <a:xfrm>
            <a:off x="370613" y="1797535"/>
            <a:ext cx="6413500" cy="494066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Semantic Processing</a:t>
            </a:r>
          </a:p>
        </p:txBody>
      </p:sp>
      <p:sp>
        <p:nvSpPr>
          <p:cNvPr id="35" name="Explosion 1 34">
            <a:extLst>
              <a:ext uri="{FF2B5EF4-FFF2-40B4-BE49-F238E27FC236}">
                <a16:creationId xmlns:a16="http://schemas.microsoft.com/office/drawing/2014/main" id="{B009F3AF-E95A-9245-9AA5-E29AF80D81F4}"/>
              </a:ext>
            </a:extLst>
          </p:cNvPr>
          <p:cNvSpPr/>
          <p:nvPr/>
        </p:nvSpPr>
        <p:spPr>
          <a:xfrm rot="20794378" flipH="1">
            <a:off x="5186411" y="2130122"/>
            <a:ext cx="6979162" cy="4934658"/>
          </a:xfrm>
          <a:prstGeom prst="irregularSeal1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Pragmatic Processing</a:t>
            </a:r>
          </a:p>
        </p:txBody>
      </p:sp>
    </p:spTree>
    <p:extLst>
      <p:ext uri="{BB962C8B-B14F-4D97-AF65-F5344CB8AC3E}">
        <p14:creationId xmlns:p14="http://schemas.microsoft.com/office/powerpoint/2010/main" val="33201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2" grpId="1" animBg="1"/>
      <p:bldP spid="33" grpId="1" animBg="1"/>
      <p:bldP spid="34" grpId="1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9AB6-8AF7-264F-A69D-DF18D171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28490-23E0-1F4B-AADC-7ED1B807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Bottom up</a:t>
            </a:r>
          </a:p>
          <a:p>
            <a:r>
              <a:rPr lang="en-US" sz="3600" dirty="0"/>
              <a:t>Top down</a:t>
            </a:r>
          </a:p>
          <a:p>
            <a:r>
              <a:rPr lang="en-US" sz="3600" dirty="0"/>
              <a:t>Affective </a:t>
            </a:r>
          </a:p>
          <a:p>
            <a:r>
              <a:rPr lang="en-US" sz="3600" dirty="0"/>
              <a:t>Interactive</a:t>
            </a:r>
          </a:p>
          <a:p>
            <a:r>
              <a:rPr lang="en-US" sz="360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41633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065-89BF-6B4A-85DA-795CC5FC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913" y="1638300"/>
            <a:ext cx="8915400" cy="845245"/>
          </a:xfrm>
        </p:spPr>
        <p:txBody>
          <a:bodyPr/>
          <a:lstStyle/>
          <a:p>
            <a:r>
              <a:rPr lang="en-US" dirty="0"/>
              <a:t>Listening Strategies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E226A-C112-6F45-B3EA-FB7A84AA63CB}"/>
              </a:ext>
            </a:extLst>
          </p:cNvPr>
          <p:cNvSpPr txBox="1">
            <a:spLocks/>
          </p:cNvSpPr>
          <p:nvPr/>
        </p:nvSpPr>
        <p:spPr>
          <a:xfrm>
            <a:off x="2728913" y="2717800"/>
            <a:ext cx="8915400" cy="845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Listening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2693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05668-14F5-1A46-81E1-CA73250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2CE22-49B3-564E-9629-883CDC73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3138" y="2133600"/>
            <a:ext cx="4947608" cy="3777622"/>
          </a:xfrm>
        </p:spPr>
        <p:txBody>
          <a:bodyPr>
            <a:normAutofit/>
          </a:bodyPr>
          <a:lstStyle/>
          <a:p>
            <a:r>
              <a:rPr lang="en-US" sz="2800" dirty="0"/>
              <a:t>Metacognitive Strategies</a:t>
            </a:r>
          </a:p>
          <a:p>
            <a:pPr lvl="1"/>
            <a:r>
              <a:rPr lang="en-US" sz="2400" dirty="0"/>
              <a:t>Planning</a:t>
            </a:r>
          </a:p>
          <a:p>
            <a:pPr lvl="1"/>
            <a:r>
              <a:rPr lang="en-US" sz="2400" dirty="0"/>
              <a:t>Monitoring and adapting</a:t>
            </a:r>
          </a:p>
          <a:p>
            <a:pPr lvl="1"/>
            <a:r>
              <a:rPr lang="en-US" sz="2400" dirty="0"/>
              <a:t>Evaluating</a:t>
            </a: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34AD8-E981-724F-99FA-B6445953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2126222"/>
            <a:ext cx="4753603" cy="3777622"/>
          </a:xfrm>
        </p:spPr>
        <p:txBody>
          <a:bodyPr>
            <a:normAutofit/>
          </a:bodyPr>
          <a:lstStyle/>
          <a:p>
            <a:r>
              <a:rPr lang="en-US" sz="2800" dirty="0"/>
              <a:t>Cognitive Strategies</a:t>
            </a:r>
          </a:p>
          <a:p>
            <a:pPr lvl="1"/>
            <a:r>
              <a:rPr lang="en-US" sz="2400" dirty="0"/>
              <a:t>Focusing attention</a:t>
            </a:r>
          </a:p>
          <a:p>
            <a:pPr lvl="1"/>
            <a:r>
              <a:rPr lang="en-US" sz="2400" dirty="0"/>
              <a:t>Inferencing</a:t>
            </a:r>
          </a:p>
          <a:p>
            <a:pPr lvl="1"/>
            <a:r>
              <a:rPr lang="en-US" sz="2400" dirty="0"/>
              <a:t>Elaborating</a:t>
            </a:r>
          </a:p>
          <a:p>
            <a:pPr lvl="1"/>
            <a:r>
              <a:rPr lang="en-US" sz="2400" dirty="0"/>
              <a:t>Collaborating</a:t>
            </a:r>
          </a:p>
          <a:p>
            <a:pPr lvl="1"/>
            <a:r>
              <a:rPr lang="en-US" sz="2400" dirty="0"/>
              <a:t>Reviewing</a:t>
            </a:r>
          </a:p>
          <a:p>
            <a:pPr lvl="1"/>
            <a:r>
              <a:rPr lang="en-US" sz="2400" dirty="0"/>
              <a:t>Compensatory Strategies</a:t>
            </a:r>
          </a:p>
        </p:txBody>
      </p:sp>
    </p:spTree>
    <p:extLst>
      <p:ext uri="{BB962C8B-B14F-4D97-AF65-F5344CB8AC3E}">
        <p14:creationId xmlns:p14="http://schemas.microsoft.com/office/powerpoint/2010/main" val="11103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C03B-DFD6-044F-A74D-0BC17D1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AB84-5E8D-C642-B0F2-804DA42F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0163"/>
            <a:ext cx="8915400" cy="5186362"/>
          </a:xfrm>
        </p:spPr>
        <p:txBody>
          <a:bodyPr>
            <a:normAutofit/>
          </a:bodyPr>
          <a:lstStyle/>
          <a:p>
            <a:r>
              <a:rPr lang="en-US" sz="2800" b="1" dirty="0"/>
              <a:t>Intensive Listening </a:t>
            </a:r>
            <a:r>
              <a:rPr lang="en-US" sz="2800" dirty="0"/>
              <a:t>(Bottom up, Lexical Segmentation-speech perception, word recognition)</a:t>
            </a:r>
          </a:p>
          <a:p>
            <a:r>
              <a:rPr lang="en-US" sz="2800" b="1" dirty="0"/>
              <a:t>Selective Listening </a:t>
            </a:r>
            <a:r>
              <a:rPr lang="en-US" sz="2800" dirty="0"/>
              <a:t>(Top down)</a:t>
            </a:r>
          </a:p>
          <a:p>
            <a:r>
              <a:rPr lang="en-US" sz="2800" b="1" dirty="0"/>
              <a:t>Interactive Listening </a:t>
            </a:r>
            <a:r>
              <a:rPr lang="en-US" sz="2800" dirty="0"/>
              <a:t>(collaborative, negotiating, interpretive, etc.)</a:t>
            </a:r>
          </a:p>
          <a:p>
            <a:r>
              <a:rPr lang="en-US" sz="2800" b="1" dirty="0"/>
              <a:t>Extensive Listening </a:t>
            </a:r>
            <a:r>
              <a:rPr lang="en-US" sz="2800" dirty="0"/>
              <a:t>(large amounts of input, connecting, analyzing, synthesizing, etc.)</a:t>
            </a:r>
          </a:p>
          <a:p>
            <a:r>
              <a:rPr lang="en-US" sz="2800" b="1" dirty="0"/>
              <a:t>Autonomous Listening </a:t>
            </a:r>
            <a:r>
              <a:rPr lang="en-US" sz="2800" dirty="0"/>
              <a:t>(self directed, self-evaluated, goal oriented)</a:t>
            </a:r>
          </a:p>
        </p:txBody>
      </p:sp>
    </p:spTree>
    <p:extLst>
      <p:ext uri="{BB962C8B-B14F-4D97-AF65-F5344CB8AC3E}">
        <p14:creationId xmlns:p14="http://schemas.microsoft.com/office/powerpoint/2010/main" val="5494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2F14-F3F7-1E4F-BED1-195DDE82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DBFC-833B-2C4B-BC46-BADB75C4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Grab</a:t>
            </a:r>
          </a:p>
          <a:p>
            <a:r>
              <a:rPr lang="en-US" dirty="0"/>
              <a:t>Move to the wall</a:t>
            </a:r>
          </a:p>
          <a:p>
            <a:r>
              <a:rPr lang="en-US" dirty="0"/>
              <a:t>Action skits</a:t>
            </a:r>
          </a:p>
          <a:p>
            <a:r>
              <a:rPr lang="en-US" dirty="0"/>
              <a:t>Total Recall</a:t>
            </a:r>
          </a:p>
          <a:p>
            <a:r>
              <a:rPr lang="en-US" dirty="0"/>
              <a:t>Bingo</a:t>
            </a:r>
          </a:p>
          <a:p>
            <a:r>
              <a:rPr lang="en-US" dirty="0"/>
              <a:t>Mark on a map</a:t>
            </a:r>
          </a:p>
          <a:p>
            <a:r>
              <a:rPr lang="en-US" dirty="0"/>
              <a:t>Shadowing</a:t>
            </a:r>
          </a:p>
        </p:txBody>
      </p:sp>
    </p:spTree>
    <p:extLst>
      <p:ext uri="{BB962C8B-B14F-4D97-AF65-F5344CB8AC3E}">
        <p14:creationId xmlns:p14="http://schemas.microsoft.com/office/powerpoint/2010/main" val="15341730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6058</TotalTime>
  <Words>394</Words>
  <Application>Microsoft Macintosh PowerPoint</Application>
  <PresentationFormat>Widescreen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How do I Teach Listening?</vt:lpstr>
      <vt:lpstr>No really — How do I Teach Listening?</vt:lpstr>
      <vt:lpstr>The issue with receptive skills . . . </vt:lpstr>
      <vt:lpstr>Another issue . . . </vt:lpstr>
      <vt:lpstr>Listening Frames</vt:lpstr>
      <vt:lpstr>Listening Strategies</vt:lpstr>
      <vt:lpstr>Listening Strategies</vt:lpstr>
      <vt:lpstr>Types of Listening</vt:lpstr>
      <vt:lpstr>Intensive Listening</vt:lpstr>
      <vt:lpstr>Selective Listening</vt:lpstr>
      <vt:lpstr>Interactive Listening</vt:lpstr>
      <vt:lpstr>Extensive Listening</vt:lpstr>
      <vt:lpstr>Autonomous Listening</vt:lpstr>
      <vt:lpstr>Ben_mcmurry@byu.edu benmcmurry.com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Teach Listening?</dc:title>
  <dc:creator>Ben McMurry</dc:creator>
  <cp:lastModifiedBy>Ben McMurry</cp:lastModifiedBy>
  <cp:revision>7</cp:revision>
  <dcterms:created xsi:type="dcterms:W3CDTF">2018-09-24T16:55:16Z</dcterms:created>
  <dcterms:modified xsi:type="dcterms:W3CDTF">2018-09-29T02:01:27Z</dcterms:modified>
</cp:coreProperties>
</file>