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4" r:id="rId7"/>
    <p:sldId id="261" r:id="rId8"/>
    <p:sldId id="262"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282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09872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83028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1153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80040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47934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10697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01059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85462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990137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5126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54534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1140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377809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2617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35961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650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572904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98052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10/29/2019</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5982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Looking at Education in</a:t>
            </a:r>
            <a:br>
              <a:rPr lang="en-US" dirty="0"/>
            </a:br>
            <a:r>
              <a:rPr lang="en-US" dirty="0"/>
              <a:t>Sub Saharan Africa</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Ben Merrill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503274" y="445025"/>
            <a:ext cx="8329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62" name="Google Shape;62;p14"/>
          <p:cNvSpPr txBox="1">
            <a:spLocks noGrp="1"/>
          </p:cNvSpPr>
          <p:nvPr>
            <p:ph type="body" idx="1"/>
          </p:nvPr>
        </p:nvSpPr>
        <p:spPr>
          <a:xfrm>
            <a:off x="503273" y="1127051"/>
            <a:ext cx="8424813" cy="34347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dataset accessed was</a:t>
            </a:r>
            <a:r>
              <a:rPr lang="en" dirty="0"/>
              <a:t>:</a:t>
            </a:r>
            <a:endParaRPr dirty="0"/>
          </a:p>
          <a:p>
            <a:pPr marL="457200" lvl="0" indent="-342900" algn="l" rtl="0">
              <a:spcBef>
                <a:spcPts val="0"/>
              </a:spcBef>
              <a:spcAft>
                <a:spcPts val="0"/>
              </a:spcAft>
              <a:buSzPts val="1800"/>
              <a:buChar char="-"/>
            </a:pPr>
            <a:r>
              <a:rPr lang="en" dirty="0"/>
              <a:t>World Development Indicators Dataset</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567070" y="445025"/>
            <a:ext cx="826523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8" name="Google Shape;68;p15"/>
          <p:cNvSpPr txBox="1">
            <a:spLocks noGrp="1"/>
          </p:cNvSpPr>
          <p:nvPr>
            <p:ph type="body" idx="1"/>
          </p:nvPr>
        </p:nvSpPr>
        <p:spPr>
          <a:xfrm>
            <a:off x="567068" y="1134140"/>
            <a:ext cx="8094923" cy="3434735"/>
          </a:xfrm>
          <a:prstGeom prst="rect">
            <a:avLst/>
          </a:prstGeom>
        </p:spPr>
        <p:txBody>
          <a:bodyPr spcFirstLastPara="1" wrap="square" lIns="91425" tIns="91425" rIns="91425" bIns="91425" anchor="t" anchorCtr="0">
            <a:noAutofit/>
          </a:bodyPr>
          <a:lstStyle/>
          <a:p>
            <a:pPr marL="0" indent="0">
              <a:spcAft>
                <a:spcPts val="1600"/>
              </a:spcAft>
              <a:buNone/>
            </a:pPr>
            <a:r>
              <a:rPr lang="en-US" dirty="0"/>
              <a:t>	Over the course of the last 9 years, nearly one million migrants have illegally crossed the Mediterranean Sea from Libya in hopes to move into Italy and the rest of Europe. It has become one of the largest immigration crises in world history. I work with these refugee populations in Catania, Sicily, a southern Italian island that most migrants land on. </a:t>
            </a:r>
          </a:p>
          <a:p>
            <a:pPr marL="0" indent="0">
              <a:spcAft>
                <a:spcPts val="1600"/>
              </a:spcAft>
              <a:buNone/>
            </a:pPr>
            <a:r>
              <a:rPr lang="en-US" dirty="0"/>
              <a:t>	One of the most difficult things that these people face when they arrive in Italy is cultural assimilation. People have diverse backgrounds in education, some finding it easy to learn the Italian language and culture. Unfortunately, there are many people living on the streets, unable to find work and become a part of the Italian society, mostly due to lack of education and corruption (often Mafia-related.)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89098" y="445025"/>
            <a:ext cx="834320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a:t>
            </a:r>
            <a:endParaRPr dirty="0"/>
          </a:p>
        </p:txBody>
      </p:sp>
      <p:sp>
        <p:nvSpPr>
          <p:cNvPr id="74" name="Google Shape;74;p16"/>
          <p:cNvSpPr txBox="1">
            <a:spLocks noGrp="1"/>
          </p:cNvSpPr>
          <p:nvPr>
            <p:ph type="body" idx="1"/>
          </p:nvPr>
        </p:nvSpPr>
        <p:spPr>
          <a:xfrm>
            <a:off x="489098" y="1131210"/>
            <a:ext cx="8243776"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Before writing the research question, here are a few things to note about Catania. The two largest refugee populations come from Nigeria and Senegal, in sub-Saharan Africa. Also, in the last year here, I have only met refugees between the ages of 20 and 40.</a:t>
            </a:r>
          </a:p>
          <a:p>
            <a:pPr marL="0" lvl="0" indent="0" algn="l" rtl="0">
              <a:spcBef>
                <a:spcPts val="0"/>
              </a:spcBef>
              <a:spcAft>
                <a:spcPts val="1600"/>
              </a:spcAft>
              <a:buNone/>
            </a:pPr>
            <a:r>
              <a:rPr lang="en-US" dirty="0"/>
              <a:t>	Education is one of the largest contributors to people’s inability to assimilate and ending up living on the streets.  I believe that the question of education is far too large to tackle here. Here is my question based on the data set and current situation in Catania:</a:t>
            </a:r>
          </a:p>
          <a:p>
            <a:pPr marL="0" lvl="0" indent="0" algn="ctr" rtl="0">
              <a:spcBef>
                <a:spcPts val="0"/>
              </a:spcBef>
              <a:spcAft>
                <a:spcPts val="1600"/>
              </a:spcAft>
              <a:buNone/>
            </a:pPr>
            <a:r>
              <a:rPr lang="en-US" sz="2800" dirty="0"/>
              <a:t>“Are refugees from Senegal or Nigeria more likely to have a strong educational background based on secondary education completion?”</a:t>
            </a:r>
          </a:p>
          <a:p>
            <a:pPr marL="285750" indent="-285750">
              <a:spcAft>
                <a:spcPts val="1600"/>
              </a:spcAft>
            </a:pPr>
            <a:endParaRPr lang="en-US" dirty="0"/>
          </a:p>
          <a:p>
            <a:pPr marL="285750" indent="-285750">
              <a:spcAft>
                <a:spcPts val="1600"/>
              </a:spcAft>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46379" y="44502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Findings</a:t>
            </a:r>
          </a:p>
        </p:txBody>
      </p:sp>
      <p:pic>
        <p:nvPicPr>
          <p:cNvPr id="1028" name="Picture 4">
            <a:extLst>
              <a:ext uri="{FF2B5EF4-FFF2-40B4-BE49-F238E27FC236}">
                <a16:creationId xmlns:a16="http://schemas.microsoft.com/office/drawing/2014/main" id="{CCA5461B-2AA7-448E-82D2-88002D44D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07" y="920852"/>
            <a:ext cx="6282251" cy="38637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77774" y="43051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sp>
        <p:nvSpPr>
          <p:cNvPr id="80" name="Google Shape;80;p17"/>
          <p:cNvSpPr txBox="1">
            <a:spLocks noGrp="1"/>
          </p:cNvSpPr>
          <p:nvPr>
            <p:ph type="body" idx="1"/>
          </p:nvPr>
        </p:nvSpPr>
        <p:spPr>
          <a:xfrm>
            <a:off x="477774" y="1145218"/>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Notes on the graph:</a:t>
            </a:r>
          </a:p>
          <a:p>
            <a:pPr marL="285750" indent="-285750"/>
            <a:r>
              <a:rPr lang="en-US" dirty="0"/>
              <a:t>The grey area highlights when people 20 – 40</a:t>
            </a:r>
          </a:p>
          <a:p>
            <a:pPr marL="0" indent="0">
              <a:buNone/>
            </a:pPr>
            <a:r>
              <a:rPr lang="en-US" dirty="0"/>
              <a:t>     		would have been in secondary education</a:t>
            </a:r>
          </a:p>
          <a:p>
            <a:pPr marL="285750" indent="-285750"/>
            <a:r>
              <a:rPr lang="en-US" dirty="0"/>
              <a:t>The data is not fully complete</a:t>
            </a:r>
          </a:p>
          <a:p>
            <a:pPr marL="285750" indent="-285750"/>
            <a:r>
              <a:rPr lang="en-US" dirty="0"/>
              <a:t>The data shows that a larger percentage of</a:t>
            </a:r>
          </a:p>
          <a:p>
            <a:pPr marL="0" indent="0">
              <a:buNone/>
            </a:pPr>
            <a:r>
              <a:rPr lang="en-US" dirty="0"/>
              <a:t>		Nigerians were in secondary education during our years of interest</a:t>
            </a:r>
          </a:p>
          <a:p>
            <a:pPr marL="0" indent="0">
              <a:buNone/>
            </a:pPr>
            <a:endParaRPr lang="en-US" dirty="0"/>
          </a:p>
          <a:p>
            <a:pPr marL="0" indent="0">
              <a:buNone/>
            </a:pPr>
            <a:endParaRPr lang="en-US" dirty="0"/>
          </a:p>
          <a:p>
            <a:pPr marL="0" indent="0">
              <a:buNone/>
            </a:pPr>
            <a:r>
              <a:rPr lang="en-US" dirty="0"/>
              <a:t>Conclusion:</a:t>
            </a:r>
          </a:p>
          <a:p>
            <a:pPr marL="0" indent="0">
              <a:buNone/>
            </a:pPr>
            <a:r>
              <a:rPr lang="en-US" dirty="0"/>
              <a:t>We cannot say definitively which population is better educated, but we can conclude that refugees from Nigeria are more likely to have completed secondary education. </a:t>
            </a:r>
          </a:p>
        </p:txBody>
      </p:sp>
      <p:pic>
        <p:nvPicPr>
          <p:cNvPr id="3074" name="Picture 2">
            <a:extLst>
              <a:ext uri="{FF2B5EF4-FFF2-40B4-BE49-F238E27FC236}">
                <a16:creationId xmlns:a16="http://schemas.microsoft.com/office/drawing/2014/main" id="{A064335D-851C-4EEC-AF64-ED18F5372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186" y="496186"/>
            <a:ext cx="3529343" cy="217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97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460556" y="45211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Acknowledgements</a:t>
            </a:r>
            <a:endParaRPr dirty="0"/>
          </a:p>
        </p:txBody>
      </p:sp>
      <p:sp>
        <p:nvSpPr>
          <p:cNvPr id="86" name="Google Shape;86;p18"/>
          <p:cNvSpPr txBox="1">
            <a:spLocks noGrp="1"/>
          </p:cNvSpPr>
          <p:nvPr>
            <p:ph type="body" idx="1"/>
          </p:nvPr>
        </p:nvSpPr>
        <p:spPr>
          <a:xfrm>
            <a:off x="460556" y="1138298"/>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didn’t have anyone to give me feedback.</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46379" y="423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92" name="Google Shape;92;p19"/>
          <p:cNvSpPr txBox="1">
            <a:spLocks noGrp="1"/>
          </p:cNvSpPr>
          <p:nvPr>
            <p:ph type="body" idx="1"/>
          </p:nvPr>
        </p:nvSpPr>
        <p:spPr>
          <a:xfrm>
            <a:off x="446379" y="101772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‘Mediterranean Situation.’ Operation Portal Refugee Situations, UNHCR, 29 October 2019, 	https://data2.unhcr.org/en/situations/mediterranean/location/5205</a:t>
            </a:r>
          </a:p>
          <a:p>
            <a:pPr marL="0" lvl="0" indent="0">
              <a:spcAft>
                <a:spcPts val="1600"/>
              </a:spcAft>
              <a:buNone/>
            </a:pPr>
            <a:endParaRPr lang="en-US" dirty="0"/>
          </a:p>
          <a:p>
            <a:pPr marL="0" lvl="0" indent="0">
              <a:spcAft>
                <a:spcPts val="1600"/>
              </a:spcAft>
              <a:buNone/>
            </a:pPr>
            <a:endParaRP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189</TotalTime>
  <Words>114</Words>
  <Application>Microsoft Office PowerPoint</Application>
  <PresentationFormat>On-screen Show (16:9)</PresentationFormat>
  <Paragraphs>28</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Looking at Education in Sub Saharan Africa</vt:lpstr>
      <vt:lpstr>Dataset</vt:lpstr>
      <vt:lpstr>Motivation</vt:lpstr>
      <vt:lpstr>Research Question</vt:lpstr>
      <vt:lpstr>Findings</vt:lpstr>
      <vt:lpstr>Findings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Looking at Education in Sub Saharan Africa</dc:title>
  <dc:creator>Ben Merrill</dc:creator>
  <cp:lastModifiedBy>Petersen, Amos</cp:lastModifiedBy>
  <cp:revision>7</cp:revision>
  <dcterms:modified xsi:type="dcterms:W3CDTF">2019-10-30T08:08:02Z</dcterms:modified>
</cp:coreProperties>
</file>