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b094bed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b094bed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b094bed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b094bed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6b094bed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b094bed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b094bed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b094bed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b094bed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b094bed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b094bed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b094bed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b094bed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b094bed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b094bed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b094bed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b094be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b094b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b094be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b094be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b094be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b094be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b094be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b094be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b094be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b094be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094bed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b094bed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b094bed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b094be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b094be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b094be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ncbi.nlm.nih.gov/pubmed/16477019" TargetMode="External"/><Relationship Id="rId4" Type="http://schemas.openxmlformats.org/officeDocument/2006/relationships/hyperlink" Target="https://www.ncbi.nlm.nih.gov/pubmed/16477019" TargetMode="External"/><Relationship Id="rId5" Type="http://schemas.openxmlformats.org/officeDocument/2006/relationships/hyperlink" Target="https://www.ncbi.nlm.nih.gov/geo/query/acc.cgi?acc=GSE41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ancernetwork.com/chronic-myeloid-leukemia/chronic-myeloid-leukem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hiladelphia_chromosome"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Philadelphia_chromosome"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paperpile.com/b/qVnFoD/NsDb" TargetMode="External"/><Relationship Id="rId4" Type="http://schemas.openxmlformats.org/officeDocument/2006/relationships/hyperlink" Target="http://paperpile.com/b/qVnFoD/NsDb" TargetMode="External"/><Relationship Id="rId5" Type="http://schemas.openxmlformats.org/officeDocument/2006/relationships/hyperlink" Target="http://paperpile.com/b/qVnFoD/NsD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 Set Enrichment Analysis, Chronic Mye</a:t>
            </a:r>
            <a:r>
              <a:rPr lang="en"/>
              <a:t>loid</a:t>
            </a:r>
            <a:r>
              <a:rPr lang="en"/>
              <a:t> Leukemia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Mescher, SBMI 5330, 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Methods and Tools</a:t>
            </a:r>
            <a:endParaRPr/>
          </a:p>
          <a:p>
            <a:pPr indent="0" lvl="0" marL="0" rtl="0" algn="l">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207651" y="1096025"/>
            <a:ext cx="4103302" cy="3416402"/>
          </a:xfrm>
          <a:prstGeom prst="rect">
            <a:avLst/>
          </a:prstGeom>
          <a:noFill/>
          <a:ln>
            <a:noFill/>
          </a:ln>
        </p:spPr>
      </p:pic>
      <p:sp>
        <p:nvSpPr>
          <p:cNvPr id="115" name="Google Shape;115;p22"/>
          <p:cNvSpPr txBox="1"/>
          <p:nvPr>
            <p:ph idx="1" type="body"/>
          </p:nvPr>
        </p:nvSpPr>
        <p:spPr>
          <a:xfrm>
            <a:off x="4310950" y="131075"/>
            <a:ext cx="4521300" cy="44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 Studio &gt; Environment pane &gt; open gset [Large ExpressionSet created by GEOquery)</a:t>
            </a:r>
            <a:endParaRPr/>
          </a:p>
          <a:p>
            <a:pPr indent="-317500" lvl="1" marL="914400" rtl="0" algn="l">
              <a:spcBef>
                <a:spcPts val="0"/>
              </a:spcBef>
              <a:spcAft>
                <a:spcPts val="0"/>
              </a:spcAft>
              <a:buSzPts val="1400"/>
              <a:buChar char="○"/>
            </a:pPr>
            <a:r>
              <a:rPr lang="en"/>
              <a:t>GEO2R starter code uses the package </a:t>
            </a:r>
            <a:r>
              <a:rPr i="1" lang="en"/>
              <a:t>GEOquery</a:t>
            </a:r>
            <a:r>
              <a:rPr lang="en"/>
              <a:t> to download data</a:t>
            </a:r>
            <a:endParaRPr/>
          </a:p>
          <a:p>
            <a:pPr indent="-317500" lvl="1" marL="914400" rtl="0" algn="l">
              <a:spcBef>
                <a:spcPts val="0"/>
              </a:spcBef>
              <a:spcAft>
                <a:spcPts val="0"/>
              </a:spcAft>
              <a:buSzPts val="1400"/>
              <a:buChar char="○"/>
            </a:pPr>
            <a:r>
              <a:rPr lang="en"/>
              <a:t>A “large expressionset” object is created, which I was not familiar with</a:t>
            </a:r>
            <a:endParaRPr/>
          </a:p>
          <a:p>
            <a:pPr indent="-317500" lvl="1" marL="914400" rtl="0" algn="l">
              <a:spcBef>
                <a:spcPts val="0"/>
              </a:spcBef>
              <a:spcAft>
                <a:spcPts val="0"/>
              </a:spcAft>
              <a:buSzPts val="1400"/>
              <a:buChar char="○"/>
            </a:pPr>
            <a:r>
              <a:rPr lang="en"/>
              <a:t>R environment pane is a graphical interface for clicking-thru-exploring unfamiliar objects </a:t>
            </a:r>
            <a:endParaRPr/>
          </a:p>
          <a:p>
            <a:pPr indent="-317500" lvl="1" marL="914400" rtl="0" algn="l">
              <a:spcBef>
                <a:spcPts val="0"/>
              </a:spcBef>
              <a:spcAft>
                <a:spcPts val="0"/>
              </a:spcAft>
              <a:buSzPts val="1400"/>
              <a:buChar char="○"/>
            </a:pPr>
            <a:r>
              <a:rPr lang="en"/>
              <a:t>Shows structure of the object</a:t>
            </a:r>
            <a:endParaRPr/>
          </a:p>
          <a:p>
            <a:pPr indent="-317500" lvl="2" marL="1371600" rtl="0" algn="l">
              <a:spcBef>
                <a:spcPts val="0"/>
              </a:spcBef>
              <a:spcAft>
                <a:spcPts val="0"/>
              </a:spcAft>
              <a:buSzPts val="1400"/>
              <a:buChar char="■"/>
            </a:pPr>
            <a:r>
              <a:rPr lang="en"/>
              <a:t>“assayData” is where numerical expression values are saved</a:t>
            </a:r>
            <a:endParaRPr/>
          </a:p>
          <a:p>
            <a:pPr indent="-317500" lvl="2" marL="1371600" rtl="0" algn="l">
              <a:spcBef>
                <a:spcPts val="0"/>
              </a:spcBef>
              <a:spcAft>
                <a:spcPts val="0"/>
              </a:spcAft>
              <a:buSzPts val="1400"/>
              <a:buChar char="■"/>
            </a:pPr>
            <a:r>
              <a:rPr lang="en"/>
              <a:t>“phenoData” has information on each sample</a:t>
            </a:r>
            <a:endParaRPr/>
          </a:p>
          <a:p>
            <a:pPr indent="-317500" lvl="2" marL="1371600" rtl="0" algn="l">
              <a:spcBef>
                <a:spcPts val="0"/>
              </a:spcBef>
              <a:spcAft>
                <a:spcPts val="0"/>
              </a:spcAft>
              <a:buSzPts val="1400"/>
              <a:buChar char="■"/>
            </a:pPr>
            <a:r>
              <a:rPr lang="en"/>
              <a:t>“featureData” is the list of genes</a:t>
            </a:r>
            <a:endParaRPr/>
          </a:p>
          <a:p>
            <a:pPr indent="-317500" lvl="1" marL="914400" rtl="0" algn="l">
              <a:spcBef>
                <a:spcPts val="0"/>
              </a:spcBef>
              <a:spcAft>
                <a:spcPts val="0"/>
              </a:spcAft>
              <a:buSzPts val="1400"/>
              <a:buChar char="○"/>
            </a:pPr>
            <a:r>
              <a:rPr lang="en"/>
              <a:t>Click the “       ” and the Console pane will show the syntax for accessing that particular element</a:t>
            </a:r>
            <a:endParaRPr/>
          </a:p>
        </p:txBody>
      </p:sp>
      <p:pic>
        <p:nvPicPr>
          <p:cNvPr id="116" name="Google Shape;116;p22"/>
          <p:cNvPicPr preferRelativeResize="0"/>
          <p:nvPr/>
        </p:nvPicPr>
        <p:blipFill>
          <a:blip r:embed="rId4">
            <a:alphaModFix/>
          </a:blip>
          <a:stretch>
            <a:fillRect/>
          </a:stretch>
        </p:blipFill>
        <p:spPr>
          <a:xfrm>
            <a:off x="6116550" y="4364275"/>
            <a:ext cx="316751" cy="26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4571998" y="2150875"/>
            <a:ext cx="4001351" cy="2848226"/>
          </a:xfrm>
          <a:prstGeom prst="rect">
            <a:avLst/>
          </a:prstGeom>
          <a:noFill/>
          <a:ln>
            <a:noFill/>
          </a:ln>
        </p:spPr>
      </p:pic>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Tools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Quantile() and Plot() are great checks to see the range of expression values you are working with. GEO datasets are variably transformed and preprocessed.</a:t>
            </a:r>
            <a:endParaRPr/>
          </a:p>
        </p:txBody>
      </p:sp>
      <p:pic>
        <p:nvPicPr>
          <p:cNvPr id="124" name="Google Shape;124;p23"/>
          <p:cNvPicPr preferRelativeResize="0"/>
          <p:nvPr/>
        </p:nvPicPr>
        <p:blipFill>
          <a:blip r:embed="rId4">
            <a:alphaModFix/>
          </a:blip>
          <a:stretch>
            <a:fillRect/>
          </a:stretch>
        </p:blipFill>
        <p:spPr>
          <a:xfrm>
            <a:off x="4699350" y="64687"/>
            <a:ext cx="3371150" cy="1176476"/>
          </a:xfrm>
          <a:prstGeom prst="rect">
            <a:avLst/>
          </a:prstGeom>
          <a:noFill/>
          <a:ln>
            <a:noFill/>
          </a:ln>
        </p:spPr>
      </p:pic>
      <p:pic>
        <p:nvPicPr>
          <p:cNvPr id="125" name="Google Shape;125;p23"/>
          <p:cNvPicPr preferRelativeResize="0"/>
          <p:nvPr/>
        </p:nvPicPr>
        <p:blipFill>
          <a:blip r:embed="rId5">
            <a:alphaModFix/>
          </a:blip>
          <a:stretch>
            <a:fillRect/>
          </a:stretch>
        </p:blipFill>
        <p:spPr>
          <a:xfrm>
            <a:off x="768431" y="2150875"/>
            <a:ext cx="3742725" cy="2768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Tools</a:t>
            </a:r>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Bioconductor is open source R software f</a:t>
            </a:r>
            <a:r>
              <a:rPr lang="en"/>
              <a:t>or analysis of genomic data</a:t>
            </a:r>
            <a:endParaRPr/>
          </a:p>
          <a:p>
            <a:pPr indent="0" lvl="0" marL="0" rtl="0" algn="l">
              <a:spcBef>
                <a:spcPts val="1600"/>
              </a:spcBef>
              <a:spcAft>
                <a:spcPts val="0"/>
              </a:spcAft>
              <a:buNone/>
            </a:pPr>
            <a:r>
              <a:rPr lang="en"/>
              <a:t>The home page also provides a popularity rank of packages, which can be filtered by purpose or topic</a:t>
            </a:r>
            <a:endParaRPr/>
          </a:p>
          <a:p>
            <a:pPr indent="0" lvl="0" marL="0" marR="3769531" rtl="0" algn="l">
              <a:spcBef>
                <a:spcPts val="1600"/>
              </a:spcBef>
              <a:spcAft>
                <a:spcPts val="0"/>
              </a:spcAft>
              <a:buNone/>
            </a:pPr>
            <a:r>
              <a:rPr lang="en"/>
              <a:t>Led me to the “clusterProfiler” package for enrichment analysis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5332550" y="2256400"/>
            <a:ext cx="3147776" cy="261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Tools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Used bioconductor “clusterProfiler” for enrichment analysis</a:t>
            </a:r>
            <a:endParaRPr/>
          </a:p>
        </p:txBody>
      </p:sp>
      <p:pic>
        <p:nvPicPr>
          <p:cNvPr id="139" name="Google Shape;139;p25"/>
          <p:cNvPicPr preferRelativeResize="0"/>
          <p:nvPr/>
        </p:nvPicPr>
        <p:blipFill>
          <a:blip r:embed="rId3">
            <a:alphaModFix/>
          </a:blip>
          <a:stretch>
            <a:fillRect/>
          </a:stretch>
        </p:blipFill>
        <p:spPr>
          <a:xfrm>
            <a:off x="3731025" y="2058975"/>
            <a:ext cx="5058851" cy="3084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 set enrichment analysis, for Chronic Phase CML vs. healthy CD34</a:t>
            </a:r>
            <a:endParaRPr/>
          </a:p>
          <a:p>
            <a:pPr indent="0" lvl="0" marL="0" rtl="0" algn="l">
              <a:spcBef>
                <a:spcPts val="0"/>
              </a:spcBef>
              <a:spcAft>
                <a:spcPts val="0"/>
              </a:spcAft>
              <a:buNone/>
            </a:pPr>
            <a:r>
              <a:rPr lang="en"/>
              <a:t>GO Molecular Function (level 2):</a:t>
            </a:r>
            <a:endParaRPr/>
          </a:p>
        </p:txBody>
      </p:sp>
      <p:pic>
        <p:nvPicPr>
          <p:cNvPr id="146" name="Google Shape;146;p26"/>
          <p:cNvPicPr preferRelativeResize="0"/>
          <p:nvPr/>
        </p:nvPicPr>
        <p:blipFill rotWithShape="1">
          <a:blip r:embed="rId3">
            <a:alphaModFix/>
          </a:blip>
          <a:srcRect b="0" l="0" r="0" t="40758"/>
          <a:stretch/>
        </p:blipFill>
        <p:spPr>
          <a:xfrm>
            <a:off x="284050" y="2096475"/>
            <a:ext cx="8575901" cy="304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289822" y="0"/>
            <a:ext cx="856435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Gene set enrichment analysis, for Chronic Phase CML vs. healthy CD34</a:t>
            </a:r>
            <a:endParaRPr/>
          </a:p>
          <a:p>
            <a:pPr indent="0" lvl="0" marL="0" rtl="0" algn="l">
              <a:spcBef>
                <a:spcPts val="0"/>
              </a:spcBef>
              <a:spcAft>
                <a:spcPts val="0"/>
              </a:spcAft>
              <a:buClr>
                <a:schemeClr val="dk1"/>
              </a:buClr>
              <a:buSzPts val="1100"/>
              <a:buFont typeface="Arial"/>
              <a:buNone/>
            </a:pPr>
            <a:r>
              <a:rPr lang="en"/>
              <a:t>Enriched KEGG Pathways:</a:t>
            </a:r>
            <a:endParaRPr/>
          </a:p>
        </p:txBody>
      </p:sp>
      <p:pic>
        <p:nvPicPr>
          <p:cNvPr id="160" name="Google Shape;160;p28"/>
          <p:cNvPicPr preferRelativeResize="0"/>
          <p:nvPr/>
        </p:nvPicPr>
        <p:blipFill>
          <a:blip r:embed="rId3">
            <a:alphaModFix/>
          </a:blip>
          <a:stretch>
            <a:fillRect/>
          </a:stretch>
        </p:blipFill>
        <p:spPr>
          <a:xfrm>
            <a:off x="0" y="1985700"/>
            <a:ext cx="9096627" cy="315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and Citations</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900">
                <a:solidFill>
                  <a:srgbClr val="C5060B"/>
                </a:solidFill>
                <a:highlight>
                  <a:srgbClr val="FFFFFF"/>
                </a:highlight>
                <a:latin typeface="Courier New"/>
                <a:ea typeface="Courier New"/>
                <a:cs typeface="Courier New"/>
                <a:sym typeface="Courier New"/>
              </a:rPr>
              <a:t>Guangchuang Yu, Li-Gen Wang, Yanyan Han, Qing-Yu He. clusterProfiler: an R package for comparing biological themes among gene clusters. OMICS: A Journal of Integrative Biology. 2012, 16(5):284-287.</a:t>
            </a:r>
            <a:endParaRPr sz="900">
              <a:solidFill>
                <a:srgbClr val="C5060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rPr lang="en"/>
              <a:t>Original dataset publication: </a:t>
            </a:r>
            <a:r>
              <a:rPr lang="en" sz="900">
                <a:solidFill>
                  <a:schemeClr val="dk1"/>
                </a:solidFill>
                <a:latin typeface="Verdana"/>
                <a:ea typeface="Verdana"/>
                <a:cs typeface="Verdana"/>
                <a:sym typeface="Verdana"/>
              </a:rPr>
              <a:t>Radich JP, Dai H, Mao M, Oehler V et al. Gene expression changes associated with progression and response in chronic myeloid leukemia. </a:t>
            </a:r>
            <a:r>
              <a:rPr i="1" lang="en" sz="900">
                <a:solidFill>
                  <a:schemeClr val="dk1"/>
                </a:solidFill>
                <a:latin typeface="Verdana"/>
                <a:ea typeface="Verdana"/>
                <a:cs typeface="Verdana"/>
                <a:sym typeface="Verdana"/>
              </a:rPr>
              <a:t>Proc Natl Acad Sci U S A</a:t>
            </a:r>
            <a:r>
              <a:rPr lang="en" sz="900">
                <a:solidFill>
                  <a:schemeClr val="dk1"/>
                </a:solidFill>
                <a:latin typeface="Verdana"/>
                <a:ea typeface="Verdana"/>
                <a:cs typeface="Verdana"/>
                <a:sym typeface="Verdana"/>
              </a:rPr>
              <a:t> 2006 Feb 21;103(8):2794-9. PMID: </a:t>
            </a:r>
            <a:r>
              <a:rPr lang="en" sz="900" u="sng">
                <a:solidFill>
                  <a:srgbClr val="00948F"/>
                </a:solidFill>
                <a:latin typeface="Verdana"/>
                <a:ea typeface="Verdana"/>
                <a:cs typeface="Verdana"/>
                <a:sym typeface="Verdana"/>
                <a:hlinkClick r:id="rId3"/>
              </a:rPr>
              <a:t>16477019</a:t>
            </a:r>
            <a:endParaRPr sz="900" u="sng">
              <a:solidFill>
                <a:srgbClr val="00948F"/>
              </a:solidFill>
              <a:latin typeface="Verdana"/>
              <a:ea typeface="Verdana"/>
              <a:cs typeface="Verdana"/>
              <a:sym typeface="Verdana"/>
              <a:hlinkClick r:id="rId4"/>
            </a:endParaRPr>
          </a:p>
          <a:p>
            <a:pPr indent="0" lvl="0" marL="0" rtl="0" algn="l">
              <a:spcBef>
                <a:spcPts val="1600"/>
              </a:spcBef>
              <a:spcAft>
                <a:spcPts val="1600"/>
              </a:spcAft>
              <a:buNone/>
            </a:pPr>
            <a:r>
              <a:rPr lang="en"/>
              <a:t>GEO Repository Link: </a:t>
            </a:r>
            <a:r>
              <a:rPr lang="en" sz="1100" u="sng">
                <a:solidFill>
                  <a:schemeClr val="hlink"/>
                </a:solidFill>
                <a:hlinkClick r:id="rId5"/>
              </a:rPr>
              <a:t>https://www.ncbi.nlm.nih.gov/geo/query/acc.cgi?acc=GSE4170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Aims</a:t>
            </a:r>
            <a:endParaRPr/>
          </a:p>
          <a:p>
            <a:pPr indent="0" lvl="0" marL="0" rtl="0" algn="l">
              <a:spcBef>
                <a:spcPts val="1600"/>
              </a:spcBef>
              <a:spcAft>
                <a:spcPts val="0"/>
              </a:spcAft>
              <a:buNone/>
            </a:pPr>
            <a:r>
              <a:rPr lang="en"/>
              <a:t>Overview and Background</a:t>
            </a:r>
            <a:endParaRPr/>
          </a:p>
          <a:p>
            <a:pPr indent="0" lvl="0" marL="0" rtl="0" algn="l">
              <a:spcBef>
                <a:spcPts val="1600"/>
              </a:spcBef>
              <a:spcAft>
                <a:spcPts val="0"/>
              </a:spcAft>
              <a:buNone/>
            </a:pPr>
            <a:r>
              <a:rPr lang="en"/>
              <a:t>Methods and Tools</a:t>
            </a:r>
            <a:endParaRPr/>
          </a:p>
          <a:p>
            <a:pPr indent="0" lvl="0" marL="0" rtl="0" algn="l">
              <a:spcBef>
                <a:spcPts val="1600"/>
              </a:spcBef>
              <a:spcAft>
                <a:spcPts val="1600"/>
              </a:spcAft>
              <a:buNone/>
            </a:pPr>
            <a:r>
              <a:rPr lang="en"/>
              <a:t>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Functional enrichment for two sets of RNA microarray data containing a handful of CML phenotypes</a:t>
            </a:r>
            <a:endParaRPr/>
          </a:p>
          <a:p>
            <a:pPr indent="-317500" lvl="1" marL="914400" rtl="0" algn="l">
              <a:spcBef>
                <a:spcPts val="0"/>
              </a:spcBef>
              <a:spcAft>
                <a:spcPts val="0"/>
              </a:spcAft>
              <a:buSzPts val="1400"/>
              <a:buChar char="○"/>
            </a:pPr>
            <a:r>
              <a:rPr lang="en"/>
              <a:t>Leverage R package </a:t>
            </a:r>
            <a:r>
              <a:rPr i="1" lang="en"/>
              <a:t>GEOquery </a:t>
            </a:r>
            <a:r>
              <a:rPr lang="en"/>
              <a:t>to </a:t>
            </a:r>
            <a:r>
              <a:rPr lang="en"/>
              <a:t>retrieve</a:t>
            </a:r>
            <a:r>
              <a:rPr lang="en"/>
              <a:t> data from GEO repository</a:t>
            </a:r>
            <a:endParaRPr/>
          </a:p>
          <a:p>
            <a:pPr indent="-317500" lvl="1" marL="914400" rtl="0" algn="l">
              <a:spcBef>
                <a:spcPts val="0"/>
              </a:spcBef>
              <a:spcAft>
                <a:spcPts val="0"/>
              </a:spcAft>
              <a:buSzPts val="1400"/>
              <a:buChar char="○"/>
            </a:pPr>
            <a:r>
              <a:rPr lang="en"/>
              <a:t>Explore the “</a:t>
            </a:r>
            <a:r>
              <a:rPr lang="en"/>
              <a:t>ExpressionSet” </a:t>
            </a:r>
            <a:r>
              <a:rPr lang="en"/>
              <a:t>data structure generated by R package </a:t>
            </a:r>
            <a:r>
              <a:rPr i="1" lang="en"/>
              <a:t>Bioba</a:t>
            </a:r>
            <a:r>
              <a:rPr i="1" lang="en"/>
              <a:t>s</a:t>
            </a:r>
            <a:r>
              <a:rPr i="1" lang="en"/>
              <a:t>e</a:t>
            </a:r>
            <a:endParaRPr i="1"/>
          </a:p>
          <a:p>
            <a:pPr indent="-317500" lvl="1" marL="914400" rtl="0" algn="l">
              <a:spcBef>
                <a:spcPts val="0"/>
              </a:spcBef>
              <a:spcAft>
                <a:spcPts val="0"/>
              </a:spcAft>
              <a:buSzPts val="1400"/>
              <a:buChar char="○"/>
            </a:pPr>
            <a:r>
              <a:rPr lang="en"/>
              <a:t>Leverage R package </a:t>
            </a:r>
            <a:r>
              <a:rPr i="1" lang="en"/>
              <a:t>clusterProfiler </a:t>
            </a:r>
            <a:r>
              <a:rPr lang="en"/>
              <a:t>for functional enrichment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Background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44444"/>
              </a:buClr>
              <a:buSzPts val="1600"/>
              <a:buFont typeface="Verdana"/>
              <a:buChar char="●"/>
            </a:pPr>
            <a:r>
              <a:rPr lang="en" sz="1600">
                <a:solidFill>
                  <a:srgbClr val="444444"/>
                </a:solidFill>
                <a:highlight>
                  <a:srgbClr val="FFFFFF"/>
                </a:highlight>
                <a:latin typeface="Verdana"/>
                <a:ea typeface="Verdana"/>
                <a:cs typeface="Verdana"/>
                <a:sym typeface="Verdana"/>
              </a:rPr>
              <a:t>Chronic myeloid leukemia (also: Chronic myelogenous leukemia, or </a:t>
            </a:r>
            <a:r>
              <a:rPr i="1" lang="en" sz="1600">
                <a:solidFill>
                  <a:srgbClr val="444444"/>
                </a:solidFill>
                <a:highlight>
                  <a:srgbClr val="FFFFFF"/>
                </a:highlight>
                <a:latin typeface="Verdana"/>
                <a:ea typeface="Verdana"/>
                <a:cs typeface="Verdana"/>
                <a:sym typeface="Verdana"/>
              </a:rPr>
              <a:t>CML</a:t>
            </a:r>
            <a:r>
              <a:rPr lang="en" sz="1600">
                <a:solidFill>
                  <a:srgbClr val="444444"/>
                </a:solidFill>
                <a:highlight>
                  <a:srgbClr val="FFFFFF"/>
                </a:highlight>
                <a:latin typeface="Verdana"/>
                <a:ea typeface="Verdana"/>
                <a:cs typeface="Verdana"/>
                <a:sym typeface="Verdana"/>
              </a:rPr>
              <a:t>)</a:t>
            </a:r>
            <a:endParaRPr sz="1600">
              <a:solidFill>
                <a:srgbClr val="444444"/>
              </a:solidFill>
              <a:highlight>
                <a:srgbClr val="FFFFFF"/>
              </a:highlight>
              <a:latin typeface="Verdana"/>
              <a:ea typeface="Verdana"/>
              <a:cs typeface="Verdana"/>
              <a:sym typeface="Verdana"/>
            </a:endParaRPr>
          </a:p>
          <a:p>
            <a:pPr indent="-330200" lvl="0" marL="457200" rtl="0" algn="l">
              <a:spcBef>
                <a:spcPts val="0"/>
              </a:spcBef>
              <a:spcAft>
                <a:spcPts val="0"/>
              </a:spcAft>
              <a:buClr>
                <a:srgbClr val="444444"/>
              </a:buClr>
              <a:buSzPts val="1600"/>
              <a:buFont typeface="Verdana"/>
              <a:buChar char="●"/>
            </a:pPr>
            <a:r>
              <a:rPr lang="en" sz="1600">
                <a:solidFill>
                  <a:srgbClr val="444444"/>
                </a:solidFill>
                <a:highlight>
                  <a:srgbClr val="FFFFFF"/>
                </a:highlight>
                <a:latin typeface="Verdana"/>
                <a:ea typeface="Verdana"/>
                <a:cs typeface="Verdana"/>
                <a:sym typeface="Verdana"/>
              </a:rPr>
              <a:t>Accounts for 15% of adult leukemias, ~8,000 new cases per year</a:t>
            </a:r>
            <a:endParaRPr sz="1600">
              <a:solidFill>
                <a:srgbClr val="444444"/>
              </a:solidFill>
              <a:highlight>
                <a:srgbClr val="FFFFFF"/>
              </a:highlight>
              <a:latin typeface="Verdana"/>
              <a:ea typeface="Verdana"/>
              <a:cs typeface="Verdana"/>
              <a:sym typeface="Verdana"/>
            </a:endParaRPr>
          </a:p>
          <a:p>
            <a:pPr indent="-330200" lvl="0" marL="457200" marR="0" rtl="0" algn="l">
              <a:lnSpc>
                <a:spcPct val="115000"/>
              </a:lnSpc>
              <a:spcBef>
                <a:spcPts val="0"/>
              </a:spcBef>
              <a:spcAft>
                <a:spcPts val="0"/>
              </a:spcAft>
              <a:buClr>
                <a:srgbClr val="444444"/>
              </a:buClr>
              <a:buSzPts val="1600"/>
              <a:buFont typeface="Verdana"/>
              <a:buChar char="●"/>
            </a:pPr>
            <a:r>
              <a:rPr lang="en" sz="1600">
                <a:solidFill>
                  <a:srgbClr val="444444"/>
                </a:solidFill>
                <a:highlight>
                  <a:srgbClr val="FFFFFF"/>
                </a:highlight>
                <a:latin typeface="Verdana"/>
                <a:ea typeface="Verdana"/>
                <a:cs typeface="Verdana"/>
                <a:sym typeface="Verdana"/>
              </a:rPr>
              <a:t>With Targeted Therapies, annual mortality has improved to 2-3%</a:t>
            </a:r>
            <a:endParaRPr sz="1600">
              <a:solidFill>
                <a:srgbClr val="444444"/>
              </a:solidFill>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solidFill>
                <a:srgbClr val="444444"/>
              </a:solidFill>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solidFill>
                <a:srgbClr val="444444"/>
              </a:solidFill>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solidFill>
                <a:srgbClr val="444444"/>
              </a:solidFill>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solidFill>
                <a:srgbClr val="444444"/>
              </a:solidFill>
              <a:highlight>
                <a:srgbClr val="FFFFFF"/>
              </a:highlight>
              <a:latin typeface="Verdana"/>
              <a:ea typeface="Verdana"/>
              <a:cs typeface="Verdana"/>
              <a:sym typeface="Verdana"/>
            </a:endParaRPr>
          </a:p>
          <a:p>
            <a:pPr indent="0" lvl="0" marL="0" rtl="0" algn="l">
              <a:spcBef>
                <a:spcPts val="1600"/>
              </a:spcBef>
              <a:spcAft>
                <a:spcPts val="1600"/>
              </a:spcAft>
              <a:buNone/>
            </a:pPr>
            <a:r>
              <a:rPr lang="en" sz="1100" u="sng">
                <a:solidFill>
                  <a:schemeClr val="hlink"/>
                </a:solidFill>
                <a:hlinkClick r:id="rId3"/>
              </a:rPr>
              <a:t>https://www.cancernetwork.com/chronic-myeloid-leukemia/chronic-myeloid-leukemia</a:t>
            </a:r>
            <a:endParaRPr sz="1600">
              <a:solidFill>
                <a:srgbClr val="444444"/>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Overview and Background</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cases of CML are positive for the </a:t>
            </a:r>
            <a:r>
              <a:rPr i="1" lang="en"/>
              <a:t>Philadelphia Chromosome (</a:t>
            </a:r>
            <a:r>
              <a:rPr lang="en"/>
              <a:t>Ph)</a:t>
            </a:r>
            <a:endParaRPr/>
          </a:p>
          <a:p>
            <a:pPr indent="-317500" lvl="1" marL="914400" rtl="0" algn="l">
              <a:spcBef>
                <a:spcPts val="0"/>
              </a:spcBef>
              <a:spcAft>
                <a:spcPts val="0"/>
              </a:spcAft>
              <a:buSzPts val="1400"/>
              <a:buChar char="○"/>
            </a:pPr>
            <a:r>
              <a:rPr lang="en"/>
              <a:t>Translocation</a:t>
            </a:r>
            <a:r>
              <a:rPr lang="en"/>
              <a:t> between chromosomes 9 and 22</a:t>
            </a:r>
            <a:endParaRPr/>
          </a:p>
          <a:p>
            <a:pPr indent="-317500" lvl="1" marL="914400" rtl="0" algn="l">
              <a:spcBef>
                <a:spcPts val="0"/>
              </a:spcBef>
              <a:spcAft>
                <a:spcPts val="0"/>
              </a:spcAft>
              <a:buSzPts val="1400"/>
              <a:buChar char="○"/>
            </a:pPr>
            <a:r>
              <a:rPr lang="en"/>
              <a:t>Ph also observed in Acute Lymphoblastic Leukemia</a:t>
            </a:r>
            <a:endParaRPr/>
          </a:p>
          <a:p>
            <a:pPr indent="-317500" lvl="1" marL="914400" rtl="0" algn="l">
              <a:spcBef>
                <a:spcPts val="0"/>
              </a:spcBef>
              <a:spcAft>
                <a:spcPts val="0"/>
              </a:spcAft>
              <a:buSzPts val="1400"/>
              <a:buChar char="○"/>
            </a:pPr>
            <a:r>
              <a:rPr lang="en"/>
              <a:t>Discovered in 1959 in Philadelphia by David Hungerford (Fox Chase Cancer Center) and Peter Nowell (University of Pennsylvania School of Medicine)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a:t>Image:</a:t>
            </a:r>
            <a:r>
              <a:rPr lang="en"/>
              <a:t> </a:t>
            </a:r>
            <a:r>
              <a:rPr lang="en" sz="1100" u="sng">
                <a:solidFill>
                  <a:schemeClr val="hlink"/>
                </a:solidFill>
                <a:hlinkClick r:id="rId3"/>
              </a:rPr>
              <a:t>https://en.wikipedia.org/wiki/Philadelphia_chromosome</a:t>
            </a:r>
            <a:endParaRPr/>
          </a:p>
        </p:txBody>
      </p:sp>
      <p:pic>
        <p:nvPicPr>
          <p:cNvPr id="80" name="Google Shape;80;p17"/>
          <p:cNvPicPr preferRelativeResize="0"/>
          <p:nvPr/>
        </p:nvPicPr>
        <p:blipFill>
          <a:blip r:embed="rId4">
            <a:alphaModFix/>
          </a:blip>
          <a:stretch>
            <a:fillRect/>
          </a:stretch>
        </p:blipFill>
        <p:spPr>
          <a:xfrm>
            <a:off x="6803463" y="2499475"/>
            <a:ext cx="2028825" cy="232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Overview and Background</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6165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 Translocation creates the BCR-Abl fusion protein</a:t>
            </a:r>
            <a:endParaRPr/>
          </a:p>
          <a:p>
            <a:pPr indent="-317500" lvl="1" marL="914400" rtl="0" algn="l">
              <a:spcBef>
                <a:spcPts val="0"/>
              </a:spcBef>
              <a:spcAft>
                <a:spcPts val="0"/>
              </a:spcAft>
              <a:buSzPts val="1400"/>
              <a:buChar char="○"/>
            </a:pPr>
            <a:r>
              <a:rPr lang="en"/>
              <a:t>Abl gene encodes a tyrosine kinase</a:t>
            </a:r>
            <a:endParaRPr/>
          </a:p>
          <a:p>
            <a:pPr indent="-317500" lvl="1" marL="914400" rtl="0" algn="l">
              <a:spcBef>
                <a:spcPts val="0"/>
              </a:spcBef>
              <a:spcAft>
                <a:spcPts val="0"/>
              </a:spcAft>
              <a:buSzPts val="1400"/>
              <a:buChar char="○"/>
            </a:pPr>
            <a:r>
              <a:rPr lang="en"/>
              <a:t>Fusion BCR-Abl results in impaired DNA binding and unregulated cell division</a:t>
            </a:r>
            <a:endParaRPr/>
          </a:p>
          <a:p>
            <a:pPr indent="0" lvl="0" marL="457200" marR="1411111" rtl="0" algn="l">
              <a:lnSpc>
                <a:spcPct val="100000"/>
              </a:lnSpc>
              <a:spcBef>
                <a:spcPts val="1600"/>
              </a:spcBef>
              <a:spcAft>
                <a:spcPts val="0"/>
              </a:spcAft>
              <a:buNone/>
            </a:pPr>
            <a:r>
              <a:rPr i="1" lang="en" sz="1400"/>
              <a:t>“BCR-ABL1 stands out among oncogenes, as chronic myelogenous leukaemia (CML) - which is caused by this fusion gene - is with few exceptions strictly dependent on BCR-ABL1 function. Thus, BCR-ABL1 signaling could reveal the minimum assortment of pathways required for transforming a human cell.”</a:t>
            </a:r>
            <a:endParaRPr i="1"/>
          </a:p>
          <a:p>
            <a:pPr indent="0" lvl="0" marL="914400" rtl="0" algn="l">
              <a:lnSpc>
                <a:spcPct val="100000"/>
              </a:lnSpc>
              <a:spcBef>
                <a:spcPts val="0"/>
              </a:spcBef>
              <a:spcAft>
                <a:spcPts val="0"/>
              </a:spcAft>
              <a:buNone/>
            </a:pPr>
            <a:r>
              <a:t/>
            </a:r>
            <a:endParaRPr/>
          </a:p>
          <a:p>
            <a:pPr indent="0" lvl="0" marL="0" marR="382410" rtl="0" algn="l">
              <a:spcBef>
                <a:spcPts val="0"/>
              </a:spcBef>
              <a:spcAft>
                <a:spcPts val="0"/>
              </a:spcAft>
              <a:buNone/>
            </a:pPr>
            <a:r>
              <a:rPr lang="en" sz="1100"/>
              <a:t>Quote: </a:t>
            </a:r>
            <a:r>
              <a:rPr lang="en" sz="1000">
                <a:solidFill>
                  <a:srgbClr val="222222"/>
                </a:solidFill>
                <a:highlight>
                  <a:srgbClr val="FFFFFF"/>
                </a:highlight>
              </a:rPr>
              <a:t>Kolch, W., &amp; Pitt, A. (2010). Functional proteomics to dissect tyrosine kinase signalling pathways in cancer. </a:t>
            </a:r>
            <a:r>
              <a:rPr i="1" lang="en" sz="1000">
                <a:solidFill>
                  <a:srgbClr val="222222"/>
                </a:solidFill>
                <a:highlight>
                  <a:srgbClr val="FFFFFF"/>
                </a:highlight>
              </a:rPr>
              <a:t>Nature Reviews Cancer</a:t>
            </a:r>
            <a:r>
              <a:rPr lang="en" sz="1000">
                <a:solidFill>
                  <a:srgbClr val="222222"/>
                </a:solidFill>
                <a:highlight>
                  <a:srgbClr val="FFFFFF"/>
                </a:highlight>
              </a:rPr>
              <a:t>, </a:t>
            </a:r>
            <a:r>
              <a:rPr i="1" lang="en" sz="1000">
                <a:solidFill>
                  <a:srgbClr val="222222"/>
                </a:solidFill>
                <a:highlight>
                  <a:srgbClr val="FFFFFF"/>
                </a:highlight>
              </a:rPr>
              <a:t>10</a:t>
            </a:r>
            <a:r>
              <a:rPr lang="en" sz="1000">
                <a:solidFill>
                  <a:srgbClr val="222222"/>
                </a:solidFill>
                <a:highlight>
                  <a:srgbClr val="FFFFFF"/>
                </a:highlight>
              </a:rPr>
              <a:t>(9), 618.</a:t>
            </a:r>
            <a:endParaRPr sz="1100"/>
          </a:p>
          <a:p>
            <a:pPr indent="0" lvl="0" marL="0" rtl="0" algn="l">
              <a:spcBef>
                <a:spcPts val="0"/>
              </a:spcBef>
              <a:spcAft>
                <a:spcPts val="0"/>
              </a:spcAft>
              <a:buNone/>
            </a:pPr>
            <a:r>
              <a:rPr lang="en" sz="1100"/>
              <a:t>Image: </a:t>
            </a:r>
            <a:r>
              <a:rPr lang="en" sz="1100" u="sng">
                <a:solidFill>
                  <a:schemeClr val="hlink"/>
                </a:solidFill>
                <a:hlinkClick r:id="rId3"/>
              </a:rPr>
              <a:t>https://en.wikipedia.org/wiki/Philadelphia_chromosome</a:t>
            </a:r>
            <a:endParaRPr/>
          </a:p>
        </p:txBody>
      </p:sp>
      <p:pic>
        <p:nvPicPr>
          <p:cNvPr id="87" name="Google Shape;87;p18"/>
          <p:cNvPicPr preferRelativeResize="0"/>
          <p:nvPr/>
        </p:nvPicPr>
        <p:blipFill>
          <a:blip r:embed="rId4">
            <a:alphaModFix/>
          </a:blip>
          <a:stretch>
            <a:fillRect/>
          </a:stretch>
        </p:blipFill>
        <p:spPr>
          <a:xfrm>
            <a:off x="5976075" y="1702028"/>
            <a:ext cx="3040924" cy="33525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Background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2001, CML has been treated with tyrosine kinase inhibitors</a:t>
            </a:r>
            <a:endParaRPr/>
          </a:p>
          <a:p>
            <a:pPr indent="-342900" lvl="0" marL="457200" rtl="0" algn="l">
              <a:spcBef>
                <a:spcPts val="0"/>
              </a:spcBef>
              <a:spcAft>
                <a:spcPts val="0"/>
              </a:spcAft>
              <a:buSzPts val="1800"/>
              <a:buChar char="●"/>
            </a:pPr>
            <a:r>
              <a:rPr lang="en"/>
              <a:t>Imatinib (Gleevec) specifically targets</a:t>
            </a:r>
            <a:r>
              <a:rPr lang="en"/>
              <a:t> the </a:t>
            </a:r>
            <a:r>
              <a:rPr lang="en"/>
              <a:t>BCR-Abl protein</a:t>
            </a:r>
            <a:endParaRPr/>
          </a:p>
          <a:p>
            <a:pPr indent="0" lvl="0" marL="0" rtl="0" algn="l">
              <a:spcBef>
                <a:spcPts val="1600"/>
              </a:spcBef>
              <a:spcAft>
                <a:spcPts val="0"/>
              </a:spcAft>
              <a:buNone/>
            </a:pPr>
            <a:r>
              <a:rPr i="1" lang="en"/>
              <a:t>“Before the year 2000, when we saw </a:t>
            </a:r>
            <a:r>
              <a:rPr i="1" lang="en"/>
              <a:t>patients</a:t>
            </a:r>
            <a:r>
              <a:rPr i="1" lang="en"/>
              <a:t> with chronic myeloid leukemia, we told them that they had a very bad disease, that their course was fatal, their prognosis was poor with a median survival of maybe three to six years, frontline therapy was allogeneic transplant… and there was no second-line treatment… Today when I see a patient with CML, I tell them that the disease is an indolent leukemia with an excellent prognosis, that they will usually live their functional lifespan provided they take an oral medicine, Gleevec, for the rest of their lives”</a:t>
            </a:r>
            <a:endParaRPr i="1"/>
          </a:p>
          <a:p>
            <a:pPr indent="0" lvl="0" marL="0" marR="382410" rtl="0" algn="l">
              <a:spcBef>
                <a:spcPts val="1600"/>
              </a:spcBef>
              <a:spcAft>
                <a:spcPts val="0"/>
              </a:spcAft>
              <a:buClr>
                <a:schemeClr val="dk1"/>
              </a:buClr>
              <a:buSzPts val="1100"/>
              <a:buFont typeface="Arial"/>
              <a:buNone/>
            </a:pPr>
            <a:r>
              <a:rPr lang="en" sz="1100"/>
              <a:t>Quote: Hagop Kantarjian, as reprinted in </a:t>
            </a:r>
            <a:r>
              <a:rPr lang="en" sz="1100">
                <a:solidFill>
                  <a:schemeClr val="dk1"/>
                </a:solidFill>
                <a:uFill>
                  <a:noFill/>
                </a:uFill>
                <a:hlinkClick r:id="rId3"/>
              </a:rPr>
              <a:t>Mukherjee, S. </a:t>
            </a:r>
            <a:r>
              <a:rPr i="1" lang="en" sz="1100">
                <a:solidFill>
                  <a:schemeClr val="dk1"/>
                </a:solidFill>
                <a:uFill>
                  <a:noFill/>
                </a:uFill>
                <a:hlinkClick r:id="rId4"/>
              </a:rPr>
              <a:t>The Emperor of All Maladies: A Biography of Cancer</a:t>
            </a:r>
            <a:r>
              <a:rPr lang="en" sz="1100">
                <a:solidFill>
                  <a:schemeClr val="dk1"/>
                </a:solidFill>
                <a:uFill>
                  <a:noFill/>
                </a:uFill>
                <a:hlinkClick r:id="rId5"/>
              </a:rPr>
              <a:t>. (Simon and Schuster, 2010).</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Tools</a:t>
            </a:r>
            <a:endParaRPr/>
          </a:p>
        </p:txBody>
      </p:sp>
      <p:sp>
        <p:nvSpPr>
          <p:cNvPr id="99" name="Google Shape;99;p20"/>
          <p:cNvSpPr txBox="1"/>
          <p:nvPr>
            <p:ph idx="1" type="body"/>
          </p:nvPr>
        </p:nvSpPr>
        <p:spPr>
          <a:xfrm>
            <a:off x="2685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 Expression Omnibus (GEO) provides starter code in the “GEO2R” tool</a:t>
            </a:r>
            <a:endParaRPr/>
          </a:p>
          <a:p>
            <a:pPr indent="-317500" lvl="1" marL="914400" rtl="0" algn="l">
              <a:spcBef>
                <a:spcPts val="0"/>
              </a:spcBef>
              <a:spcAft>
                <a:spcPts val="0"/>
              </a:spcAft>
              <a:buSzPts val="1400"/>
              <a:buChar char="○"/>
            </a:pPr>
            <a:r>
              <a:rPr lang="en"/>
              <a:t>Uses R packages “Biobase” and “GEOquery” to retreive datasets</a:t>
            </a:r>
            <a:endParaRPr/>
          </a:p>
        </p:txBody>
      </p:sp>
      <p:pic>
        <p:nvPicPr>
          <p:cNvPr id="100" name="Google Shape;100;p20"/>
          <p:cNvPicPr preferRelativeResize="0"/>
          <p:nvPr/>
        </p:nvPicPr>
        <p:blipFill>
          <a:blip r:embed="rId3">
            <a:alphaModFix/>
          </a:blip>
          <a:stretch>
            <a:fillRect/>
          </a:stretch>
        </p:blipFill>
        <p:spPr>
          <a:xfrm>
            <a:off x="887200" y="2127212"/>
            <a:ext cx="2667750" cy="2853650"/>
          </a:xfrm>
          <a:prstGeom prst="rect">
            <a:avLst/>
          </a:prstGeom>
          <a:noFill/>
          <a:ln>
            <a:noFill/>
          </a:ln>
        </p:spPr>
      </p:pic>
      <p:pic>
        <p:nvPicPr>
          <p:cNvPr id="101" name="Google Shape;101;p20"/>
          <p:cNvPicPr preferRelativeResize="0"/>
          <p:nvPr/>
        </p:nvPicPr>
        <p:blipFill>
          <a:blip r:embed="rId4">
            <a:alphaModFix/>
          </a:blip>
          <a:stretch>
            <a:fillRect/>
          </a:stretch>
        </p:blipFill>
        <p:spPr>
          <a:xfrm>
            <a:off x="5332605" y="2078699"/>
            <a:ext cx="3654302" cy="295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4282725" y="1152475"/>
            <a:ext cx="4549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 Studio</a:t>
            </a:r>
            <a:endParaRPr/>
          </a:p>
          <a:p>
            <a:pPr indent="-317500" lvl="1" marL="914400" rtl="0" algn="l">
              <a:spcBef>
                <a:spcPts val="0"/>
              </a:spcBef>
              <a:spcAft>
                <a:spcPts val="0"/>
              </a:spcAft>
              <a:buSzPts val="1400"/>
              <a:buChar char="○"/>
            </a:pPr>
            <a:r>
              <a:rPr lang="en"/>
              <a:t>Write and execute R code, download new packages</a:t>
            </a:r>
            <a:endParaRPr/>
          </a:p>
          <a:p>
            <a:pPr indent="-317500" lvl="1" marL="914400" rtl="0" algn="l">
              <a:spcBef>
                <a:spcPts val="0"/>
              </a:spcBef>
              <a:spcAft>
                <a:spcPts val="0"/>
              </a:spcAft>
              <a:buSzPts val="1400"/>
              <a:buChar char="○"/>
            </a:pPr>
            <a:r>
              <a:rPr lang="en"/>
              <a:t>Can make “R notebooks” </a:t>
            </a:r>
            <a:endParaRPr/>
          </a:p>
          <a:p>
            <a:pPr indent="-317500" lvl="2" marL="1371600" rtl="0" algn="l">
              <a:spcBef>
                <a:spcPts val="0"/>
              </a:spcBef>
              <a:spcAft>
                <a:spcPts val="0"/>
              </a:spcAft>
              <a:buSzPts val="1400"/>
              <a:buChar char="■"/>
            </a:pPr>
            <a:r>
              <a:rPr lang="en"/>
              <a:t>Mix text, R code, and R output</a:t>
            </a:r>
            <a:endParaRPr/>
          </a:p>
          <a:p>
            <a:pPr indent="-317500" lvl="2" marL="1371600" rtl="0" algn="l">
              <a:spcBef>
                <a:spcPts val="0"/>
              </a:spcBef>
              <a:spcAft>
                <a:spcPts val="0"/>
              </a:spcAft>
              <a:buSzPts val="1400"/>
              <a:buChar char="■"/>
            </a:pPr>
            <a:r>
              <a:rPr lang="en"/>
              <a:t>More readable than just an R script of raw code</a:t>
            </a:r>
            <a:endParaRPr/>
          </a:p>
          <a:p>
            <a:pPr indent="-317500" lvl="2" marL="1371600" rtl="0" algn="l">
              <a:spcBef>
                <a:spcPts val="0"/>
              </a:spcBef>
              <a:spcAft>
                <a:spcPts val="0"/>
              </a:spcAft>
              <a:buSzPts val="1400"/>
              <a:buChar char="■"/>
            </a:pPr>
            <a:r>
              <a:rPr lang="en"/>
              <a:t>Can save notebooks to PDF or HTML format</a:t>
            </a:r>
            <a:endParaRPr/>
          </a:p>
          <a:p>
            <a:pPr indent="-317500" lvl="1" marL="914400" rtl="0" algn="l">
              <a:spcBef>
                <a:spcPts val="0"/>
              </a:spcBef>
              <a:spcAft>
                <a:spcPts val="0"/>
              </a:spcAft>
              <a:buSzPts val="1400"/>
              <a:buChar char="○"/>
            </a:pPr>
            <a:r>
              <a:rPr lang="en"/>
              <a:t>Useful “Help” pane: </a:t>
            </a:r>
            <a:endParaRPr/>
          </a:p>
          <a:p>
            <a:pPr indent="-317500" lvl="2" marL="1371600" rtl="0" algn="l">
              <a:spcBef>
                <a:spcPts val="0"/>
              </a:spcBef>
              <a:spcAft>
                <a:spcPts val="0"/>
              </a:spcAft>
              <a:buSzPts val="1400"/>
              <a:buChar char="■"/>
            </a:pPr>
            <a:r>
              <a:rPr lang="en"/>
              <a:t>search for documentation on any R package or function</a:t>
            </a:r>
            <a:endParaRPr/>
          </a:p>
          <a:p>
            <a:pPr indent="-317500" lvl="1" marL="914400" rtl="0" algn="l">
              <a:spcBef>
                <a:spcPts val="0"/>
              </a:spcBef>
              <a:spcAft>
                <a:spcPts val="0"/>
              </a:spcAft>
              <a:buSzPts val="1400"/>
              <a:buChar char="○"/>
            </a:pPr>
            <a:r>
              <a:rPr lang="en"/>
              <a:t>Useful “Environment” pane:</a:t>
            </a:r>
            <a:endParaRPr/>
          </a:p>
          <a:p>
            <a:pPr indent="-317500" lvl="2" marL="1371600" rtl="0" algn="l">
              <a:spcBef>
                <a:spcPts val="0"/>
              </a:spcBef>
              <a:spcAft>
                <a:spcPts val="0"/>
              </a:spcAft>
              <a:buSzPts val="1400"/>
              <a:buChar char="■"/>
            </a:pPr>
            <a:r>
              <a:rPr lang="en"/>
              <a:t>Can dig into any variable to see its structure</a:t>
            </a:r>
            <a:endParaRPr/>
          </a:p>
        </p:txBody>
      </p:sp>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Tools</a:t>
            </a:r>
            <a:endParaRPr/>
          </a:p>
        </p:txBody>
      </p:sp>
      <p:pic>
        <p:nvPicPr>
          <p:cNvPr id="108" name="Google Shape;108;p21"/>
          <p:cNvPicPr preferRelativeResize="0"/>
          <p:nvPr/>
        </p:nvPicPr>
        <p:blipFill rotWithShape="1">
          <a:blip r:embed="rId3">
            <a:alphaModFix/>
          </a:blip>
          <a:srcRect b="0" l="34184" r="0" t="0"/>
          <a:stretch/>
        </p:blipFill>
        <p:spPr>
          <a:xfrm>
            <a:off x="1" y="1248850"/>
            <a:ext cx="4085178" cy="3120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