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3" r:id="rId5"/>
    <p:sldId id="267" r:id="rId6"/>
    <p:sldId id="265" r:id="rId7"/>
    <p:sldId id="275" r:id="rId8"/>
    <p:sldId id="266" r:id="rId9"/>
    <p:sldId id="264" r:id="rId10"/>
    <p:sldId id="260" r:id="rId11"/>
    <p:sldId id="261" r:id="rId12"/>
    <p:sldId id="268" r:id="rId13"/>
    <p:sldId id="269" r:id="rId14"/>
    <p:sldId id="271" r:id="rId15"/>
    <p:sldId id="273" r:id="rId16"/>
    <p:sldId id="270" r:id="rId17"/>
    <p:sldId id="262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109C-3EC6-422B-8348-30E7612085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BD42-774A-4F15-807E-3F3E1B29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9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Benchmarking Project, SBMI 5332 – Stats Genomic Data</a:t>
            </a:r>
          </a:p>
          <a:p>
            <a:r>
              <a:rPr lang="en-US" dirty="0" smtClean="0"/>
              <a:t>Ben Mescher, Spring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4826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Bhuva</a:t>
            </a:r>
            <a:r>
              <a:rPr lang="en-US" dirty="0" smtClean="0"/>
              <a:t>, D.D., </a:t>
            </a:r>
            <a:r>
              <a:rPr lang="en-US" dirty="0" err="1" smtClean="0"/>
              <a:t>Cursons</a:t>
            </a:r>
            <a:r>
              <a:rPr lang="en-US" dirty="0" smtClean="0"/>
              <a:t>, J., Smyth, G.K. </a:t>
            </a:r>
            <a:r>
              <a:rPr lang="en-US" i="1" dirty="0" smtClean="0"/>
              <a:t>et al.</a:t>
            </a:r>
            <a:r>
              <a:rPr lang="en-US" dirty="0" smtClean="0"/>
              <a:t> Differential co-expression-based detection of conditional relationships in transcriptional data: comparative analysis and application to breast cancer. </a:t>
            </a:r>
            <a:r>
              <a:rPr lang="en-US" i="1" dirty="0" smtClean="0"/>
              <a:t>Genome </a:t>
            </a:r>
            <a:r>
              <a:rPr lang="en-US" i="1" dirty="0" err="1" smtClean="0"/>
              <a:t>Biol</a:t>
            </a:r>
            <a:r>
              <a:rPr lang="en-US" dirty="0" smtClean="0"/>
              <a:t> </a:t>
            </a:r>
            <a:r>
              <a:rPr lang="en-US" b="1" dirty="0" smtClean="0"/>
              <a:t>20, </a:t>
            </a:r>
            <a:r>
              <a:rPr lang="en-US" dirty="0" smtClean="0"/>
              <a:t>236 (2019). https://doi.org/10.1186/s13059-019-1851-8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2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204373"/>
          </a:xfrm>
        </p:spPr>
        <p:txBody>
          <a:bodyPr/>
          <a:lstStyle/>
          <a:p>
            <a:r>
              <a:rPr lang="en-US" dirty="0" smtClean="0"/>
              <a:t>812 simulated gene expression datasets</a:t>
            </a:r>
          </a:p>
          <a:p>
            <a:pPr lvl="1"/>
            <a:r>
              <a:rPr lang="en-US" dirty="0" smtClean="0"/>
              <a:t>Each dataset: ~500 samples from a simulated regulatory network containing 150 genes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2-8 of the genes in each dataset are “knockdown” genes that behave differently across 2 different sampling 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56" y="2021175"/>
            <a:ext cx="4914286" cy="12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56" y="4062858"/>
            <a:ext cx="3495238" cy="13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8999"/>
          <a:stretch/>
        </p:blipFill>
        <p:spPr>
          <a:xfrm>
            <a:off x="6096000" y="5423828"/>
            <a:ext cx="6038095" cy="11185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5750" y="4749860"/>
            <a:ext cx="609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Relationships between the simulated genes can be plotted as </a:t>
            </a:r>
            <a:r>
              <a:rPr lang="en-US" dirty="0" err="1" smtClean="0"/>
              <a:t>iGraph</a:t>
            </a:r>
            <a:r>
              <a:rPr lang="en-US" dirty="0" smtClean="0"/>
              <a:t> objects in R: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17" y="5492623"/>
            <a:ext cx="2104762" cy="1209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661" y="5492623"/>
            <a:ext cx="2228571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Network </a:t>
            </a:r>
            <a:br>
              <a:rPr lang="en-US" dirty="0" smtClean="0"/>
            </a:b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174" y="0"/>
            <a:ext cx="4969626" cy="6176963"/>
          </a:xfrm>
        </p:spPr>
        <p:txBody>
          <a:bodyPr/>
          <a:lstStyle/>
          <a:p>
            <a:r>
              <a:rPr lang="en-US" dirty="0" smtClean="0"/>
              <a:t>Can use the </a:t>
            </a:r>
            <a:r>
              <a:rPr lang="en-US" dirty="0" err="1" smtClean="0"/>
              <a:t>dcanr</a:t>
            </a:r>
            <a:r>
              <a:rPr lang="en-US" dirty="0" smtClean="0"/>
              <a:t> package (described in </a:t>
            </a:r>
            <a:r>
              <a:rPr lang="en-US" dirty="0" err="1" smtClean="0"/>
              <a:t>Bhuva</a:t>
            </a:r>
            <a:r>
              <a:rPr lang="en-US" dirty="0" smtClean="0"/>
              <a:t>, et al.) to apply Diff. Co-Expression methods to the simulated data</a:t>
            </a:r>
          </a:p>
          <a:p>
            <a:pPr lvl="1"/>
            <a:r>
              <a:rPr lang="en-US" dirty="0" smtClean="0"/>
              <a:t>Can apply statistical tests to the results, use a threshold to select significant “edges” and build a predicted </a:t>
            </a:r>
            <a:r>
              <a:rPr lang="en-US" dirty="0" err="1" smtClean="0"/>
              <a:t>mmodel</a:t>
            </a:r>
            <a:r>
              <a:rPr lang="en-US" dirty="0" smtClean="0"/>
              <a:t> of the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6" y="1666015"/>
            <a:ext cx="5319936" cy="5009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663" y="3759259"/>
            <a:ext cx="4684565" cy="30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US" dirty="0" smtClean="0"/>
              <a:t>Results – Evaluation of Different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63462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As described in </a:t>
            </a:r>
            <a:r>
              <a:rPr lang="en-US" dirty="0" err="1" smtClean="0"/>
              <a:t>Bhuva</a:t>
            </a:r>
            <a:r>
              <a:rPr lang="en-US" dirty="0" smtClean="0"/>
              <a:t>, et al., there are different degrees of “truth” when it comes to compiling edges on a differentially co-expressed regulatory network: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1. Direct</a:t>
            </a:r>
            <a:r>
              <a:rPr lang="en-US" dirty="0" smtClean="0"/>
              <a:t> - this represents direct TF-target regulatory interactions that are affected by the knock-down (condition)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2. Influence </a:t>
            </a:r>
            <a:r>
              <a:rPr lang="en-US" dirty="0" smtClean="0"/>
              <a:t>- this network includes  upstream TF-target interactions which are indirect but causative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3. Association </a:t>
            </a:r>
            <a:r>
              <a:rPr lang="en-US" dirty="0" smtClean="0"/>
              <a:t>- this network includes all associations in the influence network but adds all non-causative associations that are differential when conditioned on the knock-down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311" y="1690688"/>
            <a:ext cx="6047619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Evaluation of Different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24" y="1991770"/>
            <a:ext cx="6580952" cy="40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838" y="6007378"/>
            <a:ext cx="2828571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Figure to Reproduce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performance of 11 differential co-expression methods</a:t>
            </a:r>
          </a:p>
          <a:p>
            <a:pPr lvl="1"/>
            <a:r>
              <a:rPr lang="en-US" dirty="0" smtClean="0"/>
              <a:t>812 sets of simulated expression data: ~500 observations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818" y="2712592"/>
            <a:ext cx="5428674" cy="40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94" y="0"/>
            <a:ext cx="8866141" cy="67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57" y="395666"/>
            <a:ext cx="6914286" cy="6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Algorithms specifically designed for co-expression analyses (looking for </a:t>
            </a:r>
            <a:r>
              <a:rPr lang="en-US" i="1" dirty="0" smtClean="0"/>
              <a:t>concordant</a:t>
            </a:r>
            <a:r>
              <a:rPr lang="en-US" dirty="0"/>
              <a:t> </a:t>
            </a:r>
            <a:r>
              <a:rPr lang="en-US" dirty="0" smtClean="0"/>
              <a:t>expression differences) did not perform well in differential co-expression analyses (looking for </a:t>
            </a:r>
            <a:r>
              <a:rPr lang="en-US" i="1" dirty="0" smtClean="0"/>
              <a:t>discordant</a:t>
            </a:r>
            <a:r>
              <a:rPr lang="en-US" dirty="0" smtClean="0"/>
              <a:t> expression differences)</a:t>
            </a:r>
          </a:p>
          <a:p>
            <a:r>
              <a:rPr lang="en-US" dirty="0" smtClean="0"/>
              <a:t>No universally better-performing method. Affected by:</a:t>
            </a:r>
          </a:p>
          <a:p>
            <a:pPr lvl="1"/>
            <a:r>
              <a:rPr lang="en-US" dirty="0" smtClean="0"/>
              <a:t>Samples sizes (some methods are better with smaller sample sizes)</a:t>
            </a:r>
          </a:p>
          <a:p>
            <a:pPr lvl="1"/>
            <a:r>
              <a:rPr lang="en-US" dirty="0" smtClean="0"/>
              <a:t>Class balance (some methods are better with imbalanced classes)</a:t>
            </a:r>
          </a:p>
          <a:p>
            <a:pPr lvl="2"/>
            <a:r>
              <a:rPr lang="en-US" dirty="0" smtClean="0"/>
              <a:t>Real world data may be more imbalanced [have more disease samples than healthy])</a:t>
            </a:r>
          </a:p>
          <a:p>
            <a:pPr lvl="1"/>
            <a:r>
              <a:rPr lang="en-US" dirty="0" smtClean="0"/>
              <a:t>Network properties (e.g. average number of input nodes into the target knockdown genes)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Bhuva</a:t>
            </a:r>
            <a:r>
              <a:rPr lang="en-US" dirty="0" smtClean="0"/>
              <a:t>, D.D., </a:t>
            </a:r>
            <a:r>
              <a:rPr lang="en-US" dirty="0" err="1" smtClean="0"/>
              <a:t>Cursons</a:t>
            </a:r>
            <a:r>
              <a:rPr lang="en-US" dirty="0" smtClean="0"/>
              <a:t>, J., Smyth, G.K. </a:t>
            </a:r>
            <a:r>
              <a:rPr lang="en-US" i="1" dirty="0" smtClean="0"/>
              <a:t>et al.</a:t>
            </a:r>
            <a:r>
              <a:rPr lang="en-US" dirty="0" smtClean="0"/>
              <a:t> Differential co-expression-based detection of conditional relationships in transcriptional data: comparative analysis and application to breast cancer. </a:t>
            </a:r>
            <a:r>
              <a:rPr lang="en-US" i="1" dirty="0" smtClean="0"/>
              <a:t>Genome </a:t>
            </a:r>
            <a:r>
              <a:rPr lang="en-US" i="1" dirty="0" err="1" smtClean="0"/>
              <a:t>Biol</a:t>
            </a:r>
            <a:r>
              <a:rPr lang="en-US" dirty="0" smtClean="0"/>
              <a:t> </a:t>
            </a:r>
            <a:r>
              <a:rPr lang="en-US" b="1" dirty="0" smtClean="0"/>
              <a:t>20, </a:t>
            </a:r>
            <a:r>
              <a:rPr lang="en-US" dirty="0" smtClean="0"/>
              <a:t>236 (2019). https://doi.org/10.1186/s13059-019-1851-8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Co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expression analysis is used to discover gene expression changes across varying conditions or phenotypes (e.g. disease vs. healthy samples)</a:t>
            </a:r>
          </a:p>
          <a:p>
            <a:pPr lvl="1"/>
            <a:r>
              <a:rPr lang="en-US" dirty="0" smtClean="0"/>
              <a:t>Gene set analysis methods – use known associations (sets of genes) to determine if genes with similar expression profiles are independent or coordinated</a:t>
            </a:r>
          </a:p>
          <a:p>
            <a:r>
              <a:rPr lang="en-US" dirty="0" smtClean="0"/>
              <a:t>Gene Regulatory Network inference methods – look for functional info using a single condition (not a comparison of different conditions)</a:t>
            </a:r>
          </a:p>
          <a:p>
            <a:pPr lvl="1"/>
            <a:r>
              <a:rPr lang="en-US" dirty="0" smtClean="0"/>
              <a:t>E.g. WCGNA, z-Score (</a:t>
            </a:r>
            <a:r>
              <a:rPr lang="en-US" dirty="0" err="1" smtClean="0"/>
              <a:t>Prill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011" b="42273"/>
          <a:stretch/>
        </p:blipFill>
        <p:spPr>
          <a:xfrm>
            <a:off x="3293116" y="1432994"/>
            <a:ext cx="5410310" cy="406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Differential Co-Expression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“differential association”, “differential correlation”, “differential network”</a:t>
            </a:r>
          </a:p>
          <a:p>
            <a:pPr lvl="1"/>
            <a:r>
              <a:rPr lang="en-US" dirty="0" smtClean="0"/>
              <a:t>Look for coordinated gene expression changes that vary in different conditions (so called ‘</a:t>
            </a:r>
            <a:r>
              <a:rPr lang="en-US" dirty="0" smtClean="0">
                <a:solidFill>
                  <a:schemeClr val="accent2"/>
                </a:solidFill>
              </a:rPr>
              <a:t>conditional regulatory relationships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The objective is to identify regulatory relationships amongst genes that </a:t>
            </a:r>
            <a:r>
              <a:rPr lang="en-US" i="1" dirty="0" smtClean="0"/>
              <a:t>change across conditions</a:t>
            </a:r>
            <a:endParaRPr lang="en-US" dirty="0" smtClean="0"/>
          </a:p>
          <a:p>
            <a:pPr lvl="1"/>
            <a:r>
              <a:rPr lang="en-US" dirty="0" smtClean="0"/>
              <a:t>A key underlying idea is that regulatory networks can change in different biological contexts (such as healthy vs. cancerous tissue)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Differential co-expression-based detection of conditional relationships in transcriptional data: comparative analysis and application to breast cancer. (</a:t>
            </a:r>
            <a:r>
              <a:rPr lang="en-US" sz="2400" dirty="0" err="1" smtClean="0"/>
              <a:t>Bhuva</a:t>
            </a:r>
            <a:r>
              <a:rPr lang="en-US" sz="2400" dirty="0" smtClean="0"/>
              <a:t>, D.D., </a:t>
            </a:r>
            <a:r>
              <a:rPr lang="en-US" sz="2400" dirty="0" err="1" smtClean="0"/>
              <a:t>Cursons</a:t>
            </a:r>
            <a:r>
              <a:rPr lang="en-US" sz="2400" dirty="0" smtClean="0"/>
              <a:t>, J., Smyth, G.K. </a:t>
            </a:r>
            <a:r>
              <a:rPr lang="en-US" sz="2400" i="1" dirty="0" smtClean="0"/>
              <a:t>et al.)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expression data for regulatory networks where some genes are simulated to behave differently in two different sampling conditions</a:t>
            </a:r>
          </a:p>
          <a:p>
            <a:r>
              <a:rPr lang="en-US" dirty="0" smtClean="0"/>
              <a:t>Benchmark a handful of differential co-expression methods on the simulated data</a:t>
            </a:r>
          </a:p>
          <a:p>
            <a:pPr lvl="1"/>
            <a:r>
              <a:rPr lang="en-US" dirty="0" smtClean="0"/>
              <a:t>Identify relevant network properties and parameters of the top </a:t>
            </a:r>
            <a:r>
              <a:rPr lang="en-US" dirty="0" smtClean="0"/>
              <a:t>performers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2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Figure to Reproduce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performance of 11 differential co-expression methods</a:t>
            </a:r>
          </a:p>
          <a:p>
            <a:pPr lvl="1"/>
            <a:r>
              <a:rPr lang="en-US" dirty="0" smtClean="0"/>
              <a:t>812 sets of simulated expression data: ~500 observations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818" y="2712592"/>
            <a:ext cx="5428674" cy="40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33" y="224238"/>
            <a:ext cx="6533333" cy="6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2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co expression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objective is to identify regulatory relationships amongst genes that </a:t>
            </a:r>
            <a:r>
              <a:rPr lang="en-US" i="1" dirty="0" smtClean="0"/>
              <a:t>change across conditions</a:t>
            </a:r>
            <a:endParaRPr lang="en-US" dirty="0" smtClean="0"/>
          </a:p>
          <a:p>
            <a:pPr lvl="1"/>
            <a:r>
              <a:rPr lang="en-US" dirty="0" smtClean="0"/>
              <a:t>A key underlying idea is that regulatory networks can change in different biological contexts (such as healthy vs. cancerous tissue)</a:t>
            </a:r>
          </a:p>
          <a:p>
            <a:pPr lvl="1"/>
            <a:r>
              <a:rPr lang="en-US" dirty="0" smtClean="0"/>
              <a:t>Four main types of methods: </a:t>
            </a:r>
          </a:p>
          <a:p>
            <a:pPr lvl="2"/>
            <a:r>
              <a:rPr lang="en-US" dirty="0" smtClean="0"/>
              <a:t>Gene base – pairwise gene comparisons</a:t>
            </a:r>
          </a:p>
          <a:p>
            <a:pPr lvl="2"/>
            <a:r>
              <a:rPr lang="en-US" dirty="0" smtClean="0"/>
              <a:t>Module based – use known gene associations and relationships</a:t>
            </a:r>
          </a:p>
          <a:p>
            <a:pPr lvl="2"/>
            <a:r>
              <a:rPr lang="en-US" dirty="0" err="1" smtClean="0"/>
              <a:t>Biclustering</a:t>
            </a:r>
            <a:r>
              <a:rPr lang="en-US" dirty="0" smtClean="0"/>
              <a:t> – cluster rows (to create gene modules) </a:t>
            </a:r>
            <a:r>
              <a:rPr lang="en-US" i="1" dirty="0" smtClean="0"/>
              <a:t>and</a:t>
            </a:r>
            <a:r>
              <a:rPr lang="en-US" dirty="0" smtClean="0"/>
              <a:t> on columns (different samples)</a:t>
            </a:r>
          </a:p>
          <a:p>
            <a:pPr lvl="2"/>
            <a:r>
              <a:rPr lang="en-US" dirty="0" smtClean="0"/>
              <a:t>Network based – output a single network for all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460419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075961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942310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7908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Methods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Gene Regulatory Network inference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Differential co expression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27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“differential association”, “differential correlation”, “differential network”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7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WCGNA, z-Score (</a:t>
                      </a:r>
                      <a:r>
                        <a:rPr lang="en-US" dirty="0" err="1" smtClean="0"/>
                        <a:t>Prill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6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Looking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Regulatory relationships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</a:t>
                      </a:r>
                      <a:r>
                        <a:rPr lang="en-US" baseline="0" dirty="0" smtClean="0"/>
                        <a:t> regulatory relationships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8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 identifying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Concordant</a:t>
                      </a:r>
                      <a:r>
                        <a:rPr lang="en-US" baseline="0" dirty="0" smtClean="0"/>
                        <a:t> co-expression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Discordant</a:t>
                      </a:r>
                      <a:r>
                        <a:rPr lang="en-US" baseline="0" dirty="0" smtClean="0"/>
                        <a:t> differential co-expression (genes that are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0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8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820</Words>
  <Application>Microsoft Office PowerPoint</Application>
  <PresentationFormat>Widescreen</PresentationFormat>
  <Paragraphs>73</Paragraphs>
  <Slides>18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Overview: Co Expression Analysis</vt:lpstr>
      <vt:lpstr>PowerPoint Presentation</vt:lpstr>
      <vt:lpstr>Overview: Differential Co-Expression</vt:lpstr>
      <vt:lpstr>Differential co-expression-based detection of conditional relationships in transcriptional data: comparative analysis and application to breast cancer. (Bhuva, D.D., Cursons, J., Smyth, G.K. et al.)</vt:lpstr>
      <vt:lpstr>Target Figure to Reproduce</vt:lpstr>
      <vt:lpstr>PowerPoint Presentation</vt:lpstr>
      <vt:lpstr>Differential co expression Methods</vt:lpstr>
      <vt:lpstr>PowerPoint Presentation</vt:lpstr>
      <vt:lpstr>Data</vt:lpstr>
      <vt:lpstr>Results – Network  Prediction</vt:lpstr>
      <vt:lpstr>Results – Evaluation of Different Methods</vt:lpstr>
      <vt:lpstr>Results – Evaluation of Different Methods</vt:lpstr>
      <vt:lpstr>Target Figure to Reproduce</vt:lpstr>
      <vt:lpstr>PowerPoint Presentation</vt:lpstr>
      <vt:lpstr>PowerPoint Presentation</vt:lpstr>
      <vt:lpstr>Conclusion</vt:lpstr>
      <vt:lpstr>PowerPoint Presentation</vt:lpstr>
    </vt:vector>
  </TitlesOfParts>
  <Company>M. D. Anderson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Mescher,Benjamin</dc:creator>
  <cp:lastModifiedBy>Mescher,Benjamin</cp:lastModifiedBy>
  <cp:revision>30</cp:revision>
  <dcterms:created xsi:type="dcterms:W3CDTF">2020-04-19T20:08:45Z</dcterms:created>
  <dcterms:modified xsi:type="dcterms:W3CDTF">2020-04-21T20:35:34Z</dcterms:modified>
</cp:coreProperties>
</file>