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3960" y="4146840"/>
            <a:ext cx="2914560" cy="232560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7640" y="4146840"/>
            <a:ext cx="29145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3960" y="4146840"/>
            <a:ext cx="2914560" cy="2325600"/>
          </a:xfrm>
          <a:prstGeom prst="rect">
            <a:avLst/>
          </a:prstGeom>
          <a:ln>
            <a:noFill/>
          </a:ln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7640" y="4146840"/>
            <a:ext cx="29145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6/6/15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68330E1-AB44-41A0-94C5-465EBC211E5B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6/6/15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5C5B4E5-6E6A-44EA-9F93-8F81A9CF383F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Transforming SQL Queries for Database Testing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57576e"/>
                </a:solidFill>
                <a:latin typeface="Arial"/>
              </a:rPr>
              <a:t>Calvin Li and Ben Mishkanian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7576e"/>
                </a:solidFill>
                <a:latin typeface="Arial"/>
              </a:rPr>
              <a:t>6/6/15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The End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48640" y="3200400"/>
            <a:ext cx="8229600" cy="1280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292934"/>
                </a:solidFill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Motivation – DBMS Testing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b="1" lang="en-US" sz="2400">
                <a:solidFill>
                  <a:srgbClr val="292934"/>
                </a:solidFill>
                <a:latin typeface="Arial"/>
              </a:rPr>
              <a:t>Random query generation 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alone can be used to test for crashing bugs, but not functional correctness.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b="1" lang="en-US" sz="2400">
                <a:solidFill>
                  <a:srgbClr val="292934"/>
                </a:solidFill>
                <a:latin typeface="Arial"/>
              </a:rPr>
              <a:t>Differential testing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can be used to find functional bugs, but it can not be applied directly, since SQL is not fully standardized across implementations.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We need the coverage of random testing and the functional validation of differential testing, without having to translate across SQL dialects.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We focus our tests on SQLite, as it is has not been tested as extensively as other DBMSs.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Hybrid Testing Approach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AutoNum type="arabicPeriod"/>
            </a:pPr>
            <a:r>
              <a:rPr lang="en-US" sz="2400">
                <a:solidFill>
                  <a:srgbClr val="292934"/>
                </a:solidFill>
                <a:latin typeface="Arial"/>
              </a:rPr>
              <a:t>Generate a set Q of random SQL queries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AutoNum type="arabicPeriod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Fill a database with randomly generated data.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AutoNum type="arabicPeriod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Scan the database to find a set P of invariant predicates (ones that are always true or always false)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AutoNum type="arabicPeriod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For each query in Q, generate a semantically equivalent query by appending a valid invariant in P to the WHERE clause.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AutoNum type="arabicPeriod"/>
            </a:pPr>
            <a:r>
              <a:rPr lang="en-US" sz="2400">
                <a:solidFill>
                  <a:srgbClr val="292934"/>
                </a:solidFill>
                <a:latin typeface="Arial"/>
              </a:rPr>
              <a:t>Run both the original query and the transformed query on the DB, checking if the output is identical.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Example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Database </a:t>
            </a:r>
            <a:r>
              <a:rPr lang="en-US" sz="2400">
                <a:solidFill>
                  <a:srgbClr val="292934"/>
                </a:solidFill>
                <a:latin typeface="Consolas"/>
              </a:rPr>
              <a:t>db1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has table </a:t>
            </a:r>
            <a:r>
              <a:rPr lang="en-US" sz="2400">
                <a:solidFill>
                  <a:srgbClr val="292934"/>
                </a:solidFill>
                <a:latin typeface="Consolas"/>
              </a:rPr>
              <a:t>employees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, containing columns </a:t>
            </a:r>
            <a:r>
              <a:rPr lang="en-US" sz="2400">
                <a:solidFill>
                  <a:srgbClr val="292934"/>
                </a:solidFill>
                <a:latin typeface="Consolas"/>
              </a:rPr>
              <a:t>Name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, </a:t>
            </a:r>
            <a:r>
              <a:rPr lang="en-US" sz="2400">
                <a:solidFill>
                  <a:srgbClr val="292934"/>
                </a:solidFill>
                <a:latin typeface="Consolas"/>
              </a:rPr>
              <a:t>Income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, and </a:t>
            </a:r>
            <a:r>
              <a:rPr lang="en-US" sz="2400">
                <a:solidFill>
                  <a:srgbClr val="292934"/>
                </a:solidFill>
                <a:latin typeface="Consolas"/>
              </a:rPr>
              <a:t>Age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AutoNum type="arabicPeriod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Scanning employees, we find out that the largest income is 100000 and the largest age is 50. We may generate the following invariants: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Consolas"/>
              </a:rPr>
              <a:t>employees.Income &lt;= 100000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Consolas"/>
              </a:rPr>
              <a:t>employees.Age &lt;= 50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AutoNum type="arabicPeriod"/>
            </a:pPr>
            <a:r>
              <a:rPr lang="en-US" sz="2400">
                <a:solidFill>
                  <a:srgbClr val="292934"/>
                </a:solidFill>
                <a:latin typeface="Calibri"/>
              </a:rPr>
              <a:t>Given the randomly generated query</a:t>
            </a:r>
            <a:r>
              <a:rPr lang="en-US" sz="2400">
                <a:solidFill>
                  <a:srgbClr val="292934"/>
                </a:solidFill>
                <a:latin typeface="Consolas"/>
              </a:rPr>
              <a:t>
</a:t>
            </a:r>
            <a:r>
              <a:rPr lang="en-US" sz="1700">
                <a:solidFill>
                  <a:srgbClr val="292934"/>
                </a:solidFill>
                <a:latin typeface="Consolas"/>
              </a:rPr>
              <a:t>SELECT Name FROM employees WHERE id=3;</a:t>
            </a:r>
            <a:r>
              <a:rPr lang="en-US" sz="1700">
                <a:solidFill>
                  <a:srgbClr val="292934"/>
                </a:solidFill>
                <a:latin typeface="Consolas"/>
              </a:rPr>
              <a:t>
</a:t>
            </a:r>
            <a:r>
              <a:rPr lang="en-US" sz="2400">
                <a:solidFill>
                  <a:srgbClr val="292934"/>
                </a:solidFill>
                <a:latin typeface="Calibri"/>
              </a:rPr>
              <a:t>We generate the transformed query</a:t>
            </a:r>
            <a:r>
              <a:rPr lang="en-US" sz="2400">
                <a:solidFill>
                  <a:srgbClr val="292934"/>
                </a:solidFill>
                <a:latin typeface="Calibri"/>
              </a:rPr>
              <a:t>
</a:t>
            </a:r>
            <a:r>
              <a:rPr lang="en-US" sz="1700">
                <a:solidFill>
                  <a:srgbClr val="292934"/>
                </a:solidFill>
                <a:latin typeface="Consolas"/>
              </a:rPr>
              <a:t>SELECT Name FROM employees WHERE id=3 AND employees.Age &lt;= 50;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Generating Random Queries and Data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The </a:t>
            </a:r>
            <a:r>
              <a:rPr b="1" lang="en-US" sz="2400">
                <a:solidFill>
                  <a:srgbClr val="292934"/>
                </a:solidFill>
                <a:latin typeface="Arial"/>
              </a:rPr>
              <a:t>Random Query Generator 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tool generates queries based on a grammar file given as input: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It also generates randomized database tables based on a configuration file given as input:</a:t>
            </a:r>
            <a:endParaRPr/>
          </a:p>
        </p:txBody>
      </p:sp>
      <p:pic>
        <p:nvPicPr>
          <p:cNvPr descr="" id="9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68040" y="2491200"/>
            <a:ext cx="5407920" cy="1130040"/>
          </a:xfrm>
          <a:prstGeom prst="rect">
            <a:avLst/>
          </a:prstGeom>
          <a:ln>
            <a:solidFill>
              <a:srgbClr val="292934"/>
            </a:solidFill>
          </a:ln>
        </p:spPr>
      </p:pic>
      <p:sp>
        <p:nvSpPr>
          <p:cNvPr id="94" name="CustomShape 3"/>
          <p:cNvSpPr/>
          <p:nvPr/>
        </p:nvSpPr>
        <p:spPr>
          <a:xfrm>
            <a:off x="2537640" y="3571200"/>
            <a:ext cx="4068720" cy="333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292934"/>
                </a:solidFill>
                <a:latin typeface="Arial"/>
              </a:rPr>
              <a:t>snippet of grammar defining SQLite syntax </a:t>
            </a:r>
            <a:endParaRPr/>
          </a:p>
        </p:txBody>
      </p:sp>
      <p:pic>
        <p:nvPicPr>
          <p:cNvPr descr="" id="9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68840" y="4738320"/>
            <a:ext cx="3405960" cy="1414440"/>
          </a:xfrm>
          <a:prstGeom prst="rect">
            <a:avLst/>
          </a:prstGeom>
          <a:ln>
            <a:solidFill>
              <a:srgbClr val="292934"/>
            </a:solidFill>
          </a:ln>
        </p:spPr>
      </p:pic>
      <p:sp>
        <p:nvSpPr>
          <p:cNvPr id="96" name="CustomShape 4"/>
          <p:cNvSpPr/>
          <p:nvPr/>
        </p:nvSpPr>
        <p:spPr>
          <a:xfrm>
            <a:off x="3047040" y="6153840"/>
            <a:ext cx="3049200" cy="333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292934"/>
                </a:solidFill>
                <a:latin typeface="Arial"/>
              </a:rPr>
              <a:t>snippet of schema configuration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Finding Database Invariants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There are many different ways to find predicates that are always true/false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Possible ideas: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Comparison to the min/max of a column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Checking if a cell in column X is also in a subquery that returns column X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Comparison to the sum of a column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Query Transformation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4206240" cy="315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We use </a:t>
            </a:r>
            <a:r>
              <a:rPr b="1" lang="en-US" sz="2400">
                <a:solidFill>
                  <a:srgbClr val="292934"/>
                </a:solidFill>
                <a:latin typeface="Arial"/>
              </a:rPr>
              <a:t>ANTLR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,</a:t>
            </a:r>
            <a:r>
              <a:rPr b="1" lang="en-US" sz="2400">
                <a:solidFill>
                  <a:srgbClr val="292934"/>
                </a:solidFill>
                <a:latin typeface="Arial"/>
              </a:rPr>
              <a:t> 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a tool that generates for our SQLite grammar file.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Antlr generates a parse tree, which we can then traverse to both retrieve information about the query and insert additional tokens. 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rcRect b="859745" l="-481063" r="-230655" t="0"/>
          <a:stretch>
            <a:fillRect/>
          </a:stretch>
        </p:blipFill>
        <p:spPr>
          <a:xfrm>
            <a:off x="4754880" y="2011680"/>
            <a:ext cx="3840480" cy="230436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457200" y="4663440"/>
            <a:ext cx="8046720" cy="155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We go to the node that covers the table used in the query, using that to generate an appropriate invariant.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Then we go to the node for </a:t>
            </a:r>
            <a:r>
              <a:rPr lang="en-US" sz="2400">
                <a:solidFill>
                  <a:srgbClr val="292934"/>
                </a:solidFill>
                <a:latin typeface="Lucida Console"/>
              </a:rPr>
              <a:t>where_expr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and insert our invariant there.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Evaluation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321040" cy="4983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We ran the program for 2000 queries so far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Record: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original query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transformed query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Comparison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error messages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Transformations are simple for now: 3 true invariants </a:t>
            </a:r>
            <a:r>
              <a:rPr b="1" lang="en-US" sz="2400">
                <a:solidFill>
                  <a:srgbClr val="292934"/>
                </a:solidFill>
                <a:latin typeface="Courier New"/>
              </a:rPr>
              <a:t>AND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ed to the </a:t>
            </a:r>
            <a:r>
              <a:rPr b="1" lang="en-US" sz="2400">
                <a:solidFill>
                  <a:srgbClr val="292934"/>
                </a:solidFill>
                <a:latin typeface="Courier New"/>
              </a:rPr>
              <a:t>where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clause.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Over 400 (~20%) queries produced different outputs.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Further investigation will be needed to determine which queries are the result of bugs in SQLite.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Future Work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321040" cy="4983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Process queries with different outputs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Determine if there is a bug within our scripts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Reduce query to get minimal test case that reveals bug.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See if bug is new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Automate this process as much as possible</a:t>
            </a:r>
            <a:endParaRPr/>
          </a:p>
          <a:p>
            <a:pPr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Implement more sophisticated ways to transform queries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Mix </a:t>
            </a:r>
            <a:r>
              <a:rPr b="1" lang="en-US" sz="2000">
                <a:solidFill>
                  <a:srgbClr val="292934"/>
                </a:solidFill>
                <a:latin typeface="Courier New"/>
              </a:rPr>
              <a:t>AND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 and </a:t>
            </a:r>
            <a:r>
              <a:rPr b="1" lang="en-US" sz="2000">
                <a:solidFill>
                  <a:srgbClr val="292934"/>
                </a:solidFill>
                <a:latin typeface="Courier New"/>
              </a:rPr>
              <a:t>OR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 operands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Compare to result of an aggregate subquery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Use a membership condition (also involves subqueries)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Transform </a:t>
            </a:r>
            <a:r>
              <a:rPr b="1" lang="en-US" sz="2000">
                <a:solidFill>
                  <a:srgbClr val="292934"/>
                </a:solidFill>
                <a:latin typeface="Courier New"/>
              </a:rPr>
              <a:t>JOIN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 clause in addition to </a:t>
            </a:r>
            <a:r>
              <a:rPr b="1" lang="en-US" sz="2000">
                <a:solidFill>
                  <a:srgbClr val="292934"/>
                </a:solidFill>
                <a:latin typeface="Courier New"/>
              </a:rPr>
              <a:t>WHERE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