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4"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B72292-05B2-418C-8350-450B3292D2A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D86A4F-5F2B-4305-B1A3-65AF8825C131}" type="slidenum">
              <a:rPr lang="en-GB" smtClean="0"/>
              <a:t>‹#›</a:t>
            </a:fld>
            <a:endParaRPr lang="en-GB"/>
          </a:p>
        </p:txBody>
      </p:sp>
    </p:spTree>
    <p:extLst>
      <p:ext uri="{BB962C8B-B14F-4D97-AF65-F5344CB8AC3E}">
        <p14:creationId xmlns:p14="http://schemas.microsoft.com/office/powerpoint/2010/main" val="59217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B72292-05B2-418C-8350-450B3292D2A1}" type="datetimeFigureOut">
              <a:rPr lang="en-GB" smtClean="0"/>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4D86A4F-5F2B-4305-B1A3-65AF8825C131}" type="slidenum">
              <a:rPr lang="en-GB" smtClean="0"/>
              <a:t>‹#›</a:t>
            </a:fld>
            <a:endParaRPr lang="en-GB"/>
          </a:p>
        </p:txBody>
      </p:sp>
    </p:spTree>
    <p:extLst>
      <p:ext uri="{BB962C8B-B14F-4D97-AF65-F5344CB8AC3E}">
        <p14:creationId xmlns:p14="http://schemas.microsoft.com/office/powerpoint/2010/main" val="22073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B72292-05B2-418C-8350-450B3292D2A1}" type="datetimeFigureOut">
              <a:rPr lang="en-GB" smtClean="0"/>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4D86A4F-5F2B-4305-B1A3-65AF8825C131}" type="slidenum">
              <a:rPr lang="en-GB" smtClean="0"/>
              <a:t>‹#›</a:t>
            </a:fld>
            <a:endParaRPr lang="en-GB"/>
          </a:p>
        </p:txBody>
      </p:sp>
    </p:spTree>
    <p:extLst>
      <p:ext uri="{BB962C8B-B14F-4D97-AF65-F5344CB8AC3E}">
        <p14:creationId xmlns:p14="http://schemas.microsoft.com/office/powerpoint/2010/main" val="203941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72292-05B2-418C-8350-450B3292D2A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D86A4F-5F2B-4305-B1A3-65AF8825C131}" type="slidenum">
              <a:rPr lang="en-GB" smtClean="0"/>
              <a:t>‹#›</a:t>
            </a:fld>
            <a:endParaRPr lang="en-GB"/>
          </a:p>
        </p:txBody>
      </p:sp>
    </p:spTree>
    <p:extLst>
      <p:ext uri="{BB962C8B-B14F-4D97-AF65-F5344CB8AC3E}">
        <p14:creationId xmlns:p14="http://schemas.microsoft.com/office/powerpoint/2010/main" val="152678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B72292-05B2-418C-8350-450B3292D2A1}" type="datetimeFigureOut">
              <a:rPr lang="en-GB" smtClean="0"/>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D86A4F-5F2B-4305-B1A3-65AF8825C131}" type="slidenum">
              <a:rPr lang="en-GB" smtClean="0"/>
              <a:t>‹#›</a:t>
            </a:fld>
            <a:endParaRPr lang="en-GB"/>
          </a:p>
        </p:txBody>
      </p:sp>
    </p:spTree>
    <p:extLst>
      <p:ext uri="{BB962C8B-B14F-4D97-AF65-F5344CB8AC3E}">
        <p14:creationId xmlns:p14="http://schemas.microsoft.com/office/powerpoint/2010/main" val="219687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8B72292-05B2-418C-8350-450B3292D2A1}" type="datetimeFigureOut">
              <a:rPr lang="en-GB" smtClean="0"/>
              <a:t>27/10/2022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4D86A4F-5F2B-4305-B1A3-65AF8825C131}" type="slidenum">
              <a:rPr lang="en-GB" smtClean="0"/>
              <a:t>‹#›</a:t>
            </a:fld>
            <a:endParaRPr lang="en-GB"/>
          </a:p>
        </p:txBody>
      </p:sp>
    </p:spTree>
    <p:extLst>
      <p:ext uri="{BB962C8B-B14F-4D97-AF65-F5344CB8AC3E}">
        <p14:creationId xmlns:p14="http://schemas.microsoft.com/office/powerpoint/2010/main" val="218143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8B72292-05B2-418C-8350-450B3292D2A1}" type="datetimeFigureOut">
              <a:rPr lang="en-GB" smtClean="0"/>
              <a:t>27/10/2022</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54D86A4F-5F2B-4305-B1A3-65AF8825C131}" type="slidenum">
              <a:rPr lang="en-GB" smtClean="0"/>
              <a:t>‹#›</a:t>
            </a:fld>
            <a:endParaRPr lang="en-GB"/>
          </a:p>
        </p:txBody>
      </p:sp>
    </p:spTree>
    <p:extLst>
      <p:ext uri="{BB962C8B-B14F-4D97-AF65-F5344CB8AC3E}">
        <p14:creationId xmlns:p14="http://schemas.microsoft.com/office/powerpoint/2010/main" val="146649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8B72292-05B2-418C-8350-450B3292D2A1}" type="datetimeFigureOut">
              <a:rPr lang="en-GB" smtClean="0"/>
              <a:t>27/10/2022</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54D86A4F-5F2B-4305-B1A3-65AF8825C131}" type="slidenum">
              <a:rPr lang="en-GB" smtClean="0"/>
              <a:t>‹#›</a:t>
            </a:fld>
            <a:endParaRPr lang="en-GB"/>
          </a:p>
        </p:txBody>
      </p:sp>
    </p:spTree>
    <p:extLst>
      <p:ext uri="{BB962C8B-B14F-4D97-AF65-F5344CB8AC3E}">
        <p14:creationId xmlns:p14="http://schemas.microsoft.com/office/powerpoint/2010/main" val="308047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8B72292-05B2-418C-8350-450B3292D2A1}" type="datetimeFigureOut">
              <a:rPr lang="en-GB" smtClean="0"/>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D86A4F-5F2B-4305-B1A3-65AF8825C131}" type="slidenum">
              <a:rPr lang="en-GB" smtClean="0"/>
              <a:t>‹#›</a:t>
            </a:fld>
            <a:endParaRPr lang="en-GB"/>
          </a:p>
        </p:txBody>
      </p:sp>
    </p:spTree>
    <p:extLst>
      <p:ext uri="{BB962C8B-B14F-4D97-AF65-F5344CB8AC3E}">
        <p14:creationId xmlns:p14="http://schemas.microsoft.com/office/powerpoint/2010/main" val="5912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8B72292-05B2-418C-8350-450B3292D2A1}" type="datetimeFigureOut">
              <a:rPr lang="en-GB" smtClean="0"/>
              <a:t>27/10/2022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4D86A4F-5F2B-4305-B1A3-65AF8825C131}" type="slidenum">
              <a:rPr lang="en-GB" smtClean="0"/>
              <a:t>‹#›</a:t>
            </a:fld>
            <a:endParaRPr lang="en-GB"/>
          </a:p>
        </p:txBody>
      </p:sp>
    </p:spTree>
    <p:extLst>
      <p:ext uri="{BB962C8B-B14F-4D97-AF65-F5344CB8AC3E}">
        <p14:creationId xmlns:p14="http://schemas.microsoft.com/office/powerpoint/2010/main" val="78952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8B72292-05B2-418C-8350-450B3292D2A1}" type="datetimeFigureOut">
              <a:rPr lang="en-GB" smtClean="0"/>
              <a:t>27/10/2022</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54D86A4F-5F2B-4305-B1A3-65AF8825C131}" type="slidenum">
              <a:rPr lang="en-GB" smtClean="0"/>
              <a:t>‹#›</a:t>
            </a:fld>
            <a:endParaRPr lang="en-GB"/>
          </a:p>
        </p:txBody>
      </p:sp>
    </p:spTree>
    <p:extLst>
      <p:ext uri="{BB962C8B-B14F-4D97-AF65-F5344CB8AC3E}">
        <p14:creationId xmlns:p14="http://schemas.microsoft.com/office/powerpoint/2010/main" val="134598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8B72292-05B2-418C-8350-450B3292D2A1}" type="datetimeFigureOut">
              <a:rPr lang="en-GB" smtClean="0"/>
              <a:t>27/10/2022</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4D86A4F-5F2B-4305-B1A3-65AF8825C131}" type="slidenum">
              <a:rPr lang="en-GB" smtClean="0"/>
              <a:t>‹#›</a:t>
            </a:fld>
            <a:endParaRPr lang="en-GB"/>
          </a:p>
        </p:txBody>
      </p:sp>
    </p:spTree>
    <p:extLst>
      <p:ext uri="{BB962C8B-B14F-4D97-AF65-F5344CB8AC3E}">
        <p14:creationId xmlns:p14="http://schemas.microsoft.com/office/powerpoint/2010/main" val="2505172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unsdsn/world-happines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38C5-3934-88ED-85FA-8093E2B80787}"/>
              </a:ext>
            </a:extLst>
          </p:cNvPr>
          <p:cNvSpPr>
            <a:spLocks noGrp="1"/>
          </p:cNvSpPr>
          <p:nvPr>
            <p:ph type="ctrTitle"/>
          </p:nvPr>
        </p:nvSpPr>
        <p:spPr/>
        <p:txBody>
          <a:bodyPr/>
          <a:lstStyle/>
          <a:p>
            <a:r>
              <a:rPr lang="en-GB" dirty="0"/>
              <a:t>IDS Final Project   Report Proposal</a:t>
            </a:r>
          </a:p>
        </p:txBody>
      </p:sp>
      <p:sp>
        <p:nvSpPr>
          <p:cNvPr id="3" name="Subtitle 2">
            <a:extLst>
              <a:ext uri="{FF2B5EF4-FFF2-40B4-BE49-F238E27FC236}">
                <a16:creationId xmlns:a16="http://schemas.microsoft.com/office/drawing/2014/main" id="{E3665BA4-E45C-B022-B15F-1D6CD44D20F7}"/>
              </a:ext>
            </a:extLst>
          </p:cNvPr>
          <p:cNvSpPr>
            <a:spLocks noGrp="1"/>
          </p:cNvSpPr>
          <p:nvPr>
            <p:ph type="subTitle" idx="1"/>
          </p:nvPr>
        </p:nvSpPr>
        <p:spPr/>
        <p:txBody>
          <a:bodyPr/>
          <a:lstStyle/>
          <a:p>
            <a:r>
              <a:rPr lang="en-GB" dirty="0"/>
              <a:t>By Eddie, Ben, Sarah and Callum</a:t>
            </a:r>
          </a:p>
        </p:txBody>
      </p:sp>
    </p:spTree>
    <p:extLst>
      <p:ext uri="{BB962C8B-B14F-4D97-AF65-F5344CB8AC3E}">
        <p14:creationId xmlns:p14="http://schemas.microsoft.com/office/powerpoint/2010/main" val="166770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4772-7293-45BD-705A-06AC5F7ADAA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GB" sz="2600" dirty="0">
                <a:solidFill>
                  <a:srgbClr val="FFFFFF"/>
                </a:solidFill>
              </a:rPr>
              <a:t>Data Visualisation of each variable</a:t>
            </a:r>
          </a:p>
        </p:txBody>
      </p:sp>
      <p:pic>
        <p:nvPicPr>
          <p:cNvPr id="5" name="Content Placeholder 4">
            <a:extLst>
              <a:ext uri="{FF2B5EF4-FFF2-40B4-BE49-F238E27FC236}">
                <a16:creationId xmlns:a16="http://schemas.microsoft.com/office/drawing/2014/main" id="{7F3BADCA-8F39-8FA2-0ABE-C40C2A18E759}"/>
              </a:ext>
            </a:extLst>
          </p:cNvPr>
          <p:cNvPicPr>
            <a:picLocks noGrp="1" noChangeAspect="1"/>
          </p:cNvPicPr>
          <p:nvPr>
            <p:ph idx="1"/>
          </p:nvPr>
        </p:nvPicPr>
        <p:blipFill>
          <a:blip r:embed="rId2"/>
          <a:stretch>
            <a:fillRect/>
          </a:stretch>
        </p:blipFill>
        <p:spPr>
          <a:xfrm>
            <a:off x="4057650" y="1165225"/>
            <a:ext cx="3894138" cy="2320925"/>
          </a:xfrm>
        </p:spPr>
      </p:pic>
      <p:sp>
        <p:nvSpPr>
          <p:cNvPr id="6" name="TextBox 5">
            <a:extLst>
              <a:ext uri="{FF2B5EF4-FFF2-40B4-BE49-F238E27FC236}">
                <a16:creationId xmlns:a16="http://schemas.microsoft.com/office/drawing/2014/main" id="{EB09F664-E368-65D2-0D99-14ED3315A816}"/>
              </a:ext>
            </a:extLst>
          </p:cNvPr>
          <p:cNvSpPr txBox="1"/>
          <p:nvPr/>
        </p:nvSpPr>
        <p:spPr>
          <a:xfrm>
            <a:off x="4057650" y="3057525"/>
            <a:ext cx="3894138" cy="428625"/>
          </a:xfrm>
          <a:prstGeom prst="rect">
            <a:avLst/>
          </a:prstGeom>
          <a:solidFill>
            <a:srgbClr val="000000">
              <a:alpha val="50000"/>
            </a:srgbClr>
          </a:solidFill>
          <a:ln>
            <a:noFill/>
          </a:ln>
        </p:spPr>
        <p:txBody>
          <a:bodyPr wrap="square" rtlCol="0" anchor="ctr">
            <a:noAutofit/>
          </a:bodyPr>
          <a:lstStyle/>
          <a:p>
            <a:pPr algn="ctr">
              <a:spcAft>
                <a:spcPts val="600"/>
              </a:spcAft>
            </a:pPr>
            <a:r>
              <a:rPr lang="en-GB" sz="900" dirty="0">
                <a:solidFill>
                  <a:srgbClr val="FFFFFF"/>
                </a:solidFill>
              </a:rPr>
              <a:t>Economy (GDP)</a:t>
            </a:r>
          </a:p>
        </p:txBody>
      </p:sp>
      <p:pic>
        <p:nvPicPr>
          <p:cNvPr id="8" name="Picture 7">
            <a:extLst>
              <a:ext uri="{FF2B5EF4-FFF2-40B4-BE49-F238E27FC236}">
                <a16:creationId xmlns:a16="http://schemas.microsoft.com/office/drawing/2014/main" id="{8FAA6A58-352D-4780-0BB5-BF15229302B2}"/>
              </a:ext>
            </a:extLst>
          </p:cNvPr>
          <p:cNvPicPr>
            <a:picLocks noChangeAspect="1"/>
          </p:cNvPicPr>
          <p:nvPr/>
        </p:nvPicPr>
        <p:blipFill>
          <a:blip r:embed="rId3"/>
          <a:stretch>
            <a:fillRect/>
          </a:stretch>
        </p:blipFill>
        <p:spPr>
          <a:xfrm>
            <a:off x="8007350" y="1165225"/>
            <a:ext cx="3327400" cy="2320925"/>
          </a:xfrm>
          <a:prstGeom prst="rect">
            <a:avLst/>
          </a:prstGeom>
        </p:spPr>
      </p:pic>
      <p:sp>
        <p:nvSpPr>
          <p:cNvPr id="9" name="TextBox 8">
            <a:extLst>
              <a:ext uri="{FF2B5EF4-FFF2-40B4-BE49-F238E27FC236}">
                <a16:creationId xmlns:a16="http://schemas.microsoft.com/office/drawing/2014/main" id="{7539436E-E546-72DC-6360-E2341FDAEA1A}"/>
              </a:ext>
            </a:extLst>
          </p:cNvPr>
          <p:cNvSpPr txBox="1"/>
          <p:nvPr/>
        </p:nvSpPr>
        <p:spPr>
          <a:xfrm>
            <a:off x="8007350" y="3057525"/>
            <a:ext cx="3327400" cy="428625"/>
          </a:xfrm>
          <a:prstGeom prst="rect">
            <a:avLst/>
          </a:prstGeom>
          <a:solidFill>
            <a:srgbClr val="000000">
              <a:alpha val="50000"/>
            </a:srgbClr>
          </a:solidFill>
          <a:ln>
            <a:noFill/>
          </a:ln>
        </p:spPr>
        <p:txBody>
          <a:bodyPr wrap="square" rtlCol="0" anchor="ctr">
            <a:noAutofit/>
          </a:bodyPr>
          <a:lstStyle/>
          <a:p>
            <a:pPr algn="ctr">
              <a:spcAft>
                <a:spcPts val="600"/>
              </a:spcAft>
            </a:pPr>
            <a:r>
              <a:rPr lang="en-GB" sz="900">
                <a:solidFill>
                  <a:srgbClr val="FFFFFF"/>
                </a:solidFill>
              </a:rPr>
              <a:t>Happiness Score</a:t>
            </a:r>
          </a:p>
        </p:txBody>
      </p:sp>
      <p:pic>
        <p:nvPicPr>
          <p:cNvPr id="11" name="Picture 10">
            <a:extLst>
              <a:ext uri="{FF2B5EF4-FFF2-40B4-BE49-F238E27FC236}">
                <a16:creationId xmlns:a16="http://schemas.microsoft.com/office/drawing/2014/main" id="{47391AE3-EFF5-C802-E01E-B58010F912D1}"/>
              </a:ext>
            </a:extLst>
          </p:cNvPr>
          <p:cNvPicPr>
            <a:picLocks noChangeAspect="1"/>
          </p:cNvPicPr>
          <p:nvPr/>
        </p:nvPicPr>
        <p:blipFill>
          <a:blip r:embed="rId4"/>
          <a:stretch>
            <a:fillRect/>
          </a:stretch>
        </p:blipFill>
        <p:spPr>
          <a:xfrm>
            <a:off x="4057650" y="3541713"/>
            <a:ext cx="3663950" cy="2149475"/>
          </a:xfrm>
          <a:prstGeom prst="rect">
            <a:avLst/>
          </a:prstGeom>
        </p:spPr>
      </p:pic>
      <p:sp>
        <p:nvSpPr>
          <p:cNvPr id="12" name="TextBox 11">
            <a:extLst>
              <a:ext uri="{FF2B5EF4-FFF2-40B4-BE49-F238E27FC236}">
                <a16:creationId xmlns:a16="http://schemas.microsoft.com/office/drawing/2014/main" id="{934E9FCC-9196-CA97-EE0A-AD8F84CC7BCB}"/>
              </a:ext>
            </a:extLst>
          </p:cNvPr>
          <p:cNvSpPr txBox="1"/>
          <p:nvPr/>
        </p:nvSpPr>
        <p:spPr>
          <a:xfrm>
            <a:off x="4057650" y="5260975"/>
            <a:ext cx="3663950" cy="428625"/>
          </a:xfrm>
          <a:prstGeom prst="rect">
            <a:avLst/>
          </a:prstGeom>
          <a:solidFill>
            <a:srgbClr val="000000">
              <a:alpha val="50000"/>
            </a:srgbClr>
          </a:solidFill>
          <a:ln>
            <a:noFill/>
          </a:ln>
        </p:spPr>
        <p:txBody>
          <a:bodyPr wrap="square" rtlCol="0" anchor="ctr">
            <a:noAutofit/>
          </a:bodyPr>
          <a:lstStyle/>
          <a:p>
            <a:pPr algn="ctr">
              <a:spcAft>
                <a:spcPts val="600"/>
              </a:spcAft>
            </a:pPr>
            <a:r>
              <a:rPr lang="en-GB" sz="900">
                <a:solidFill>
                  <a:srgbClr val="FFFFFF"/>
                </a:solidFill>
              </a:rPr>
              <a:t>Freedom</a:t>
            </a:r>
          </a:p>
        </p:txBody>
      </p:sp>
      <p:pic>
        <p:nvPicPr>
          <p:cNvPr id="14" name="Picture 13">
            <a:extLst>
              <a:ext uri="{FF2B5EF4-FFF2-40B4-BE49-F238E27FC236}">
                <a16:creationId xmlns:a16="http://schemas.microsoft.com/office/drawing/2014/main" id="{51572825-B946-35F8-035D-B0DFD087DB1E}"/>
              </a:ext>
            </a:extLst>
          </p:cNvPr>
          <p:cNvPicPr>
            <a:picLocks noChangeAspect="1"/>
          </p:cNvPicPr>
          <p:nvPr/>
        </p:nvPicPr>
        <p:blipFill>
          <a:blip r:embed="rId5"/>
          <a:stretch>
            <a:fillRect/>
          </a:stretch>
        </p:blipFill>
        <p:spPr>
          <a:xfrm>
            <a:off x="7775575" y="3541713"/>
            <a:ext cx="3559175" cy="2149475"/>
          </a:xfrm>
          <a:prstGeom prst="rect">
            <a:avLst/>
          </a:prstGeom>
        </p:spPr>
      </p:pic>
      <p:sp>
        <p:nvSpPr>
          <p:cNvPr id="15" name="TextBox 14">
            <a:extLst>
              <a:ext uri="{FF2B5EF4-FFF2-40B4-BE49-F238E27FC236}">
                <a16:creationId xmlns:a16="http://schemas.microsoft.com/office/drawing/2014/main" id="{0453F70A-0EAB-A1DC-7AA7-64B4B6CB1713}"/>
              </a:ext>
            </a:extLst>
          </p:cNvPr>
          <p:cNvSpPr txBox="1"/>
          <p:nvPr/>
        </p:nvSpPr>
        <p:spPr>
          <a:xfrm>
            <a:off x="7775575" y="5260975"/>
            <a:ext cx="3559175" cy="428625"/>
          </a:xfrm>
          <a:prstGeom prst="rect">
            <a:avLst/>
          </a:prstGeom>
          <a:solidFill>
            <a:srgbClr val="000000">
              <a:alpha val="50000"/>
            </a:srgbClr>
          </a:solidFill>
          <a:ln>
            <a:noFill/>
          </a:ln>
        </p:spPr>
        <p:txBody>
          <a:bodyPr wrap="square" rtlCol="0" anchor="ctr">
            <a:noAutofit/>
          </a:bodyPr>
          <a:lstStyle/>
          <a:p>
            <a:pPr algn="ctr">
              <a:spcAft>
                <a:spcPts val="600"/>
              </a:spcAft>
            </a:pPr>
            <a:r>
              <a:rPr lang="en-GB" sz="900">
                <a:solidFill>
                  <a:srgbClr val="FFFFFF"/>
                </a:solidFill>
              </a:rPr>
              <a:t>Trust (Government Corruption)</a:t>
            </a:r>
          </a:p>
        </p:txBody>
      </p:sp>
    </p:spTree>
    <p:extLst>
      <p:ext uri="{BB962C8B-B14F-4D97-AF65-F5344CB8AC3E}">
        <p14:creationId xmlns:p14="http://schemas.microsoft.com/office/powerpoint/2010/main" val="388181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B1F2-FA69-1076-EA7C-8FDF01DF5623}"/>
              </a:ext>
            </a:extLst>
          </p:cNvPr>
          <p:cNvSpPr>
            <a:spLocks noGrp="1"/>
          </p:cNvSpPr>
          <p:nvPr>
            <p:ph type="title"/>
          </p:nvPr>
        </p:nvSpPr>
        <p:spPr/>
        <p:txBody>
          <a:bodyPr/>
          <a:lstStyle/>
          <a:p>
            <a:r>
              <a:rPr lang="en-GB" dirty="0"/>
              <a:t>Dataset Introduction</a:t>
            </a:r>
          </a:p>
        </p:txBody>
      </p:sp>
      <p:sp>
        <p:nvSpPr>
          <p:cNvPr id="3" name="Content Placeholder 2">
            <a:extLst>
              <a:ext uri="{FF2B5EF4-FFF2-40B4-BE49-F238E27FC236}">
                <a16:creationId xmlns:a16="http://schemas.microsoft.com/office/drawing/2014/main" id="{0DADF7FA-F396-046B-F1F5-0D14FE13186E}"/>
              </a:ext>
            </a:extLst>
          </p:cNvPr>
          <p:cNvSpPr>
            <a:spLocks noGrp="1"/>
          </p:cNvSpPr>
          <p:nvPr>
            <p:ph idx="1"/>
          </p:nvPr>
        </p:nvSpPr>
        <p:spPr/>
        <p:txBody>
          <a:bodyPr/>
          <a:lstStyle/>
          <a:p>
            <a:r>
              <a:rPr lang="en-GB" dirty="0"/>
              <a:t>The dataset we will be using for the project will be the World Happiness Report.</a:t>
            </a:r>
          </a:p>
          <a:p>
            <a:r>
              <a:rPr lang="en-GB" dirty="0"/>
              <a:t>The dataset was found on the website Kaggle (</a:t>
            </a:r>
            <a:r>
              <a:rPr lang="en-GB" dirty="0">
                <a:hlinkClick r:id="rId2"/>
              </a:rPr>
              <a:t>https://www.kaggle.com/datasets/unsdsn/world-happiness</a:t>
            </a:r>
            <a:r>
              <a:rPr lang="en-GB" dirty="0"/>
              <a:t>)</a:t>
            </a:r>
          </a:p>
          <a:p>
            <a:r>
              <a:rPr lang="en-GB" dirty="0"/>
              <a:t>The dataset uses the variables of</a:t>
            </a:r>
          </a:p>
          <a:p>
            <a:pPr marL="0" indent="0">
              <a:buNone/>
            </a:pPr>
            <a:r>
              <a:rPr lang="en-GB" dirty="0"/>
              <a:t>Country, Region, Happiness rank, Happiness score, Standard error, Economy(GDP), Family, Health (Life Expectancy), Freedom, Trust (Government Corruption), Generosity and Dystopia Residual</a:t>
            </a:r>
          </a:p>
          <a:p>
            <a:pPr marL="0" indent="0">
              <a:buNone/>
            </a:pPr>
            <a:r>
              <a:rPr lang="en-GB" dirty="0"/>
              <a:t>The dataset we are using was collected in 2015.</a:t>
            </a:r>
          </a:p>
        </p:txBody>
      </p:sp>
    </p:spTree>
    <p:extLst>
      <p:ext uri="{BB962C8B-B14F-4D97-AF65-F5344CB8AC3E}">
        <p14:creationId xmlns:p14="http://schemas.microsoft.com/office/powerpoint/2010/main" val="64766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6985-33D2-B870-ACF8-0AEC10701D0D}"/>
              </a:ext>
            </a:extLst>
          </p:cNvPr>
          <p:cNvSpPr>
            <a:spLocks noGrp="1"/>
          </p:cNvSpPr>
          <p:nvPr>
            <p:ph type="title"/>
          </p:nvPr>
        </p:nvSpPr>
        <p:spPr/>
        <p:txBody>
          <a:bodyPr/>
          <a:lstStyle/>
          <a:p>
            <a:r>
              <a:rPr lang="en-GB" dirty="0"/>
              <a:t>Dataset Introduction Continued</a:t>
            </a:r>
          </a:p>
        </p:txBody>
      </p:sp>
      <p:sp>
        <p:nvSpPr>
          <p:cNvPr id="3" name="Content Placeholder 2">
            <a:extLst>
              <a:ext uri="{FF2B5EF4-FFF2-40B4-BE49-F238E27FC236}">
                <a16:creationId xmlns:a16="http://schemas.microsoft.com/office/drawing/2014/main" id="{D3DBB45E-D791-21E4-7B9C-181E4AA704B7}"/>
              </a:ext>
            </a:extLst>
          </p:cNvPr>
          <p:cNvSpPr>
            <a:spLocks noGrp="1"/>
          </p:cNvSpPr>
          <p:nvPr>
            <p:ph idx="1"/>
          </p:nvPr>
        </p:nvSpPr>
        <p:spPr/>
        <p:txBody>
          <a:bodyPr/>
          <a:lstStyle/>
          <a:p>
            <a:r>
              <a:rPr lang="en-GB" dirty="0"/>
              <a:t>The dataset is used to help</a:t>
            </a:r>
            <a:r>
              <a:rPr lang="en-GB" b="0" i="0" dirty="0">
                <a:effectLst/>
                <a:latin typeface="Inter"/>
              </a:rPr>
              <a:t> governments, organizations and civil society </a:t>
            </a:r>
            <a:r>
              <a:rPr lang="en-GB" dirty="0">
                <a:latin typeface="Inter"/>
              </a:rPr>
              <a:t>t</a:t>
            </a:r>
            <a:r>
              <a:rPr lang="en-GB" b="0" i="0" dirty="0">
                <a:effectLst/>
                <a:latin typeface="Inter"/>
              </a:rPr>
              <a:t>o inform their policy-making decisions.</a:t>
            </a:r>
          </a:p>
          <a:p>
            <a:r>
              <a:rPr lang="en-GB" dirty="0">
                <a:latin typeface="Inter"/>
              </a:rPr>
              <a:t>The happiness rank and score data was collected by the Gallup World Poll.</a:t>
            </a:r>
          </a:p>
          <a:p>
            <a:r>
              <a:rPr lang="en-GB" dirty="0">
                <a:latin typeface="Inter"/>
              </a:rPr>
              <a:t>The Gallup World Poll is said to be “</a:t>
            </a:r>
            <a:r>
              <a:rPr lang="en-GB" b="0" i="0" dirty="0">
                <a:solidFill>
                  <a:srgbClr val="000000"/>
                </a:solidFill>
                <a:effectLst/>
                <a:latin typeface="Inter"/>
              </a:rPr>
              <a:t>the most comprehensive and farthest-reaching survey of the world”.</a:t>
            </a:r>
          </a:p>
          <a:p>
            <a:r>
              <a:rPr lang="en-GB" dirty="0">
                <a:solidFill>
                  <a:srgbClr val="000000"/>
                </a:solidFill>
                <a:latin typeface="Inter"/>
              </a:rPr>
              <a:t>On the Gallop website it is stated that t</a:t>
            </a:r>
            <a:r>
              <a:rPr lang="en-GB" b="0" i="0" dirty="0">
                <a:solidFill>
                  <a:srgbClr val="000000"/>
                </a:solidFill>
                <a:effectLst/>
                <a:latin typeface="Inter"/>
              </a:rPr>
              <a:t>he survey connects with more than 99% of the world's adult population through annual, nationally representative surveys with comparable metrics across countries.</a:t>
            </a:r>
            <a:endParaRPr lang="en-GB" dirty="0">
              <a:latin typeface="Inter"/>
            </a:endParaRPr>
          </a:p>
        </p:txBody>
      </p:sp>
    </p:spTree>
    <p:extLst>
      <p:ext uri="{BB962C8B-B14F-4D97-AF65-F5344CB8AC3E}">
        <p14:creationId xmlns:p14="http://schemas.microsoft.com/office/powerpoint/2010/main" val="243718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4ED7-D408-DB9A-C6ED-288C983DA188}"/>
              </a:ext>
            </a:extLst>
          </p:cNvPr>
          <p:cNvSpPr>
            <a:spLocks noGrp="1"/>
          </p:cNvSpPr>
          <p:nvPr>
            <p:ph type="title"/>
          </p:nvPr>
        </p:nvSpPr>
        <p:spPr/>
        <p:txBody>
          <a:bodyPr/>
          <a:lstStyle/>
          <a:p>
            <a:r>
              <a:rPr lang="en-GB" dirty="0"/>
              <a:t>General Research Question</a:t>
            </a:r>
          </a:p>
        </p:txBody>
      </p:sp>
      <p:sp>
        <p:nvSpPr>
          <p:cNvPr id="3" name="Content Placeholder 2">
            <a:extLst>
              <a:ext uri="{FF2B5EF4-FFF2-40B4-BE49-F238E27FC236}">
                <a16:creationId xmlns:a16="http://schemas.microsoft.com/office/drawing/2014/main" id="{54CCB4E8-EF38-4835-3B1B-CA20EEEEA71E}"/>
              </a:ext>
            </a:extLst>
          </p:cNvPr>
          <p:cNvSpPr>
            <a:spLocks noGrp="1"/>
          </p:cNvSpPr>
          <p:nvPr>
            <p:ph idx="1"/>
          </p:nvPr>
        </p:nvSpPr>
        <p:spPr/>
        <p:txBody>
          <a:bodyPr/>
          <a:lstStyle/>
          <a:p>
            <a:r>
              <a:rPr lang="en-GB" dirty="0"/>
              <a:t>The General Research Question we will be analysing is</a:t>
            </a:r>
          </a:p>
          <a:p>
            <a:pPr marL="0" indent="0">
              <a:buNone/>
            </a:pPr>
            <a:r>
              <a:rPr lang="en-GB" sz="3200" dirty="0">
                <a:latin typeface="Bodoni MT" panose="02070603080606020203" pitchFamily="18" charset="0"/>
              </a:rPr>
              <a:t>How do a Range of factors affect worldwide happiness?</a:t>
            </a:r>
          </a:p>
          <a:p>
            <a:pPr marL="0" indent="0">
              <a:buNone/>
            </a:pPr>
            <a:r>
              <a:rPr lang="en-GB" dirty="0">
                <a:latin typeface="Inter"/>
              </a:rPr>
              <a:t>We selected this question as mental health is a prominent issue in society and analysis of the data in this way could give some indicators of ways to improve the overall happiness of a country.</a:t>
            </a:r>
          </a:p>
          <a:p>
            <a:pPr marL="0" indent="0">
              <a:buNone/>
            </a:pPr>
            <a:endParaRPr lang="en-GB" sz="3200" dirty="0">
              <a:latin typeface="Bodoni MT" panose="02070603080606020203" pitchFamily="18" charset="0"/>
            </a:endParaRPr>
          </a:p>
        </p:txBody>
      </p:sp>
    </p:spTree>
    <p:extLst>
      <p:ext uri="{BB962C8B-B14F-4D97-AF65-F5344CB8AC3E}">
        <p14:creationId xmlns:p14="http://schemas.microsoft.com/office/powerpoint/2010/main" val="260360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03FD-E583-49C2-85AA-003B6438F722}"/>
              </a:ext>
            </a:extLst>
          </p:cNvPr>
          <p:cNvSpPr>
            <a:spLocks noGrp="1"/>
          </p:cNvSpPr>
          <p:nvPr>
            <p:ph type="title"/>
          </p:nvPr>
        </p:nvSpPr>
        <p:spPr/>
        <p:txBody>
          <a:bodyPr/>
          <a:lstStyle/>
          <a:p>
            <a:r>
              <a:rPr lang="en-GB" dirty="0"/>
              <a:t>General Research Question Variables</a:t>
            </a:r>
          </a:p>
        </p:txBody>
      </p:sp>
      <p:sp>
        <p:nvSpPr>
          <p:cNvPr id="3" name="Content Placeholder 2">
            <a:extLst>
              <a:ext uri="{FF2B5EF4-FFF2-40B4-BE49-F238E27FC236}">
                <a16:creationId xmlns:a16="http://schemas.microsoft.com/office/drawing/2014/main" id="{6F3B79E3-3F78-603C-3900-2AAFD726F282}"/>
              </a:ext>
            </a:extLst>
          </p:cNvPr>
          <p:cNvSpPr>
            <a:spLocks noGrp="1"/>
          </p:cNvSpPr>
          <p:nvPr>
            <p:ph idx="1"/>
          </p:nvPr>
        </p:nvSpPr>
        <p:spPr/>
        <p:txBody>
          <a:bodyPr/>
          <a:lstStyle/>
          <a:p>
            <a:pPr marL="0" indent="0">
              <a:buNone/>
            </a:pPr>
            <a:r>
              <a:rPr lang="en-GB" dirty="0"/>
              <a:t>The variables we think will best suit our question and hypotheses are, government trust, how the country is doing in terms of GDP and economy, the countries citizen freedom rating and the projected life expectancy of its citizens.</a:t>
            </a:r>
          </a:p>
          <a:p>
            <a:pPr marL="0" indent="0">
              <a:buNone/>
            </a:pPr>
            <a:r>
              <a:rPr lang="en-GB" dirty="0"/>
              <a:t> And how these factors can vary independently and jointly with the countries happiness rating. </a:t>
            </a:r>
          </a:p>
          <a:p>
            <a:pPr marL="0" indent="0">
              <a:buNone/>
            </a:pPr>
            <a:r>
              <a:rPr lang="en-GB" dirty="0"/>
              <a:t>If factors are proportional or inverse with each other. </a:t>
            </a:r>
          </a:p>
        </p:txBody>
      </p:sp>
    </p:spTree>
    <p:extLst>
      <p:ext uri="{BB962C8B-B14F-4D97-AF65-F5344CB8AC3E}">
        <p14:creationId xmlns:p14="http://schemas.microsoft.com/office/powerpoint/2010/main" val="211771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987F56-1D1E-2817-479B-97A7B28198C9}"/>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Glimpse(</a:t>
            </a:r>
          </a:p>
        </p:txBody>
      </p:sp>
      <p:pic>
        <p:nvPicPr>
          <p:cNvPr id="5" name="Content Placeholder 4" descr="A picture containing text, battery, receipt&#10;&#10;Description automatically generated">
            <a:extLst>
              <a:ext uri="{FF2B5EF4-FFF2-40B4-BE49-F238E27FC236}">
                <a16:creationId xmlns:a16="http://schemas.microsoft.com/office/drawing/2014/main" id="{9053AD41-0C12-E0A4-DD50-E803A385F7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986508"/>
            <a:ext cx="10637520" cy="2553003"/>
          </a:xfrm>
          <a:prstGeom prst="rect">
            <a:avLst/>
          </a:prstGeom>
        </p:spPr>
      </p:pic>
      <p:sp>
        <p:nvSpPr>
          <p:cNvPr id="6" name="TextBox 5">
            <a:extLst>
              <a:ext uri="{FF2B5EF4-FFF2-40B4-BE49-F238E27FC236}">
                <a16:creationId xmlns:a16="http://schemas.microsoft.com/office/drawing/2014/main" id="{F21A8280-0DAA-C682-C7AA-4F620AE593FD}"/>
              </a:ext>
            </a:extLst>
          </p:cNvPr>
          <p:cNvSpPr txBox="1"/>
          <p:nvPr/>
        </p:nvSpPr>
        <p:spPr>
          <a:xfrm>
            <a:off x="5095875" y="4590661"/>
            <a:ext cx="6026277" cy="1200329"/>
          </a:xfrm>
          <a:prstGeom prst="rect">
            <a:avLst/>
          </a:prstGeom>
          <a:noFill/>
        </p:spPr>
        <p:txBody>
          <a:bodyPr wrap="square" rtlCol="0">
            <a:spAutoFit/>
          </a:bodyPr>
          <a:lstStyle/>
          <a:p>
            <a:r>
              <a:rPr lang="en-GB" sz="2400" dirty="0">
                <a:solidFill>
                  <a:schemeClr val="bg1"/>
                </a:solidFill>
              </a:rPr>
              <a:t>This Glimpse shows our chosen dataset in </a:t>
            </a:r>
            <a:r>
              <a:rPr lang="en-GB" sz="2400" dirty="0" err="1">
                <a:solidFill>
                  <a:schemeClr val="bg1"/>
                </a:solidFill>
              </a:rPr>
              <a:t>Rstudio</a:t>
            </a:r>
            <a:r>
              <a:rPr lang="en-GB" sz="2400" dirty="0">
                <a:solidFill>
                  <a:schemeClr val="bg1"/>
                </a:solidFill>
              </a:rPr>
              <a:t>. It shows all the variables and some of the rows</a:t>
            </a:r>
          </a:p>
        </p:txBody>
      </p:sp>
    </p:spTree>
    <p:extLst>
      <p:ext uri="{BB962C8B-B14F-4D97-AF65-F5344CB8AC3E}">
        <p14:creationId xmlns:p14="http://schemas.microsoft.com/office/powerpoint/2010/main" val="214933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93B9-DDB7-D0CC-C2EC-3F40A32979F9}"/>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4C9F4DAE-4E5D-247C-DF97-B1CC75BAD4CF}"/>
              </a:ext>
            </a:extLst>
          </p:cNvPr>
          <p:cNvSpPr>
            <a:spLocks noGrp="1"/>
          </p:cNvSpPr>
          <p:nvPr>
            <p:ph idx="1"/>
          </p:nvPr>
        </p:nvSpPr>
        <p:spPr/>
        <p:txBody>
          <a:bodyPr>
            <a:normAutofit/>
          </a:bodyPr>
          <a:lstStyle/>
          <a:p>
            <a:r>
              <a:rPr lang="en-GB" dirty="0"/>
              <a:t>We hypothesise that in countries with higher GDP and freedom rating , the happiness score will be higher than countries with a lower GDP and freedom rating. Therefore the GDP and Freedom Rating  are proportional to the happiness score.</a:t>
            </a:r>
          </a:p>
          <a:p>
            <a:endParaRPr lang="en-GB" dirty="0"/>
          </a:p>
          <a:p>
            <a:pPr marL="0" indent="0">
              <a:buNone/>
            </a:pPr>
            <a:r>
              <a:rPr lang="en-GB" dirty="0"/>
              <a:t>And</a:t>
            </a:r>
          </a:p>
          <a:p>
            <a:endParaRPr lang="en-GB" dirty="0"/>
          </a:p>
          <a:p>
            <a:r>
              <a:rPr lang="en-GB" dirty="0"/>
              <a:t>We hypothesise that in countries where Government Corruption is higher, the happiness score will be lower than in countries with less government corruption. Therefore government corruption and happiness score will vary inversely with each other.</a:t>
            </a:r>
          </a:p>
        </p:txBody>
      </p:sp>
    </p:spTree>
    <p:extLst>
      <p:ext uri="{BB962C8B-B14F-4D97-AF65-F5344CB8AC3E}">
        <p14:creationId xmlns:p14="http://schemas.microsoft.com/office/powerpoint/2010/main" val="171815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38A6-E0DF-EC3D-CCBE-D7509558C142}"/>
              </a:ext>
            </a:extLst>
          </p:cNvPr>
          <p:cNvSpPr>
            <a:spLocks noGrp="1"/>
          </p:cNvSpPr>
          <p:nvPr>
            <p:ph type="title"/>
          </p:nvPr>
        </p:nvSpPr>
        <p:spPr/>
        <p:txBody>
          <a:bodyPr/>
          <a:lstStyle/>
          <a:p>
            <a:r>
              <a:rPr lang="en-GB" dirty="0"/>
              <a:t>Statistics supporting Hypothesis</a:t>
            </a:r>
          </a:p>
        </p:txBody>
      </p:sp>
      <p:sp>
        <p:nvSpPr>
          <p:cNvPr id="3" name="Content Placeholder 2">
            <a:extLst>
              <a:ext uri="{FF2B5EF4-FFF2-40B4-BE49-F238E27FC236}">
                <a16:creationId xmlns:a16="http://schemas.microsoft.com/office/drawing/2014/main" id="{42476DAB-D04B-557C-003E-3095AE2E8CB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1825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9DE5-7382-F3A2-E2CE-EFD706A772DA}"/>
              </a:ext>
            </a:extLst>
          </p:cNvPr>
          <p:cNvSpPr>
            <a:spLocks noGrp="1"/>
          </p:cNvSpPr>
          <p:nvPr>
            <p:ph type="title"/>
          </p:nvPr>
        </p:nvSpPr>
        <p:spPr/>
        <p:txBody>
          <a:bodyPr/>
          <a:lstStyle/>
          <a:p>
            <a:r>
              <a:rPr lang="en-GB" dirty="0"/>
              <a:t>Summary Stats</a:t>
            </a:r>
          </a:p>
        </p:txBody>
      </p:sp>
      <p:graphicFrame>
        <p:nvGraphicFramePr>
          <p:cNvPr id="5" name="Table 5">
            <a:extLst>
              <a:ext uri="{FF2B5EF4-FFF2-40B4-BE49-F238E27FC236}">
                <a16:creationId xmlns:a16="http://schemas.microsoft.com/office/drawing/2014/main" id="{97BDD5DA-EF22-25A9-02C6-16A5BF7338E6}"/>
              </a:ext>
            </a:extLst>
          </p:cNvPr>
          <p:cNvGraphicFramePr>
            <a:graphicFrameLocks noGrp="1"/>
          </p:cNvGraphicFramePr>
          <p:nvPr>
            <p:ph idx="1"/>
            <p:extLst>
              <p:ext uri="{D42A27DB-BD31-4B8C-83A1-F6EECF244321}">
                <p14:modId xmlns:p14="http://schemas.microsoft.com/office/powerpoint/2010/main" val="1060435096"/>
              </p:ext>
            </p:extLst>
          </p:nvPr>
        </p:nvGraphicFramePr>
        <p:xfrm>
          <a:off x="3619500" y="863599"/>
          <a:ext cx="8172450" cy="3013076"/>
        </p:xfrm>
        <a:graphic>
          <a:graphicData uri="http://schemas.openxmlformats.org/drawingml/2006/table">
            <a:tbl>
              <a:tblPr firstRow="1" bandRow="1">
                <a:tableStyleId>{5C22544A-7EE6-4342-B048-85BDC9FD1C3A}</a:tableStyleId>
              </a:tblPr>
              <a:tblGrid>
                <a:gridCol w="1362075">
                  <a:extLst>
                    <a:ext uri="{9D8B030D-6E8A-4147-A177-3AD203B41FA5}">
                      <a16:colId xmlns:a16="http://schemas.microsoft.com/office/drawing/2014/main" val="3740263936"/>
                    </a:ext>
                  </a:extLst>
                </a:gridCol>
                <a:gridCol w="1362075">
                  <a:extLst>
                    <a:ext uri="{9D8B030D-6E8A-4147-A177-3AD203B41FA5}">
                      <a16:colId xmlns:a16="http://schemas.microsoft.com/office/drawing/2014/main" val="4191736915"/>
                    </a:ext>
                  </a:extLst>
                </a:gridCol>
                <a:gridCol w="1362075">
                  <a:extLst>
                    <a:ext uri="{9D8B030D-6E8A-4147-A177-3AD203B41FA5}">
                      <a16:colId xmlns:a16="http://schemas.microsoft.com/office/drawing/2014/main" val="4112038943"/>
                    </a:ext>
                  </a:extLst>
                </a:gridCol>
                <a:gridCol w="1362075">
                  <a:extLst>
                    <a:ext uri="{9D8B030D-6E8A-4147-A177-3AD203B41FA5}">
                      <a16:colId xmlns:a16="http://schemas.microsoft.com/office/drawing/2014/main" val="2256953265"/>
                    </a:ext>
                  </a:extLst>
                </a:gridCol>
                <a:gridCol w="1362075">
                  <a:extLst>
                    <a:ext uri="{9D8B030D-6E8A-4147-A177-3AD203B41FA5}">
                      <a16:colId xmlns:a16="http://schemas.microsoft.com/office/drawing/2014/main" val="1362106492"/>
                    </a:ext>
                  </a:extLst>
                </a:gridCol>
                <a:gridCol w="1362075">
                  <a:extLst>
                    <a:ext uri="{9D8B030D-6E8A-4147-A177-3AD203B41FA5}">
                      <a16:colId xmlns:a16="http://schemas.microsoft.com/office/drawing/2014/main" val="555101056"/>
                    </a:ext>
                  </a:extLst>
                </a:gridCol>
              </a:tblGrid>
              <a:tr h="1556423">
                <a:tc>
                  <a:txBody>
                    <a:bodyPr/>
                    <a:lstStyle/>
                    <a:p>
                      <a:endParaRPr lang="en-GB"/>
                    </a:p>
                  </a:txBody>
                  <a:tcPr/>
                </a:tc>
                <a:tc>
                  <a:txBody>
                    <a:bodyPr/>
                    <a:lstStyle/>
                    <a:p>
                      <a:r>
                        <a:rPr lang="en-GB" dirty="0"/>
                        <a:t>Happiness Score</a:t>
                      </a:r>
                    </a:p>
                  </a:txBody>
                  <a:tcPr/>
                </a:tc>
                <a:tc>
                  <a:txBody>
                    <a:bodyPr/>
                    <a:lstStyle/>
                    <a:p>
                      <a:r>
                        <a:rPr lang="en-GB" dirty="0"/>
                        <a:t>Economy (GDP)</a:t>
                      </a:r>
                    </a:p>
                  </a:txBody>
                  <a:tcPr/>
                </a:tc>
                <a:tc>
                  <a:txBody>
                    <a:bodyPr/>
                    <a:lstStyle/>
                    <a:p>
                      <a:r>
                        <a:rPr lang="en-GB" dirty="0"/>
                        <a:t>Trust (Government Corruption)</a:t>
                      </a:r>
                    </a:p>
                  </a:txBody>
                  <a:tcPr/>
                </a:tc>
                <a:tc>
                  <a:txBody>
                    <a:bodyPr/>
                    <a:lstStyle/>
                    <a:p>
                      <a:r>
                        <a:rPr lang="en-GB" dirty="0"/>
                        <a:t>Health (Life  expectancy)</a:t>
                      </a:r>
                    </a:p>
                  </a:txBody>
                  <a:tcPr/>
                </a:tc>
                <a:tc>
                  <a:txBody>
                    <a:bodyPr/>
                    <a:lstStyle/>
                    <a:p>
                      <a:r>
                        <a:rPr lang="en-GB" dirty="0"/>
                        <a:t>Freedom</a:t>
                      </a:r>
                    </a:p>
                  </a:txBody>
                  <a:tcPr/>
                </a:tc>
                <a:extLst>
                  <a:ext uri="{0D108BD9-81ED-4DB2-BD59-A6C34878D82A}">
                    <a16:rowId xmlns:a16="http://schemas.microsoft.com/office/drawing/2014/main" val="3669122014"/>
                  </a:ext>
                </a:extLst>
              </a:tr>
              <a:tr h="485551">
                <a:tc>
                  <a:txBody>
                    <a:bodyPr/>
                    <a:lstStyle/>
                    <a:p>
                      <a:r>
                        <a:rPr lang="en-GB" dirty="0"/>
                        <a:t>Mean</a:t>
                      </a:r>
                    </a:p>
                  </a:txBody>
                  <a:tcPr/>
                </a:tc>
                <a:tc>
                  <a:txBody>
                    <a:bodyPr/>
                    <a:lstStyle/>
                    <a:p>
                      <a:r>
                        <a:rPr lang="en-GB" dirty="0"/>
                        <a:t>5.38</a:t>
                      </a:r>
                    </a:p>
                  </a:txBody>
                  <a:tcPr/>
                </a:tc>
                <a:tc>
                  <a:txBody>
                    <a:bodyPr/>
                    <a:lstStyle/>
                    <a:p>
                      <a:r>
                        <a:rPr lang="en-GB" dirty="0"/>
                        <a:t>0.846</a:t>
                      </a:r>
                    </a:p>
                  </a:txBody>
                  <a:tcPr/>
                </a:tc>
                <a:tc>
                  <a:txBody>
                    <a:bodyPr/>
                    <a:lstStyle/>
                    <a:p>
                      <a:r>
                        <a:rPr lang="en-GB" dirty="0"/>
                        <a:t>0.143</a:t>
                      </a:r>
                    </a:p>
                  </a:txBody>
                  <a:tcPr/>
                </a:tc>
                <a:tc>
                  <a:txBody>
                    <a:bodyPr/>
                    <a:lstStyle/>
                    <a:p>
                      <a:r>
                        <a:rPr lang="en-GB" dirty="0"/>
                        <a:t>0.630</a:t>
                      </a:r>
                    </a:p>
                  </a:txBody>
                  <a:tcPr/>
                </a:tc>
                <a:tc>
                  <a:txBody>
                    <a:bodyPr/>
                    <a:lstStyle/>
                    <a:p>
                      <a:r>
                        <a:rPr lang="en-GB" dirty="0"/>
                        <a:t>0.429</a:t>
                      </a:r>
                    </a:p>
                  </a:txBody>
                  <a:tcPr/>
                </a:tc>
                <a:extLst>
                  <a:ext uri="{0D108BD9-81ED-4DB2-BD59-A6C34878D82A}">
                    <a16:rowId xmlns:a16="http://schemas.microsoft.com/office/drawing/2014/main" val="2557164140"/>
                  </a:ext>
                </a:extLst>
              </a:tr>
              <a:tr h="485551">
                <a:tc>
                  <a:txBody>
                    <a:bodyPr/>
                    <a:lstStyle/>
                    <a:p>
                      <a:r>
                        <a:rPr lang="en-GB" dirty="0"/>
                        <a:t>Max</a:t>
                      </a:r>
                    </a:p>
                  </a:txBody>
                  <a:tcPr/>
                </a:tc>
                <a:tc>
                  <a:txBody>
                    <a:bodyPr/>
                    <a:lstStyle/>
                    <a:p>
                      <a:r>
                        <a:rPr lang="en-GB" dirty="0"/>
                        <a:t>7.59</a:t>
                      </a:r>
                    </a:p>
                  </a:txBody>
                  <a:tcPr/>
                </a:tc>
                <a:tc>
                  <a:txBody>
                    <a:bodyPr/>
                    <a:lstStyle/>
                    <a:p>
                      <a:r>
                        <a:rPr lang="en-GB" dirty="0"/>
                        <a:t>1.69</a:t>
                      </a:r>
                    </a:p>
                  </a:txBody>
                  <a:tcPr/>
                </a:tc>
                <a:tc>
                  <a:txBody>
                    <a:bodyPr/>
                    <a:lstStyle/>
                    <a:p>
                      <a:r>
                        <a:rPr lang="en-GB" dirty="0"/>
                        <a:t>0.552</a:t>
                      </a:r>
                    </a:p>
                  </a:txBody>
                  <a:tcPr/>
                </a:tc>
                <a:tc>
                  <a:txBody>
                    <a:bodyPr/>
                    <a:lstStyle/>
                    <a:p>
                      <a:r>
                        <a:rPr lang="en-GB" dirty="0"/>
                        <a:t>1.03</a:t>
                      </a:r>
                    </a:p>
                  </a:txBody>
                  <a:tcPr/>
                </a:tc>
                <a:tc>
                  <a:txBody>
                    <a:bodyPr/>
                    <a:lstStyle/>
                    <a:p>
                      <a:r>
                        <a:rPr lang="en-GB" dirty="0"/>
                        <a:t>0.668</a:t>
                      </a:r>
                    </a:p>
                  </a:txBody>
                  <a:tcPr/>
                </a:tc>
                <a:extLst>
                  <a:ext uri="{0D108BD9-81ED-4DB2-BD59-A6C34878D82A}">
                    <a16:rowId xmlns:a16="http://schemas.microsoft.com/office/drawing/2014/main" val="1083643496"/>
                  </a:ext>
                </a:extLst>
              </a:tr>
              <a:tr h="485551">
                <a:tc>
                  <a:txBody>
                    <a:bodyPr/>
                    <a:lstStyle/>
                    <a:p>
                      <a:r>
                        <a:rPr lang="en-GB" dirty="0"/>
                        <a:t>Min</a:t>
                      </a:r>
                    </a:p>
                  </a:txBody>
                  <a:tcPr/>
                </a:tc>
                <a:tc>
                  <a:txBody>
                    <a:bodyPr/>
                    <a:lstStyle/>
                    <a:p>
                      <a:r>
                        <a:rPr lang="en-GB" dirty="0"/>
                        <a:t>2.84</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322871848"/>
                  </a:ext>
                </a:extLst>
              </a:tr>
            </a:tbl>
          </a:graphicData>
        </a:graphic>
      </p:graphicFrame>
      <p:sp>
        <p:nvSpPr>
          <p:cNvPr id="6" name="TextBox 5">
            <a:extLst>
              <a:ext uri="{FF2B5EF4-FFF2-40B4-BE49-F238E27FC236}">
                <a16:creationId xmlns:a16="http://schemas.microsoft.com/office/drawing/2014/main" id="{C1EE1D84-B717-923B-D3FF-95B3206962F3}"/>
              </a:ext>
            </a:extLst>
          </p:cNvPr>
          <p:cNvSpPr txBox="1"/>
          <p:nvPr/>
        </p:nvSpPr>
        <p:spPr>
          <a:xfrm>
            <a:off x="3619500" y="3886200"/>
            <a:ext cx="8077200" cy="2585323"/>
          </a:xfrm>
          <a:prstGeom prst="rect">
            <a:avLst/>
          </a:prstGeom>
          <a:noFill/>
        </p:spPr>
        <p:txBody>
          <a:bodyPr wrap="square" rtlCol="0">
            <a:spAutoFit/>
          </a:bodyPr>
          <a:lstStyle/>
          <a:p>
            <a:pPr marL="0" indent="0">
              <a:buNone/>
            </a:pPr>
            <a:r>
              <a:rPr lang="en-GB" dirty="0"/>
              <a:t>Happiness Score: </a:t>
            </a:r>
            <a:r>
              <a:rPr lang="en-GB" b="0" i="0" dirty="0">
                <a:effectLst/>
              </a:rPr>
              <a:t>asks respondents to rank ther</a:t>
            </a:r>
            <a:r>
              <a:rPr lang="en-GB" dirty="0"/>
              <a:t>e life from 0-10 compared to the perfect life.</a:t>
            </a:r>
          </a:p>
          <a:p>
            <a:pPr marL="0" indent="0">
              <a:buNone/>
            </a:pPr>
            <a:r>
              <a:rPr lang="en-GB" dirty="0"/>
              <a:t>Economy: </a:t>
            </a:r>
            <a:r>
              <a:rPr lang="en-GB" b="0" i="0" dirty="0">
                <a:solidFill>
                  <a:srgbClr val="5F6368"/>
                </a:solidFill>
                <a:effectLst/>
              </a:rPr>
              <a:t>The extent to which GDP contributes to the calculation of the Happiness Score.</a:t>
            </a:r>
          </a:p>
          <a:p>
            <a:pPr marL="0" indent="0">
              <a:buNone/>
            </a:pPr>
            <a:r>
              <a:rPr lang="en-GB" dirty="0">
                <a:solidFill>
                  <a:srgbClr val="5F6368"/>
                </a:solidFill>
              </a:rPr>
              <a:t>Health: </a:t>
            </a:r>
            <a:r>
              <a:rPr lang="en-GB" b="0" i="0" dirty="0">
                <a:solidFill>
                  <a:srgbClr val="5F6368"/>
                </a:solidFill>
                <a:effectLst/>
              </a:rPr>
              <a:t>The extent to which Life expectancy contributed to the calculation of the Happiness Score</a:t>
            </a:r>
          </a:p>
          <a:p>
            <a:pPr marL="0" indent="0">
              <a:buNone/>
            </a:pPr>
            <a:r>
              <a:rPr lang="en-GB" dirty="0">
                <a:solidFill>
                  <a:srgbClr val="5F6368"/>
                </a:solidFill>
              </a:rPr>
              <a:t>Freedom: </a:t>
            </a:r>
            <a:r>
              <a:rPr lang="en-GB" b="0" i="0" dirty="0">
                <a:solidFill>
                  <a:srgbClr val="5F6368"/>
                </a:solidFill>
                <a:effectLst/>
              </a:rPr>
              <a:t>The extent to which Freedom contributed to the calculation of the Happiness Score</a:t>
            </a:r>
            <a:endParaRPr lang="en-GB" dirty="0"/>
          </a:p>
          <a:p>
            <a:r>
              <a:rPr lang="en-GB" dirty="0"/>
              <a:t>Trust: </a:t>
            </a:r>
            <a:r>
              <a:rPr lang="en-GB" b="0" i="0" dirty="0">
                <a:solidFill>
                  <a:srgbClr val="5F6368"/>
                </a:solidFill>
                <a:effectLst/>
              </a:rPr>
              <a:t>The extent to which Perception of Corruption contributes to Happiness Score.</a:t>
            </a:r>
            <a:endParaRPr lang="en-GB" dirty="0"/>
          </a:p>
        </p:txBody>
      </p:sp>
    </p:spTree>
    <p:extLst>
      <p:ext uri="{BB962C8B-B14F-4D97-AF65-F5344CB8AC3E}">
        <p14:creationId xmlns:p14="http://schemas.microsoft.com/office/powerpoint/2010/main" val="101218593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110</TotalTime>
  <Words>559</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Bodoni MT</vt:lpstr>
      <vt:lpstr>Corbel</vt:lpstr>
      <vt:lpstr>Inter</vt:lpstr>
      <vt:lpstr>Wingdings 2</vt:lpstr>
      <vt:lpstr>Frame</vt:lpstr>
      <vt:lpstr>IDS Final Project   Report Proposal</vt:lpstr>
      <vt:lpstr>Dataset Introduction</vt:lpstr>
      <vt:lpstr>Dataset Introduction Continued</vt:lpstr>
      <vt:lpstr>General Research Question</vt:lpstr>
      <vt:lpstr>General Research Question Variables</vt:lpstr>
      <vt:lpstr>Glimpse(</vt:lpstr>
      <vt:lpstr>Hypothesis</vt:lpstr>
      <vt:lpstr>Statistics supporting Hypothesis</vt:lpstr>
      <vt:lpstr>Summary Stats</vt:lpstr>
      <vt:lpstr>Data Visualisation of each variable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IDS Final Project World Happiness Report</dc:title>
  <dc:creator>Callum Knox</dc:creator>
  <cp:lastModifiedBy>Callum Knox</cp:lastModifiedBy>
  <cp:revision>3</cp:revision>
  <dcterms:created xsi:type="dcterms:W3CDTF">2022-10-21T14:18:10Z</dcterms:created>
  <dcterms:modified xsi:type="dcterms:W3CDTF">2022-10-27T11:53:30Z</dcterms:modified>
</cp:coreProperties>
</file>