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3129" autoAdjust="0"/>
  </p:normalViewPr>
  <p:slideViewPr>
    <p:cSldViewPr snapToGrid="0">
      <p:cViewPr varScale="1">
        <p:scale>
          <a:sx n="78" d="100"/>
          <a:sy n="78" d="100"/>
        </p:scale>
        <p:origin x="8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4F8E0-6C6C-4F90-A2E8-C3AF50E941AD}" type="datetimeFigureOut">
              <a:rPr lang="fr-FR" smtClean="0"/>
              <a:t>10/01/2023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5460B-647F-4AD4-A7B4-C2AD8AD9D9A3}" type="slidenum">
              <a:rPr lang="fr-FR" smtClean="0"/>
              <a:t>‹N°›</a:t>
            </a:fld>
            <a:endParaRPr lang="fr-FR"/>
          </a:p>
        </p:txBody>
      </p:sp>
    </p:spTree>
    <p:extLst>
      <p:ext uri="{BB962C8B-B14F-4D97-AF65-F5344CB8AC3E}">
        <p14:creationId xmlns:p14="http://schemas.microsoft.com/office/powerpoint/2010/main" val="373493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402112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324098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28378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344611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79623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952B83B-4D5C-4713-84C0-426F45BBC6B1}"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133227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952B83B-4D5C-4713-84C0-426F45BBC6B1}" type="datetimeFigureOut">
              <a:rPr lang="fr-FR" smtClean="0"/>
              <a:t>10/01/2023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15847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952B83B-4D5C-4713-84C0-426F45BBC6B1}" type="datetimeFigureOut">
              <a:rPr lang="fr-FR" smtClean="0"/>
              <a:t>10/01/2023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421414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52B83B-4D5C-4713-84C0-426F45BBC6B1}" type="datetimeFigureOut">
              <a:rPr lang="fr-FR" smtClean="0"/>
              <a:t>10/01/2023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41792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952B83B-4D5C-4713-84C0-426F45BBC6B1}"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299026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952B83B-4D5C-4713-84C0-426F45BBC6B1}"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15CD97-7322-47A1-9C75-8980B32BB91E}" type="slidenum">
              <a:rPr lang="fr-FR" smtClean="0"/>
              <a:t>‹N°›</a:t>
            </a:fld>
            <a:endParaRPr lang="fr-FR"/>
          </a:p>
        </p:txBody>
      </p:sp>
    </p:spTree>
    <p:extLst>
      <p:ext uri="{BB962C8B-B14F-4D97-AF65-F5344CB8AC3E}">
        <p14:creationId xmlns:p14="http://schemas.microsoft.com/office/powerpoint/2010/main" val="249073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2B83B-4D5C-4713-84C0-426F45BBC6B1}" type="datetimeFigureOut">
              <a:rPr lang="fr-FR" smtClean="0"/>
              <a:t>10/01/2023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5CD97-7322-47A1-9C75-8980B32BB91E}" type="slidenum">
              <a:rPr lang="fr-FR" smtClean="0"/>
              <a:t>‹N°›</a:t>
            </a:fld>
            <a:endParaRPr lang="fr-FR"/>
          </a:p>
        </p:txBody>
      </p:sp>
    </p:spTree>
    <p:extLst>
      <p:ext uri="{BB962C8B-B14F-4D97-AF65-F5344CB8AC3E}">
        <p14:creationId xmlns:p14="http://schemas.microsoft.com/office/powerpoint/2010/main" val="127157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4158" y="74814"/>
            <a:ext cx="12192000" cy="6363280"/>
          </a:xfrm>
          <a:prstGeom prst="rect">
            <a:avLst/>
          </a:prstGeom>
        </p:spPr>
        <p:txBody>
          <a:bodyPr wrap="square">
            <a:spAutoFit/>
          </a:bodyPr>
          <a:lstStyle/>
          <a:p>
            <a:pPr algn="ctr">
              <a:spcBef>
                <a:spcPts val="3314"/>
              </a:spcBef>
            </a:pPr>
            <a:r>
              <a:rPr lang="fr-FR" sz="2400" b="1" i="0" u="sng" dirty="0" smtClean="0">
                <a:solidFill>
                  <a:schemeClr val="accent6">
                    <a:lumMod val="50000"/>
                  </a:schemeClr>
                </a:solidFill>
                <a:effectLst/>
                <a:latin typeface="Calibri" panose="020F0502020204030204" pitchFamily="34" charset="0"/>
              </a:rPr>
              <a:t>CAHIER DES CHARGES DE SITE ECOMMERCE</a:t>
            </a:r>
          </a:p>
          <a:p>
            <a:pPr algn="ctr">
              <a:spcBef>
                <a:spcPts val="3314"/>
              </a:spcBef>
            </a:pPr>
            <a:endParaRPr lang="fr-FR" b="0" dirty="0" smtClean="0">
              <a:effectLst/>
            </a:endParaRPr>
          </a:p>
          <a:p>
            <a:pPr marL="702742">
              <a:spcBef>
                <a:spcPts val="1234"/>
              </a:spcBef>
            </a:pPr>
            <a:r>
              <a:rPr lang="fr-FR" sz="2400" b="1" i="0" u="none" strike="noStrike" dirty="0" smtClean="0">
                <a:solidFill>
                  <a:srgbClr val="92D050"/>
                </a:solidFill>
                <a:effectLst/>
                <a:latin typeface="Calibri" panose="020F0502020204030204" pitchFamily="34" charset="0"/>
              </a:rPr>
              <a:t>1. Présentation d’ensemble du projet</a:t>
            </a:r>
            <a:r>
              <a:rPr lang="fr-FR" sz="2400" b="1" i="0" u="none" strike="noStrike" dirty="0" smtClean="0">
                <a:solidFill>
                  <a:srgbClr val="002060"/>
                </a:solidFill>
                <a:effectLst/>
                <a:latin typeface="Calibri" panose="020F0502020204030204" pitchFamily="34" charset="0"/>
              </a:rPr>
              <a:t> </a:t>
            </a:r>
            <a:endParaRPr lang="fr-FR" b="0" dirty="0" smtClean="0">
              <a:effectLst/>
            </a:endParaRPr>
          </a:p>
          <a:p>
            <a:pPr marL="700875">
              <a:spcBef>
                <a:spcPts val="1086"/>
              </a:spcBef>
            </a:pPr>
            <a:r>
              <a:rPr lang="fr-FR" b="1" i="0" u="none" strike="noStrike" dirty="0" smtClean="0">
                <a:solidFill>
                  <a:schemeClr val="accent6">
                    <a:lumMod val="75000"/>
                  </a:schemeClr>
                </a:solidFill>
                <a:effectLst/>
                <a:latin typeface="Calibri" panose="020F0502020204030204" pitchFamily="34" charset="0"/>
              </a:rPr>
              <a:t>1.1 </a:t>
            </a:r>
            <a:r>
              <a:rPr lang="fr-FR" b="1" i="0" u="sng" dirty="0" smtClean="0">
                <a:solidFill>
                  <a:schemeClr val="accent6">
                    <a:lumMod val="75000"/>
                  </a:schemeClr>
                </a:solidFill>
                <a:effectLst/>
                <a:latin typeface="Calibri" panose="020F0502020204030204" pitchFamily="34" charset="0"/>
              </a:rPr>
              <a:t>Présentation de l’entreprise :</a:t>
            </a:r>
            <a:r>
              <a:rPr lang="fr-FR" b="1" i="0" u="none" strike="noStrike" dirty="0" smtClean="0">
                <a:solidFill>
                  <a:schemeClr val="accent6">
                    <a:lumMod val="75000"/>
                  </a:schemeClr>
                </a:solidFill>
                <a:effectLst/>
                <a:latin typeface="Calibri" panose="020F0502020204030204" pitchFamily="34" charset="0"/>
              </a:rPr>
              <a:t> </a:t>
            </a:r>
            <a:endParaRPr lang="fr-FR" dirty="0">
              <a:solidFill>
                <a:schemeClr val="accent6">
                  <a:lumMod val="75000"/>
                </a:schemeClr>
              </a:solidFill>
            </a:endParaRPr>
          </a:p>
          <a:p>
            <a:pPr marL="700875">
              <a:spcBef>
                <a:spcPts val="1086"/>
              </a:spcBef>
            </a:pPr>
            <a:r>
              <a:rPr lang="fr-FR" b="0" i="0" u="none" strike="noStrike" dirty="0" smtClean="0">
                <a:solidFill>
                  <a:srgbClr val="000000"/>
                </a:solidFill>
                <a:effectLst/>
                <a:latin typeface="Calibri" panose="020F0502020204030204" pitchFamily="34" charset="0"/>
              </a:rPr>
              <a:t> </a:t>
            </a:r>
            <a:r>
              <a:rPr lang="fr-FR" dirty="0" smtClean="0">
                <a:solidFill>
                  <a:srgbClr val="000000"/>
                </a:solidFill>
                <a:latin typeface="Calibri" panose="020F0502020204030204" pitchFamily="34" charset="0"/>
              </a:rPr>
              <a:t>« </a:t>
            </a:r>
            <a:r>
              <a:rPr lang="fr-FR" dirty="0" smtClean="0">
                <a:solidFill>
                  <a:srgbClr val="000000"/>
                </a:solidFill>
                <a:latin typeface="Calibri" panose="020F0502020204030204" pitchFamily="34" charset="0"/>
              </a:rPr>
              <a:t>Accessoires»</a:t>
            </a:r>
            <a:r>
              <a:rPr lang="fr-FR" b="0" i="0" u="none" strike="noStrike" dirty="0" smtClean="0">
                <a:solidFill>
                  <a:srgbClr val="000000"/>
                </a:solidFill>
                <a:effectLst/>
                <a:latin typeface="Calibri" panose="020F0502020204030204" pitchFamily="34" charset="0"/>
              </a:rPr>
              <a:t> </a:t>
            </a:r>
            <a:r>
              <a:rPr lang="fr-FR" b="0" i="0" u="none" strike="noStrike" dirty="0" smtClean="0">
                <a:solidFill>
                  <a:srgbClr val="000000"/>
                </a:solidFill>
                <a:effectLst/>
                <a:latin typeface="Calibri" panose="020F0502020204030204" pitchFamily="34" charset="0"/>
              </a:rPr>
              <a:t>est une entreprise de vente d’ accessoires électronique en ligne, actuellement en cours de  création.</a:t>
            </a:r>
          </a:p>
          <a:p>
            <a:pPr marL="694855" marR="757733">
              <a:spcBef>
                <a:spcPts val="1795"/>
              </a:spcBef>
            </a:pPr>
            <a:r>
              <a:rPr lang="fr-FR" b="1" i="0" u="none" strike="noStrike" dirty="0" smtClean="0">
                <a:solidFill>
                  <a:schemeClr val="accent6">
                    <a:lumMod val="75000"/>
                  </a:schemeClr>
                </a:solidFill>
                <a:effectLst/>
                <a:latin typeface="Calibri" panose="020F0502020204030204" pitchFamily="34" charset="0"/>
              </a:rPr>
              <a:t>1.2 </a:t>
            </a:r>
            <a:r>
              <a:rPr lang="fr-FR" b="1" i="0" u="sng" dirty="0" smtClean="0">
                <a:solidFill>
                  <a:schemeClr val="accent6">
                    <a:lumMod val="75000"/>
                  </a:schemeClr>
                </a:solidFill>
                <a:effectLst/>
                <a:latin typeface="Calibri" panose="020F0502020204030204" pitchFamily="34" charset="0"/>
              </a:rPr>
              <a:t>Les objectifs du site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pPr marL="921753" marR="676300" indent="-226898">
              <a:spcBef>
                <a:spcPts val="1060"/>
              </a:spcBef>
            </a:pPr>
            <a:r>
              <a:rPr lang="fr-FR" b="0" i="0" u="none" strike="noStrike" dirty="0" smtClean="0">
                <a:solidFill>
                  <a:srgbClr val="000000"/>
                </a:solidFill>
                <a:effectLst/>
                <a:latin typeface="Calibri" panose="020F0502020204030204" pitchFamily="34" charset="0"/>
              </a:rPr>
              <a:t>Le site de   </a:t>
            </a:r>
            <a:r>
              <a:rPr lang="fr-FR" dirty="0">
                <a:solidFill>
                  <a:srgbClr val="000000"/>
                </a:solidFill>
                <a:latin typeface="Calibri" panose="020F0502020204030204" pitchFamily="34" charset="0"/>
              </a:rPr>
              <a:t> </a:t>
            </a:r>
            <a:r>
              <a:rPr lang="fr-FR" dirty="0" smtClean="0">
                <a:solidFill>
                  <a:srgbClr val="000000"/>
                </a:solidFill>
                <a:latin typeface="Calibri" panose="020F0502020204030204" pitchFamily="34" charset="0"/>
              </a:rPr>
              <a:t>« Accessoires </a:t>
            </a:r>
            <a:r>
              <a:rPr lang="fr-FR" dirty="0" smtClean="0">
                <a:solidFill>
                  <a:srgbClr val="000000"/>
                </a:solidFill>
                <a:latin typeface="Calibri" panose="020F0502020204030204" pitchFamily="34" charset="0"/>
              </a:rPr>
              <a:t>» </a:t>
            </a:r>
            <a:r>
              <a:rPr lang="fr-FR" dirty="0">
                <a:solidFill>
                  <a:srgbClr val="000000"/>
                </a:solidFill>
                <a:latin typeface="Calibri" panose="020F0502020204030204" pitchFamily="34" charset="0"/>
              </a:rPr>
              <a:t>Accessoires </a:t>
            </a:r>
            <a:r>
              <a:rPr lang="fr-FR" b="0" i="0" u="none" strike="noStrike" dirty="0" smtClean="0">
                <a:solidFill>
                  <a:srgbClr val="000000"/>
                </a:solidFill>
                <a:effectLst/>
                <a:latin typeface="Calibri" panose="020F0502020204030204" pitchFamily="34" charset="0"/>
              </a:rPr>
              <a:t> </a:t>
            </a:r>
            <a:r>
              <a:rPr lang="fr-FR" dirty="0">
                <a:solidFill>
                  <a:srgbClr val="000000"/>
                </a:solidFill>
                <a:latin typeface="Calibri" panose="020F0502020204030204" pitchFamily="34" charset="0"/>
              </a:rPr>
              <a:t> </a:t>
            </a:r>
            <a:r>
              <a:rPr lang="fr-FR" dirty="0" smtClean="0">
                <a:solidFill>
                  <a:srgbClr val="000000"/>
                </a:solidFill>
                <a:latin typeface="Calibri" panose="020F0502020204030204" pitchFamily="34" charset="0"/>
              </a:rPr>
              <a:t> </a:t>
            </a:r>
            <a:r>
              <a:rPr lang="fr-FR" b="0" i="0" u="none" strike="noStrike" dirty="0" smtClean="0">
                <a:solidFill>
                  <a:srgbClr val="000000"/>
                </a:solidFill>
                <a:effectLst/>
                <a:latin typeface="Calibri" panose="020F0502020204030204" pitchFamily="34" charset="0"/>
              </a:rPr>
              <a:t>sera la seule plateforme de vente de l'entreprise, et doit être en  mesure de proposer une expérience de qualité aux visiteurs du site. Le back-office du site  doit également permettre une gestion quotidienne des activités e-commerce (suivi des  commandes, mise à jour du catalogue produit,..).</a:t>
            </a:r>
            <a:endParaRPr lang="fr-FR" b="0" dirty="0" smtClean="0">
              <a:effectLst/>
            </a:endParaRPr>
          </a:p>
          <a:p>
            <a:pPr marL="700875">
              <a:spcBef>
                <a:spcPts val="1070"/>
              </a:spcBef>
            </a:pPr>
            <a:r>
              <a:rPr lang="fr-FR" b="1" i="0" u="none" strike="noStrike" dirty="0" smtClean="0">
                <a:solidFill>
                  <a:schemeClr val="accent6">
                    <a:lumMod val="75000"/>
                  </a:schemeClr>
                </a:solidFill>
                <a:effectLst/>
                <a:latin typeface="Calibri" panose="020F0502020204030204" pitchFamily="34" charset="0"/>
              </a:rPr>
              <a:t>1.3 </a:t>
            </a:r>
            <a:r>
              <a:rPr lang="fr-FR" b="1" i="0" u="sng" dirty="0" smtClean="0">
                <a:solidFill>
                  <a:schemeClr val="accent6">
                    <a:lumMod val="75000"/>
                  </a:schemeClr>
                </a:solidFill>
                <a:effectLst/>
                <a:latin typeface="Calibri" panose="020F0502020204030204" pitchFamily="34" charset="0"/>
              </a:rPr>
              <a:t>La cible adressée par le site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pPr marL="695414" marR="711619">
              <a:spcBef>
                <a:spcPts val="1062"/>
              </a:spcBef>
            </a:pPr>
            <a:r>
              <a:rPr lang="fr-FR" b="0" i="0" u="none" strike="noStrike" dirty="0" smtClean="0">
                <a:solidFill>
                  <a:srgbClr val="000000"/>
                </a:solidFill>
                <a:effectLst/>
                <a:latin typeface="Calibri" panose="020F0502020204030204" pitchFamily="34" charset="0"/>
              </a:rPr>
              <a:t>      "Accessoires" cible les particuliers, consommateurs réguliers d’accessoires  électronique de qualité.</a:t>
            </a:r>
          </a:p>
          <a:p>
            <a:pPr marL="695414" marR="711619">
              <a:spcBef>
                <a:spcPts val="1062"/>
              </a:spcBef>
            </a:pPr>
            <a:r>
              <a:rPr lang="fr-FR" b="0" i="0" u="none" strike="noStrike" dirty="0" smtClean="0">
                <a:solidFill>
                  <a:srgbClr val="000000"/>
                </a:solidFill>
                <a:effectLst/>
                <a:latin typeface="Calibri" panose="020F0502020204030204" pitchFamily="34" charset="0"/>
              </a:rPr>
              <a:t> Le discours marketing, les  modes de tarification pratiqués ou l'image de marque qui sera développée ciblera  principalement une clientèle relativement jeune (17-35 ans) utilisant les supports digitaux de  manière intensive.  </a:t>
            </a:r>
            <a:endParaRPr lang="fr-FR" b="0" dirty="0" smtClean="0">
              <a:effectLst/>
            </a:endParaRPr>
          </a:p>
          <a:p>
            <a:r>
              <a:rPr lang="fr-FR" dirty="0" smtClean="0"/>
              <a:t/>
            </a:r>
            <a:br>
              <a:rPr lang="fr-FR" dirty="0" smtClean="0"/>
            </a:br>
            <a:endParaRPr lang="fr-FR" dirty="0"/>
          </a:p>
        </p:txBody>
      </p:sp>
    </p:spTree>
    <p:extLst>
      <p:ext uri="{BB962C8B-B14F-4D97-AF65-F5344CB8AC3E}">
        <p14:creationId xmlns:p14="http://schemas.microsoft.com/office/powerpoint/2010/main" val="2720080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093" y="205405"/>
            <a:ext cx="12173244" cy="6624891"/>
          </a:xfrm>
          <a:prstGeom prst="rect">
            <a:avLst/>
          </a:prstGeom>
        </p:spPr>
        <p:txBody>
          <a:bodyPr wrap="square">
            <a:spAutoFit/>
          </a:bodyPr>
          <a:lstStyle/>
          <a:p>
            <a:pPr marL="700875">
              <a:spcBef>
                <a:spcPts val="1070"/>
              </a:spcBef>
            </a:pPr>
            <a:r>
              <a:rPr lang="fr-FR" b="1" i="0" u="none" strike="noStrike" dirty="0" smtClean="0">
                <a:solidFill>
                  <a:schemeClr val="accent6">
                    <a:lumMod val="75000"/>
                  </a:schemeClr>
                </a:solidFill>
                <a:effectLst/>
                <a:latin typeface="Calibri" panose="020F0502020204030204" pitchFamily="34" charset="0"/>
              </a:rPr>
              <a:t>1.4 </a:t>
            </a:r>
            <a:r>
              <a:rPr lang="fr-FR" b="1" i="0" u="sng" dirty="0" smtClean="0">
                <a:solidFill>
                  <a:schemeClr val="accent6">
                    <a:lumMod val="75000"/>
                  </a:schemeClr>
                </a:solidFill>
                <a:effectLst/>
                <a:latin typeface="Calibri" panose="020F0502020204030204" pitchFamily="34" charset="0"/>
              </a:rPr>
              <a:t>Objectifs quantitatifs après 1 an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pPr marL="921753">
              <a:spcBef>
                <a:spcPts val="1060"/>
              </a:spcBef>
            </a:pPr>
            <a:r>
              <a:rPr lang="fr-FR" b="0" i="0" u="none" strike="noStrike" dirty="0" smtClean="0">
                <a:solidFill>
                  <a:srgbClr val="000000"/>
                </a:solidFill>
                <a:effectLst/>
                <a:latin typeface="Calibri" panose="020F0502020204030204" pitchFamily="34" charset="0"/>
              </a:rPr>
              <a:t>- Nombre  d’accessoires vendues : 3 000 </a:t>
            </a:r>
            <a:endParaRPr lang="fr-FR" b="0" dirty="0" smtClean="0">
              <a:effectLst/>
            </a:endParaRPr>
          </a:p>
          <a:p>
            <a:pPr marL="921753">
              <a:spcBef>
                <a:spcPts val="188"/>
              </a:spcBef>
            </a:pPr>
            <a:r>
              <a:rPr lang="fr-FR" b="0" i="0" u="none" strike="noStrike" dirty="0" smtClean="0">
                <a:solidFill>
                  <a:srgbClr val="000000"/>
                </a:solidFill>
                <a:effectLst/>
                <a:latin typeface="Calibri" panose="020F0502020204030204" pitchFamily="34" charset="0"/>
              </a:rPr>
              <a:t>- Visiteurs par jour : 1 500, dont plus de 30% en référencement naturel  </a:t>
            </a:r>
            <a:endParaRPr lang="fr-FR" b="0" dirty="0" smtClean="0">
              <a:effectLst/>
            </a:endParaRPr>
          </a:p>
          <a:p>
            <a:pPr marL="921753">
              <a:spcBef>
                <a:spcPts val="188"/>
              </a:spcBef>
            </a:pPr>
            <a:r>
              <a:rPr lang="fr-FR" b="0" i="0" u="none" strike="noStrike" dirty="0" smtClean="0">
                <a:solidFill>
                  <a:srgbClr val="000000"/>
                </a:solidFill>
                <a:effectLst/>
                <a:latin typeface="Calibri" panose="020F0502020204030204" pitchFamily="34" charset="0"/>
              </a:rPr>
              <a:t>- Taux de conversion : supérieur à 1,2% </a:t>
            </a:r>
            <a:endParaRPr lang="fr-FR" b="0" dirty="0" smtClean="0">
              <a:effectLst/>
            </a:endParaRPr>
          </a:p>
          <a:p>
            <a:pPr marL="921753">
              <a:spcBef>
                <a:spcPts val="203"/>
              </a:spcBef>
            </a:pPr>
            <a:r>
              <a:rPr lang="fr-FR" b="0" i="0" u="none" strike="noStrike" dirty="0" smtClean="0">
                <a:solidFill>
                  <a:srgbClr val="000000"/>
                </a:solidFill>
                <a:effectLst/>
                <a:latin typeface="Calibri" panose="020F0502020204030204" pitchFamily="34" charset="0"/>
              </a:rPr>
              <a:t>- Nombre de comptes clients : 1 000 </a:t>
            </a:r>
            <a:endParaRPr lang="fr-FR" b="0" dirty="0" smtClean="0">
              <a:effectLst/>
            </a:endParaRPr>
          </a:p>
          <a:p>
            <a:pPr marL="700875">
              <a:spcBef>
                <a:spcPts val="3728"/>
              </a:spcBef>
            </a:pPr>
            <a:r>
              <a:rPr lang="fr-FR" b="1" i="0" u="none" strike="noStrike" dirty="0" smtClean="0">
                <a:solidFill>
                  <a:schemeClr val="accent6">
                    <a:lumMod val="75000"/>
                  </a:schemeClr>
                </a:solidFill>
                <a:effectLst/>
                <a:latin typeface="Calibri" panose="020F0502020204030204" pitchFamily="34" charset="0"/>
              </a:rPr>
              <a:t>1.5 </a:t>
            </a:r>
            <a:r>
              <a:rPr lang="fr-FR" b="1" i="0" u="sng" dirty="0" smtClean="0">
                <a:solidFill>
                  <a:schemeClr val="accent6">
                    <a:lumMod val="75000"/>
                  </a:schemeClr>
                </a:solidFill>
                <a:effectLst/>
                <a:latin typeface="Calibri" panose="020F0502020204030204" pitchFamily="34" charset="0"/>
              </a:rPr>
              <a:t>Périmètre du projet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pPr marL="921753">
              <a:spcBef>
                <a:spcPts val="1060"/>
              </a:spcBef>
            </a:pPr>
            <a:r>
              <a:rPr lang="fr-FR" b="0" i="0" u="none" strike="noStrike" dirty="0" smtClean="0">
                <a:solidFill>
                  <a:srgbClr val="000000"/>
                </a:solidFill>
                <a:effectLst/>
                <a:latin typeface="Calibri" panose="020F0502020204030204" pitchFamily="34" charset="0"/>
              </a:rPr>
              <a:t>- L'activité vise uniquement le Maroc .  </a:t>
            </a:r>
            <a:endParaRPr lang="fr-FR" b="0" dirty="0" smtClean="0">
              <a:effectLst/>
            </a:endParaRPr>
          </a:p>
          <a:p>
            <a:pPr marL="921753">
              <a:spcBef>
                <a:spcPts val="188"/>
              </a:spcBef>
            </a:pPr>
            <a:r>
              <a:rPr lang="fr-FR" b="0" i="0" u="none" strike="noStrike" dirty="0" smtClean="0">
                <a:solidFill>
                  <a:srgbClr val="000000"/>
                </a:solidFill>
                <a:effectLst/>
                <a:latin typeface="Calibri" panose="020F0502020204030204" pitchFamily="34" charset="0"/>
              </a:rPr>
              <a:t>- Le site sera disponible en français uniquement.  </a:t>
            </a:r>
            <a:endParaRPr lang="fr-FR" b="0" dirty="0" smtClean="0">
              <a:effectLst/>
            </a:endParaRPr>
          </a:p>
          <a:p>
            <a:pPr marL="921753">
              <a:spcBef>
                <a:spcPts val="200"/>
              </a:spcBef>
            </a:pPr>
            <a:r>
              <a:rPr lang="fr-FR" b="0" i="0" u="none" strike="noStrike" dirty="0" smtClean="0">
                <a:solidFill>
                  <a:srgbClr val="000000"/>
                </a:solidFill>
                <a:effectLst/>
                <a:latin typeface="Calibri" panose="020F0502020204030204" pitchFamily="34" charset="0"/>
              </a:rPr>
              <a:t>- Le site sera intégralement "Responsive Design". </a:t>
            </a:r>
            <a:endParaRPr lang="fr-FR" b="0" dirty="0" smtClean="0">
              <a:effectLst/>
            </a:endParaRPr>
          </a:p>
          <a:p>
            <a:pPr marL="976261" marR="937298" indent="-285750">
              <a:spcBef>
                <a:spcPts val="188"/>
              </a:spcBef>
              <a:buFontTx/>
              <a:buChar char="-"/>
            </a:pPr>
            <a:r>
              <a:rPr lang="fr-FR" b="0" i="0" u="none" strike="noStrike" dirty="0" smtClean="0">
                <a:solidFill>
                  <a:srgbClr val="000000"/>
                </a:solidFill>
                <a:effectLst/>
                <a:latin typeface="Calibri" panose="020F0502020204030204" pitchFamily="34" charset="0"/>
              </a:rPr>
              <a:t>L'ensemble des fonctionnalités détaillées dans ce document seront accessibles depuis un  mobile. </a:t>
            </a:r>
            <a:endParaRPr lang="fr-FR" dirty="0"/>
          </a:p>
          <a:p>
            <a:pPr marL="976261" marR="937298" indent="-285750">
              <a:spcBef>
                <a:spcPts val="188"/>
              </a:spcBef>
              <a:buFontTx/>
              <a:buChar char="-"/>
            </a:pPr>
            <a:endParaRPr lang="fr-FR" b="1" i="0" u="none" strike="noStrike" dirty="0" smtClean="0">
              <a:solidFill>
                <a:srgbClr val="002060"/>
              </a:solidFill>
              <a:effectLst/>
              <a:latin typeface="Calibri" panose="020F0502020204030204" pitchFamily="34" charset="0"/>
            </a:endParaRPr>
          </a:p>
          <a:p>
            <a:pPr marL="690511" marR="937298">
              <a:spcBef>
                <a:spcPts val="188"/>
              </a:spcBef>
            </a:pPr>
            <a:r>
              <a:rPr lang="fr-FR" sz="2000" b="1" i="0" u="none" strike="noStrike" dirty="0" smtClean="0">
                <a:solidFill>
                  <a:srgbClr val="92D050"/>
                </a:solidFill>
                <a:effectLst/>
                <a:latin typeface="Calibri" panose="020F0502020204030204" pitchFamily="34" charset="0"/>
              </a:rPr>
              <a:t>2. Description graphique :</a:t>
            </a:r>
          </a:p>
          <a:p>
            <a:pPr marL="696455">
              <a:spcBef>
                <a:spcPts val="794"/>
              </a:spcBef>
            </a:pPr>
            <a:r>
              <a:rPr lang="fr-FR" b="1" i="0" u="sng" dirty="0" smtClean="0">
                <a:solidFill>
                  <a:schemeClr val="accent6">
                    <a:lumMod val="75000"/>
                  </a:schemeClr>
                </a:solidFill>
                <a:effectLst/>
                <a:latin typeface="Calibri" panose="020F0502020204030204" pitchFamily="34" charset="0"/>
              </a:rPr>
              <a:t>Charte graphique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pPr marL="923277">
              <a:spcBef>
                <a:spcPts val="1244"/>
              </a:spcBef>
            </a:pPr>
            <a:r>
              <a:rPr lang="fr-FR" b="0" i="0" u="none" strike="noStrike" dirty="0" smtClean="0">
                <a:solidFill>
                  <a:srgbClr val="000000"/>
                </a:solidFill>
                <a:effectLst/>
                <a:latin typeface="Calibri" panose="020F0502020204030204" pitchFamily="34" charset="0"/>
              </a:rPr>
              <a:t>- La charte graphique est  moderne et épurée. Utiliser les inspirations ci-dessous </a:t>
            </a:r>
            <a:endParaRPr lang="fr-FR" b="0" dirty="0" smtClean="0">
              <a:effectLst/>
            </a:endParaRPr>
          </a:p>
          <a:p>
            <a:pPr marL="921753">
              <a:spcBef>
                <a:spcPts val="68"/>
              </a:spcBef>
            </a:pPr>
            <a:r>
              <a:rPr lang="fr-FR" b="0" i="0" u="none" strike="noStrike" dirty="0" smtClean="0">
                <a:solidFill>
                  <a:srgbClr val="000000"/>
                </a:solidFill>
                <a:effectLst/>
                <a:latin typeface="Calibri" panose="020F0502020204030204" pitchFamily="34" charset="0"/>
              </a:rPr>
              <a:t>- La couleur dominante du site sera le blanc : #ffffff </a:t>
            </a:r>
            <a:endParaRPr lang="fr-FR" b="0" dirty="0" smtClean="0">
              <a:effectLst/>
            </a:endParaRPr>
          </a:p>
          <a:p>
            <a:pPr marL="921753" marR="794055" indent="-226339">
              <a:spcBef>
                <a:spcPts val="188"/>
              </a:spcBef>
            </a:pPr>
            <a:r>
              <a:rPr lang="fr-FR" b="0" i="0" u="none" strike="noStrike" dirty="0" smtClean="0">
                <a:solidFill>
                  <a:srgbClr val="000000"/>
                </a:solidFill>
                <a:effectLst/>
                <a:latin typeface="Calibri" panose="020F0502020204030204" pitchFamily="34" charset="0"/>
              </a:rPr>
              <a:t>- La couleur secondaire, utilisée pour les titres, les boutons, et autres éléments de navigation  sera le </a:t>
            </a:r>
            <a:r>
              <a:rPr lang="fr-FR" dirty="0" smtClean="0">
                <a:solidFill>
                  <a:srgbClr val="000000"/>
                </a:solidFill>
                <a:latin typeface="Calibri" panose="020F0502020204030204" pitchFamily="34" charset="0"/>
              </a:rPr>
              <a:t>vert</a:t>
            </a:r>
            <a:r>
              <a:rPr lang="fr-FR" b="0" i="0" u="none" strike="noStrike" dirty="0" smtClean="0">
                <a:solidFill>
                  <a:srgbClr val="000000"/>
                </a:solidFill>
                <a:effectLst/>
                <a:latin typeface="Calibri" panose="020F0502020204030204" pitchFamily="34" charset="0"/>
              </a:rPr>
              <a:t>: #51ff07</a:t>
            </a:r>
            <a:endParaRPr lang="fr-FR" b="0" dirty="0" smtClean="0">
              <a:effectLst/>
            </a:endParaRPr>
          </a:p>
          <a:p>
            <a:pPr marL="921753">
              <a:spcBef>
                <a:spcPts val="62"/>
              </a:spcBef>
            </a:pPr>
            <a:r>
              <a:rPr lang="fr-FR" b="0" i="0" u="none" strike="noStrike" dirty="0" smtClean="0">
                <a:solidFill>
                  <a:srgbClr val="000000"/>
                </a:solidFill>
                <a:effectLst/>
                <a:latin typeface="Calibri" panose="020F0502020204030204" pitchFamily="34" charset="0"/>
              </a:rPr>
              <a:t>- La troisième couleur, utilisée entre autre pour les à plats, sera le noir : #00000</a:t>
            </a:r>
            <a:endParaRPr lang="fr-FR" b="0" dirty="0" smtClean="0">
              <a:effectLst/>
            </a:endParaRPr>
          </a:p>
          <a:p>
            <a:endParaRPr lang="fr-FR" dirty="0"/>
          </a:p>
        </p:txBody>
      </p:sp>
    </p:spTree>
    <p:extLst>
      <p:ext uri="{BB962C8B-B14F-4D97-AF65-F5344CB8AC3E}">
        <p14:creationId xmlns:p14="http://schemas.microsoft.com/office/powerpoint/2010/main" val="390441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8506" y="250891"/>
            <a:ext cx="6096000" cy="954107"/>
          </a:xfrm>
          <a:prstGeom prst="rect">
            <a:avLst/>
          </a:prstGeom>
        </p:spPr>
        <p:txBody>
          <a:bodyPr>
            <a:spAutoFit/>
          </a:bodyPr>
          <a:lstStyle/>
          <a:p>
            <a:pPr marL="697395">
              <a:spcBef>
                <a:spcPts val="1246"/>
              </a:spcBef>
            </a:pPr>
            <a:r>
              <a:rPr lang="fr-FR" sz="2000" b="1" i="0" u="none" strike="noStrike" dirty="0" smtClean="0">
                <a:solidFill>
                  <a:srgbClr val="92D050"/>
                </a:solidFill>
                <a:effectLst/>
                <a:latin typeface="Calibri" panose="020F0502020204030204" pitchFamily="34" charset="0"/>
              </a:rPr>
              <a:t>3. Description fonctionnelle et technique </a:t>
            </a:r>
            <a:endParaRPr lang="fr-FR" sz="2000" b="0" dirty="0" smtClean="0">
              <a:solidFill>
                <a:srgbClr val="92D050"/>
              </a:solidFill>
              <a:effectLst/>
            </a:endParaRPr>
          </a:p>
          <a:p>
            <a:r>
              <a:rPr lang="fr-FR" dirty="0" smtClean="0"/>
              <a:t/>
            </a:r>
            <a:br>
              <a:rPr lang="fr-FR" dirty="0" smtClean="0"/>
            </a:br>
            <a:endParaRPr lang="fr-FR" dirty="0"/>
          </a:p>
        </p:txBody>
      </p:sp>
      <p:sp>
        <p:nvSpPr>
          <p:cNvPr id="7" name="AutoShape 4" descr="https://lh3.googleusercontent.com/xYEFtVSxHHJMBS9CiSF8pItJlpls0AZybm4A2HFD7yTEONM4DHe1OD0awE15UKELsJiyXjNZrXgnhkeXO-xk9nIKQwVMTsJN6P0jVvUeD4U2LHtWbnh4UDK77tJnZ82LhKZDEOk95HWc8bYdruwuwG8wj3GAJkmhFSaEsJmeDHKRh9IcZa2mc3ocQFHJ"/>
          <p:cNvSpPr>
            <a:spLocks noChangeAspect="1" noChangeArrowheads="1"/>
          </p:cNvSpPr>
          <p:nvPr/>
        </p:nvSpPr>
        <p:spPr bwMode="auto">
          <a:xfrm>
            <a:off x="1225296" y="1495902"/>
            <a:ext cx="7162800" cy="153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https://lh3.googleusercontent.com/xYEFtVSxHHJMBS9CiSF8pItJlpls0AZybm4A2HFD7yTEONM4DHe1OD0awE15UKELsJiyXjNZrXgnhkeXO-xk9nIKQwVMTsJN6P0jVvUeD4U2LHtWbnh4UDK77tJnZ82LhKZDEOk95HWc8bYdruwuwG8wj3GAJkmhFSaEsJmeDHKRh9IcZa2mc3ocQFHJ"/>
          <p:cNvSpPr>
            <a:spLocks noChangeAspect="1" noChangeArrowheads="1"/>
          </p:cNvSpPr>
          <p:nvPr/>
        </p:nvSpPr>
        <p:spPr bwMode="auto">
          <a:xfrm>
            <a:off x="127000" y="-1325563"/>
            <a:ext cx="7162800" cy="153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a:xfrm>
            <a:off x="-418506" y="728113"/>
            <a:ext cx="6096000" cy="923330"/>
          </a:xfrm>
          <a:prstGeom prst="rect">
            <a:avLst/>
          </a:prstGeom>
        </p:spPr>
        <p:txBody>
          <a:bodyPr>
            <a:spAutoFit/>
          </a:bodyPr>
          <a:lstStyle/>
          <a:p>
            <a:pPr marL="696303">
              <a:spcBef>
                <a:spcPts val="1098"/>
              </a:spcBef>
            </a:pPr>
            <a:r>
              <a:rPr lang="fr-FR" b="1" i="0" u="none" strike="noStrike" dirty="0" smtClean="0">
                <a:solidFill>
                  <a:schemeClr val="accent6">
                    <a:lumMod val="75000"/>
                  </a:schemeClr>
                </a:solidFill>
                <a:effectLst/>
                <a:latin typeface="Calibri" panose="020F0502020204030204" pitchFamily="34" charset="0"/>
              </a:rPr>
              <a:t>3.1 </a:t>
            </a:r>
            <a:r>
              <a:rPr lang="fr-FR" b="1" i="0" u="sng" dirty="0" smtClean="0">
                <a:solidFill>
                  <a:schemeClr val="accent6">
                    <a:lumMod val="75000"/>
                  </a:schemeClr>
                </a:solidFill>
                <a:effectLst/>
                <a:latin typeface="Calibri" panose="020F0502020204030204" pitchFamily="34" charset="0"/>
              </a:rPr>
              <a:t>Arborescence du site :</a:t>
            </a:r>
            <a:r>
              <a:rPr lang="fr-FR" b="1" i="0" u="none" strike="noStrike" dirty="0" smtClean="0">
                <a:solidFill>
                  <a:schemeClr val="accent6">
                    <a:lumMod val="75000"/>
                  </a:schemeClr>
                </a:solidFill>
                <a:effectLst/>
                <a:latin typeface="Calibri" panose="020F0502020204030204" pitchFamily="34" charset="0"/>
              </a:rPr>
              <a:t> </a:t>
            </a:r>
            <a:endParaRPr lang="fr-FR" b="0" dirty="0" smtClean="0">
              <a:solidFill>
                <a:schemeClr val="accent6">
                  <a:lumMod val="75000"/>
                </a:schemeClr>
              </a:solidFill>
              <a:effectLst/>
            </a:endParaRPr>
          </a:p>
          <a:p>
            <a:r>
              <a:rPr lang="fr-FR" dirty="0" smtClean="0"/>
              <a:t/>
            </a:r>
            <a:br>
              <a:rPr lang="fr-FR" dirty="0" smtClean="0"/>
            </a:br>
            <a:endParaRPr lang="fr-FR" dirty="0"/>
          </a:p>
        </p:txBody>
      </p:sp>
      <p:sp>
        <p:nvSpPr>
          <p:cNvPr id="10" name="Rectangle 9"/>
          <p:cNvSpPr/>
          <p:nvPr/>
        </p:nvSpPr>
        <p:spPr>
          <a:xfrm>
            <a:off x="-301263" y="1187149"/>
            <a:ext cx="12192000" cy="3147015"/>
          </a:xfrm>
          <a:prstGeom prst="rect">
            <a:avLst/>
          </a:prstGeom>
        </p:spPr>
        <p:txBody>
          <a:bodyPr wrap="square">
            <a:spAutoFit/>
          </a:bodyPr>
          <a:lstStyle/>
          <a:p>
            <a:pPr marL="700430" marR="855688" indent="1257"/>
            <a:r>
              <a:rPr lang="fr-FR" sz="1600" b="1" i="0" u="none" strike="noStrike" dirty="0" smtClean="0">
                <a:solidFill>
                  <a:srgbClr val="000000"/>
                </a:solidFill>
                <a:effectLst/>
                <a:latin typeface="Calibri" panose="020F0502020204030204" pitchFamily="34" charset="0"/>
              </a:rPr>
              <a:t>Le site se décompose en 5 pages principales, toutes accessibles depuis le header du site, lui-même  présent à l'identique sur l'ensemble des pages du site. Ces pages principales sont :  </a:t>
            </a:r>
            <a:endParaRPr lang="fr-FR" sz="1600" b="1" dirty="0" smtClean="0">
              <a:effectLst/>
            </a:endParaRPr>
          </a:p>
          <a:p>
            <a:pPr marL="1209027" indent="-285750">
              <a:spcBef>
                <a:spcPts val="1058"/>
              </a:spcBef>
              <a:buFontTx/>
              <a:buChar char="-"/>
            </a:pPr>
            <a:r>
              <a:rPr lang="fr-FR" sz="1600" dirty="0" smtClean="0">
                <a:solidFill>
                  <a:srgbClr val="92D050"/>
                </a:solidFill>
                <a:latin typeface="Calibri" panose="020F0502020204030204" pitchFamily="34" charset="0"/>
              </a:rPr>
              <a:t>Accueil</a:t>
            </a:r>
            <a:r>
              <a:rPr lang="fr-FR" sz="1600" b="0" i="0" u="none" strike="noStrike" dirty="0" smtClean="0">
                <a:solidFill>
                  <a:srgbClr val="92D050"/>
                </a:solidFill>
                <a:effectLst/>
                <a:latin typeface="Calibri" panose="020F0502020204030204" pitchFamily="34" charset="0"/>
              </a:rPr>
              <a:t> </a:t>
            </a:r>
          </a:p>
          <a:p>
            <a:pPr marL="1209027" indent="-285750">
              <a:spcBef>
                <a:spcPts val="1058"/>
              </a:spcBef>
              <a:buFontTx/>
              <a:buChar char="-"/>
            </a:pPr>
            <a:r>
              <a:rPr lang="fr-FR" sz="1600" b="0" i="0" u="none" strike="noStrike" dirty="0" smtClean="0">
                <a:solidFill>
                  <a:srgbClr val="92D050"/>
                </a:solidFill>
                <a:effectLst/>
                <a:latin typeface="Calibri" panose="020F0502020204030204" pitchFamily="34" charset="0"/>
              </a:rPr>
              <a:t>Nos produits  </a:t>
            </a:r>
            <a:endParaRPr lang="fr-FR" sz="1600" b="0" dirty="0" smtClean="0">
              <a:solidFill>
                <a:srgbClr val="92D050"/>
              </a:solidFill>
              <a:effectLst/>
            </a:endParaRPr>
          </a:p>
          <a:p>
            <a:pPr marL="1209027" indent="-285750">
              <a:spcBef>
                <a:spcPts val="56"/>
              </a:spcBef>
              <a:buFontTx/>
              <a:buChar char="-"/>
            </a:pPr>
            <a:r>
              <a:rPr lang="fr-FR" sz="1600" b="0" i="0" u="none" strike="noStrike" dirty="0" smtClean="0">
                <a:solidFill>
                  <a:srgbClr val="92D050"/>
                </a:solidFill>
                <a:effectLst/>
                <a:latin typeface="Calibri" panose="020F0502020204030204" pitchFamily="34" charset="0"/>
              </a:rPr>
              <a:t>Description </a:t>
            </a:r>
          </a:p>
          <a:p>
            <a:pPr marL="1209027" indent="-285750">
              <a:spcBef>
                <a:spcPts val="56"/>
              </a:spcBef>
              <a:buFontTx/>
              <a:buChar char="-"/>
            </a:pPr>
            <a:r>
              <a:rPr lang="fr-FR" sz="1600" dirty="0" smtClean="0">
                <a:solidFill>
                  <a:srgbClr val="92D050"/>
                </a:solidFill>
                <a:latin typeface="Calibri" panose="020F0502020204030204" pitchFamily="34" charset="0"/>
              </a:rPr>
              <a:t>Connexion/registre</a:t>
            </a:r>
          </a:p>
          <a:p>
            <a:pPr marL="1209027" indent="-285750">
              <a:spcBef>
                <a:spcPts val="56"/>
              </a:spcBef>
              <a:buFontTx/>
              <a:buChar char="-"/>
            </a:pPr>
            <a:r>
              <a:rPr lang="fr-FR" sz="1600" dirty="0" smtClean="0">
                <a:solidFill>
                  <a:srgbClr val="92D050"/>
                </a:solidFill>
                <a:latin typeface="Calibri" panose="020F0502020204030204" pitchFamily="34" charset="0"/>
              </a:rPr>
              <a:t>panier</a:t>
            </a:r>
            <a:endParaRPr lang="fr-FR" sz="1600" b="0" i="0" u="none" strike="noStrike" dirty="0" smtClean="0">
              <a:solidFill>
                <a:srgbClr val="92D050"/>
              </a:solidFill>
              <a:effectLst/>
              <a:latin typeface="Calibri" panose="020F0502020204030204" pitchFamily="34" charset="0"/>
            </a:endParaRPr>
          </a:p>
          <a:p>
            <a:pPr marL="923277">
              <a:spcBef>
                <a:spcPts val="56"/>
              </a:spcBef>
            </a:pPr>
            <a:endParaRPr lang="fr-FR" sz="1600" b="1" i="0" u="none" strike="noStrike" dirty="0" smtClean="0">
              <a:solidFill>
                <a:srgbClr val="000000"/>
              </a:solidFill>
              <a:effectLst/>
              <a:latin typeface="Calibri" panose="020F0502020204030204" pitchFamily="34" charset="0"/>
            </a:endParaRPr>
          </a:p>
          <a:p>
            <a:pPr marL="923277">
              <a:spcBef>
                <a:spcPts val="56"/>
              </a:spcBef>
            </a:pPr>
            <a:r>
              <a:rPr lang="fr-FR" sz="1600" b="1" i="0" u="none" strike="noStrike" dirty="0" smtClean="0">
                <a:solidFill>
                  <a:srgbClr val="000000"/>
                </a:solidFill>
                <a:effectLst/>
                <a:latin typeface="Calibri" panose="020F0502020204030204" pitchFamily="34" charset="0"/>
              </a:rPr>
              <a:t>En plus des ces pages principales, les pages suivants sont accessible depuis le header : </a:t>
            </a:r>
            <a:endParaRPr lang="fr-FR" sz="1600" b="1" dirty="0" smtClean="0">
              <a:effectLst/>
            </a:endParaRPr>
          </a:p>
          <a:p>
            <a:r>
              <a:rPr lang="fr-FR" sz="1600" dirty="0" smtClean="0"/>
              <a:t/>
            </a:r>
            <a:br>
              <a:rPr lang="fr-FR" sz="1600" dirty="0" smtClean="0"/>
            </a:br>
            <a:endParaRPr lang="fr-FR" sz="1600" dirty="0"/>
          </a:p>
        </p:txBody>
      </p:sp>
      <p:sp>
        <p:nvSpPr>
          <p:cNvPr id="11" name="Rectangle 10"/>
          <p:cNvSpPr/>
          <p:nvPr/>
        </p:nvSpPr>
        <p:spPr>
          <a:xfrm>
            <a:off x="-286023" y="3993953"/>
            <a:ext cx="12161520" cy="1985159"/>
          </a:xfrm>
          <a:prstGeom prst="rect">
            <a:avLst/>
          </a:prstGeom>
        </p:spPr>
        <p:txBody>
          <a:bodyPr wrap="square">
            <a:spAutoFit/>
          </a:bodyPr>
          <a:lstStyle/>
          <a:p>
            <a:pPr marL="1209027" indent="-285750">
              <a:spcBef>
                <a:spcPts val="770"/>
              </a:spcBef>
              <a:buFontTx/>
              <a:buChar char="-"/>
            </a:pPr>
            <a:r>
              <a:rPr lang="fr-FR" sz="1400" b="0" i="0" u="none" strike="noStrike" dirty="0" smtClean="0">
                <a:solidFill>
                  <a:srgbClr val="92D050"/>
                </a:solidFill>
                <a:effectLst/>
                <a:latin typeface="Calibri" panose="020F0502020204030204" pitchFamily="34" charset="0"/>
              </a:rPr>
              <a:t>Nos produits </a:t>
            </a:r>
          </a:p>
          <a:p>
            <a:pPr marL="923277">
              <a:spcBef>
                <a:spcPts val="770"/>
              </a:spcBef>
            </a:pPr>
            <a:r>
              <a:rPr lang="fr-FR" sz="1400" dirty="0">
                <a:solidFill>
                  <a:srgbClr val="92D050"/>
                </a:solidFill>
                <a:latin typeface="Calibri" panose="020F0502020204030204" pitchFamily="34" charset="0"/>
              </a:rPr>
              <a:t> </a:t>
            </a:r>
            <a:r>
              <a:rPr lang="fr-FR" sz="1400" dirty="0" smtClean="0">
                <a:solidFill>
                  <a:srgbClr val="92D050"/>
                </a:solidFill>
                <a:latin typeface="Calibri" panose="020F0502020204030204" pitchFamily="34" charset="0"/>
              </a:rPr>
              <a:t>          </a:t>
            </a:r>
            <a:r>
              <a:rPr lang="fr-FR" sz="1400" b="0" i="0" u="none" strike="noStrike" dirty="0" smtClean="0">
                <a:solidFill>
                  <a:srgbClr val="92D050"/>
                </a:solidFill>
                <a:effectLst/>
                <a:latin typeface="Courier"/>
              </a:rPr>
              <a:t>o </a:t>
            </a:r>
            <a:r>
              <a:rPr lang="fr-FR" sz="1400" dirty="0" smtClean="0">
                <a:solidFill>
                  <a:srgbClr val="92D050"/>
                </a:solidFill>
                <a:latin typeface="Calibri" panose="020F0502020204030204" pitchFamily="34" charset="0"/>
              </a:rPr>
              <a:t>accessoires téléphones</a:t>
            </a:r>
            <a:endParaRPr lang="fr-FR" sz="1400" b="0" dirty="0" smtClean="0">
              <a:solidFill>
                <a:srgbClr val="92D050"/>
              </a:solidFill>
              <a:effectLst/>
            </a:endParaRPr>
          </a:p>
          <a:p>
            <a:pPr marL="1385608">
              <a:spcBef>
                <a:spcPts val="260"/>
              </a:spcBef>
            </a:pPr>
            <a:r>
              <a:rPr lang="fr-FR" sz="1400" b="0" i="0" u="none" strike="noStrike" dirty="0" smtClean="0">
                <a:solidFill>
                  <a:srgbClr val="92D050"/>
                </a:solidFill>
                <a:effectLst/>
                <a:latin typeface="Courier"/>
              </a:rPr>
              <a:t>o </a:t>
            </a:r>
            <a:r>
              <a:rPr lang="fr-FR" sz="1400" dirty="0" smtClean="0">
                <a:solidFill>
                  <a:srgbClr val="92D050"/>
                </a:solidFill>
                <a:latin typeface="Calibri" panose="020F0502020204030204" pitchFamily="34" charset="0"/>
              </a:rPr>
              <a:t>accessoires ordinateurs</a:t>
            </a:r>
            <a:endParaRPr lang="fr-FR" sz="1400" b="0" dirty="0" smtClean="0">
              <a:solidFill>
                <a:srgbClr val="92D050"/>
              </a:solidFill>
              <a:effectLst/>
            </a:endParaRPr>
          </a:p>
          <a:p>
            <a:pPr marL="1385608">
              <a:spcBef>
                <a:spcPts val="248"/>
              </a:spcBef>
            </a:pPr>
            <a:r>
              <a:rPr lang="fr-FR" sz="1400" b="0" i="0" u="none" strike="noStrike" dirty="0" smtClean="0">
                <a:solidFill>
                  <a:srgbClr val="92D050"/>
                </a:solidFill>
                <a:effectLst/>
                <a:latin typeface="Courier"/>
              </a:rPr>
              <a:t>o </a:t>
            </a:r>
            <a:r>
              <a:rPr lang="fr-FR" sz="1400" dirty="0" smtClean="0">
                <a:solidFill>
                  <a:srgbClr val="92D050"/>
                </a:solidFill>
                <a:latin typeface="Calibri" panose="020F0502020204030204" pitchFamily="34" charset="0"/>
              </a:rPr>
              <a:t>cartables </a:t>
            </a:r>
            <a:endParaRPr lang="fr-FR" sz="1400" b="0" dirty="0" smtClean="0">
              <a:solidFill>
                <a:srgbClr val="92D050"/>
              </a:solidFill>
              <a:effectLst/>
            </a:endParaRPr>
          </a:p>
          <a:p>
            <a:pPr marL="1385608">
              <a:spcBef>
                <a:spcPts val="260"/>
              </a:spcBef>
            </a:pPr>
            <a:r>
              <a:rPr lang="fr-FR" sz="1400" b="0" i="0" u="none" strike="noStrike" dirty="0" smtClean="0">
                <a:solidFill>
                  <a:srgbClr val="92D050"/>
                </a:solidFill>
                <a:effectLst/>
                <a:latin typeface="Courier"/>
              </a:rPr>
              <a:t>o </a:t>
            </a:r>
            <a:r>
              <a:rPr lang="fr-FR" sz="1400" dirty="0" smtClean="0">
                <a:solidFill>
                  <a:srgbClr val="92D050"/>
                </a:solidFill>
                <a:latin typeface="Calibri" panose="020F0502020204030204" pitchFamily="34" charset="0"/>
              </a:rPr>
              <a:t>serveurs </a:t>
            </a:r>
            <a:endParaRPr lang="fr-FR" sz="1400" b="0" dirty="0" smtClean="0">
              <a:solidFill>
                <a:srgbClr val="92D050"/>
              </a:solidFill>
              <a:effectLst/>
            </a:endParaRPr>
          </a:p>
          <a:p>
            <a:pPr marL="923277">
              <a:spcBef>
                <a:spcPts val="248"/>
              </a:spcBef>
            </a:pPr>
            <a:r>
              <a:rPr lang="fr-FR" sz="1400" b="0" i="0" u="none" strike="noStrike" dirty="0" smtClean="0">
                <a:solidFill>
                  <a:srgbClr val="92D050"/>
                </a:solidFill>
                <a:effectLst/>
                <a:latin typeface="Calibri" panose="020F0502020204030204" pitchFamily="34" charset="0"/>
              </a:rPr>
              <a:t>- Qui sommes-nous?</a:t>
            </a:r>
            <a:endParaRPr lang="fr-FR" sz="1400" b="0" dirty="0" smtClean="0">
              <a:solidFill>
                <a:srgbClr val="92D050"/>
              </a:solidFill>
              <a:effectLst/>
            </a:endParaRPr>
          </a:p>
          <a:p>
            <a:r>
              <a:rPr lang="fr-FR" sz="1200" dirty="0" smtClean="0">
                <a:solidFill>
                  <a:srgbClr val="92D050"/>
                </a:solidFill>
              </a:rPr>
              <a:t/>
            </a:r>
            <a:br>
              <a:rPr lang="fr-FR" sz="1200" dirty="0" smtClean="0">
                <a:solidFill>
                  <a:srgbClr val="92D050"/>
                </a:solidFill>
              </a:rPr>
            </a:br>
            <a:endParaRPr lang="fr-FR" sz="1200" dirty="0">
              <a:solidFill>
                <a:srgbClr val="92D050"/>
              </a:solidFill>
            </a:endParaRPr>
          </a:p>
        </p:txBody>
      </p:sp>
      <p:sp>
        <p:nvSpPr>
          <p:cNvPr id="12" name="Rectangle 11"/>
          <p:cNvSpPr/>
          <p:nvPr/>
        </p:nvSpPr>
        <p:spPr>
          <a:xfrm>
            <a:off x="-301263" y="-56717"/>
            <a:ext cx="12192000" cy="646331"/>
          </a:xfrm>
          <a:prstGeom prst="rect">
            <a:avLst/>
          </a:prstGeom>
        </p:spPr>
        <p:txBody>
          <a:bodyPr wrap="square">
            <a:spAutoFit/>
          </a:bodyPr>
          <a:lstStyle/>
          <a:p>
            <a:pPr marL="696303">
              <a:spcBef>
                <a:spcPts val="2816"/>
              </a:spcBef>
            </a:pPr>
            <a:r>
              <a:rPr lang="fr-FR" b="1" dirty="0" smtClean="0"/>
              <a:t/>
            </a:r>
            <a:br>
              <a:rPr lang="fr-FR" b="1" dirty="0" smtClean="0"/>
            </a:br>
            <a:endParaRPr lang="fr-FR" b="1" dirty="0"/>
          </a:p>
        </p:txBody>
      </p:sp>
    </p:spTree>
    <p:extLst>
      <p:ext uri="{BB962C8B-B14F-4D97-AF65-F5344CB8AC3E}">
        <p14:creationId xmlns:p14="http://schemas.microsoft.com/office/powerpoint/2010/main" val="3358178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 y="185182"/>
            <a:ext cx="11572240" cy="4801314"/>
          </a:xfrm>
          <a:prstGeom prst="rect">
            <a:avLst/>
          </a:prstGeom>
        </p:spPr>
        <p:txBody>
          <a:bodyPr wrap="square">
            <a:spAutoFit/>
          </a:bodyPr>
          <a:lstStyle/>
          <a:p>
            <a:pPr marL="696303">
              <a:spcBef>
                <a:spcPts val="2816"/>
              </a:spcBef>
            </a:pPr>
            <a:r>
              <a:rPr lang="fr-FR" b="1" u="sng" strike="noStrike" dirty="0" smtClean="0">
                <a:solidFill>
                  <a:schemeClr val="accent6">
                    <a:lumMod val="75000"/>
                  </a:schemeClr>
                </a:solidFill>
                <a:effectLst/>
                <a:latin typeface="Calibri" panose="020F0502020204030204" pitchFamily="34" charset="0"/>
              </a:rPr>
              <a:t>3.2 Description fonctionnelle du site :</a:t>
            </a:r>
          </a:p>
          <a:p>
            <a:pPr marL="696303">
              <a:spcBef>
                <a:spcPts val="2816"/>
              </a:spcBef>
            </a:pPr>
            <a:r>
              <a:rPr lang="fr-FR" b="1" u="sng" strike="noStrike" dirty="0" smtClean="0">
                <a:solidFill>
                  <a:schemeClr val="accent6">
                    <a:lumMod val="50000"/>
                  </a:schemeClr>
                </a:solidFill>
                <a:effectLst/>
                <a:latin typeface="Calibri" panose="020F0502020204030204" pitchFamily="34" charset="0"/>
              </a:rPr>
              <a:t>Boutique en ligne n°1 : Nos Produits </a:t>
            </a:r>
            <a:endParaRPr lang="fr-FR" b="1" u="sng" dirty="0">
              <a:solidFill>
                <a:schemeClr val="accent6">
                  <a:lumMod val="50000"/>
                </a:schemeClr>
              </a:solidFill>
              <a:latin typeface="Calibri" panose="020F0502020204030204" pitchFamily="34" charset="0"/>
            </a:endParaRPr>
          </a:p>
          <a:p>
            <a:pPr marL="696303">
              <a:spcBef>
                <a:spcPts val="2816"/>
              </a:spcBef>
            </a:pPr>
            <a:r>
              <a:rPr lang="fr-FR" sz="1600" b="1" i="0" u="none" strike="noStrike" dirty="0" smtClean="0">
                <a:solidFill>
                  <a:srgbClr val="262626"/>
                </a:solidFill>
                <a:effectLst/>
                <a:latin typeface="Calibri" panose="020F0502020204030204" pitchFamily="34" charset="0"/>
              </a:rPr>
              <a:t>Le site de   "</a:t>
            </a:r>
            <a:r>
              <a:rPr lang="fr-FR" sz="1600" b="1" i="0" u="none" strike="noStrike" dirty="0" smtClean="0">
                <a:solidFill>
                  <a:srgbClr val="262626"/>
                </a:solidFill>
                <a:effectLst/>
                <a:latin typeface="Calibri" panose="020F0502020204030204" pitchFamily="34" charset="0"/>
              </a:rPr>
              <a:t>Accessoires" </a:t>
            </a:r>
            <a:r>
              <a:rPr lang="fr-FR" sz="1600" b="1" i="0" u="none" strike="noStrike" dirty="0" smtClean="0">
                <a:solidFill>
                  <a:srgbClr val="262626"/>
                </a:solidFill>
                <a:effectLst/>
                <a:latin typeface="Calibri" panose="020F0502020204030204" pitchFamily="34" charset="0"/>
              </a:rPr>
              <a:t>doit bien évidemment comporter une boutique en ligne, accessible depuis l'onglet "Nos produits". Cette boutique en ligne doit par défaut afficher l'ensemble des accessoires électroniques mis en ligne depuis le back-office, et disponibles en stocks, classés par id des produits.</a:t>
            </a:r>
          </a:p>
          <a:p>
            <a:pPr marL="696303">
              <a:spcBef>
                <a:spcPts val="2816"/>
              </a:spcBef>
            </a:pPr>
            <a:r>
              <a:rPr lang="fr-FR" sz="1600" b="1" u="none" strike="noStrike" dirty="0" smtClean="0">
                <a:solidFill>
                  <a:srgbClr val="262626"/>
                </a:solidFill>
                <a:effectLst/>
                <a:latin typeface="Calibri" panose="020F0502020204030204" pitchFamily="34" charset="0"/>
              </a:rPr>
              <a:t>-Consulter la fiche du produit</a:t>
            </a:r>
          </a:p>
          <a:p>
            <a:pPr marL="696303">
              <a:spcBef>
                <a:spcPts val="2816"/>
              </a:spcBef>
            </a:pPr>
            <a:r>
              <a:rPr lang="fr-FR" b="1" i="0" u="sng" strike="noStrike" dirty="0" smtClean="0">
                <a:solidFill>
                  <a:schemeClr val="accent6">
                    <a:lumMod val="50000"/>
                  </a:schemeClr>
                </a:solidFill>
                <a:effectLst/>
                <a:latin typeface="Calibri" panose="020F0502020204030204" pitchFamily="34" charset="0"/>
              </a:rPr>
              <a:t>Boutique en ligne n°2 : Description</a:t>
            </a:r>
          </a:p>
          <a:p>
            <a:pPr marL="696303">
              <a:spcBef>
                <a:spcPts val="2816"/>
              </a:spcBef>
            </a:pPr>
            <a:r>
              <a:rPr lang="fr-FR" sz="1600" b="1" i="0" u="none" strike="noStrike" dirty="0" smtClean="0">
                <a:solidFill>
                  <a:srgbClr val="262626"/>
                </a:solidFill>
                <a:effectLst/>
                <a:latin typeface="Calibri" panose="020F0502020204030204" pitchFamily="34" charset="0"/>
              </a:rPr>
              <a:t>Description donne à nos clients plus de détails sur nos produits . Cela facilite le choix des produits désiré .Depuis la liste de chaque produit, les utilisateurs doivent pouvoir :</a:t>
            </a:r>
          </a:p>
          <a:p>
            <a:pPr marL="982053" indent="-285750">
              <a:spcBef>
                <a:spcPts val="2816"/>
              </a:spcBef>
              <a:buFontTx/>
              <a:buChar char="-"/>
            </a:pPr>
            <a:r>
              <a:rPr lang="fr-FR" sz="1600" b="1" i="0" u="none" strike="noStrike" dirty="0" smtClean="0">
                <a:solidFill>
                  <a:srgbClr val="262626"/>
                </a:solidFill>
                <a:effectLst/>
                <a:latin typeface="Calibri" panose="020F0502020204030204" pitchFamily="34" charset="0"/>
              </a:rPr>
              <a:t>Ajouter le produit au panier</a:t>
            </a:r>
          </a:p>
        </p:txBody>
      </p:sp>
    </p:spTree>
    <p:extLst>
      <p:ext uri="{BB962C8B-B14F-4D97-AF65-F5344CB8AC3E}">
        <p14:creationId xmlns:p14="http://schemas.microsoft.com/office/powerpoint/2010/main" val="308515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826" y="280799"/>
            <a:ext cx="11631561" cy="6319679"/>
          </a:xfrm>
          <a:prstGeom prst="rect">
            <a:avLst/>
          </a:prstGeom>
        </p:spPr>
        <p:txBody>
          <a:bodyPr wrap="square">
            <a:spAutoFit/>
          </a:bodyPr>
          <a:lstStyle/>
          <a:p>
            <a:pPr marL="696303">
              <a:spcBef>
                <a:spcPts val="2816"/>
              </a:spcBef>
            </a:pPr>
            <a:r>
              <a:rPr lang="fr-FR" sz="2000" b="1" u="sng" dirty="0">
                <a:solidFill>
                  <a:schemeClr val="accent6">
                    <a:lumMod val="50000"/>
                  </a:schemeClr>
                </a:solidFill>
                <a:latin typeface="Calibri" panose="020F0502020204030204" pitchFamily="34" charset="0"/>
              </a:rPr>
              <a:t>Boutique en ligne n°3: Nouveautés </a:t>
            </a:r>
          </a:p>
          <a:p>
            <a:pPr marL="696303">
              <a:spcBef>
                <a:spcPts val="2816"/>
              </a:spcBef>
            </a:pPr>
            <a:r>
              <a:rPr lang="fr-FR" b="1" dirty="0">
                <a:solidFill>
                  <a:srgbClr val="262626"/>
                </a:solidFill>
                <a:latin typeface="Calibri" panose="020F0502020204030204" pitchFamily="34" charset="0"/>
              </a:rPr>
              <a:t>Cette offre concerne essentiellement nos nouveaux articles Depuis la liste de chaque produit, les utilisateurs doivent pouvoir :</a:t>
            </a:r>
          </a:p>
          <a:p>
            <a:pPr marL="982053" indent="-285750">
              <a:spcBef>
                <a:spcPts val="2816"/>
              </a:spcBef>
              <a:buFontTx/>
              <a:buChar char="-"/>
            </a:pPr>
            <a:r>
              <a:rPr lang="fr-FR" b="1" dirty="0">
                <a:solidFill>
                  <a:srgbClr val="262626"/>
                </a:solidFill>
                <a:latin typeface="Calibri" panose="020F0502020204030204" pitchFamily="34" charset="0"/>
              </a:rPr>
              <a:t>Ajouter le produit au panier-</a:t>
            </a:r>
          </a:p>
          <a:p>
            <a:pPr marL="982053" indent="-285750">
              <a:spcBef>
                <a:spcPts val="2816"/>
              </a:spcBef>
              <a:buFontTx/>
              <a:buChar char="-"/>
            </a:pPr>
            <a:r>
              <a:rPr lang="fr-FR" b="1" dirty="0">
                <a:solidFill>
                  <a:srgbClr val="262626"/>
                </a:solidFill>
                <a:latin typeface="Calibri" panose="020F0502020204030204" pitchFamily="34" charset="0"/>
              </a:rPr>
              <a:t> Consulter la fiche du </a:t>
            </a:r>
            <a:r>
              <a:rPr lang="fr-FR" b="1" dirty="0" smtClean="0">
                <a:solidFill>
                  <a:srgbClr val="262626"/>
                </a:solidFill>
                <a:latin typeface="Calibri" panose="020F0502020204030204" pitchFamily="34" charset="0"/>
              </a:rPr>
              <a:t>produit</a:t>
            </a:r>
          </a:p>
          <a:p>
            <a:pPr marL="696303">
              <a:spcBef>
                <a:spcPts val="2816"/>
              </a:spcBef>
            </a:pPr>
            <a:r>
              <a:rPr lang="fr-FR" b="1" u="sng" dirty="0">
                <a:solidFill>
                  <a:schemeClr val="accent6">
                    <a:lumMod val="50000"/>
                  </a:schemeClr>
                </a:solidFill>
                <a:latin typeface="Calibri" panose="020F0502020204030204" pitchFamily="34" charset="0"/>
              </a:rPr>
              <a:t>Boutique en ligne n°4: Nos produits recommandés</a:t>
            </a:r>
          </a:p>
          <a:p>
            <a:pPr marL="696303">
              <a:spcBef>
                <a:spcPts val="2816"/>
              </a:spcBef>
            </a:pPr>
            <a:r>
              <a:rPr lang="fr-FR" b="1" dirty="0">
                <a:solidFill>
                  <a:srgbClr val="262626"/>
                </a:solidFill>
                <a:latin typeface="Calibri" panose="020F0502020204030204" pitchFamily="34" charset="0"/>
              </a:rPr>
              <a:t> Les produits les plus commandés et noté sur notre site . Depuis la liste de chaque produit, les utilisateurs doivent pouvoir </a:t>
            </a:r>
            <a:r>
              <a:rPr lang="fr-FR" b="1" dirty="0" smtClean="0">
                <a:solidFill>
                  <a:srgbClr val="262626"/>
                </a:solidFill>
                <a:latin typeface="Calibri" panose="020F0502020204030204" pitchFamily="34" charset="0"/>
              </a:rPr>
              <a:t>:</a:t>
            </a:r>
          </a:p>
          <a:p>
            <a:pPr marL="696303">
              <a:spcBef>
                <a:spcPts val="2816"/>
              </a:spcBef>
            </a:pPr>
            <a:r>
              <a:rPr lang="fr-FR" b="1" dirty="0" smtClean="0">
                <a:solidFill>
                  <a:srgbClr val="262626"/>
                </a:solidFill>
                <a:latin typeface="Calibri" panose="020F0502020204030204" pitchFamily="34" charset="0"/>
              </a:rPr>
              <a:t>-</a:t>
            </a:r>
            <a:r>
              <a:rPr lang="fr-FR" b="1" dirty="0">
                <a:solidFill>
                  <a:srgbClr val="262626"/>
                </a:solidFill>
                <a:latin typeface="Calibri" panose="020F0502020204030204" pitchFamily="34" charset="0"/>
              </a:rPr>
              <a:t>Ajouter le produit au panier- Consulter la fiche du </a:t>
            </a:r>
            <a:r>
              <a:rPr lang="fr-FR" b="1" dirty="0" smtClean="0">
                <a:solidFill>
                  <a:srgbClr val="262626"/>
                </a:solidFill>
                <a:latin typeface="Calibri" panose="020F0502020204030204" pitchFamily="34" charset="0"/>
              </a:rPr>
              <a:t>pr</a:t>
            </a:r>
            <a:r>
              <a:rPr lang="fr-FR" b="1" dirty="0">
                <a:solidFill>
                  <a:srgbClr val="262626"/>
                </a:solidFill>
                <a:latin typeface="Calibri" panose="020F0502020204030204" pitchFamily="34" charset="0"/>
              </a:rPr>
              <a:t>oduit</a:t>
            </a:r>
          </a:p>
          <a:p>
            <a:pPr marL="696303">
              <a:spcBef>
                <a:spcPts val="2816"/>
              </a:spcBef>
            </a:pPr>
            <a:r>
              <a:rPr lang="fr-FR" b="1" dirty="0"/>
              <a:t/>
            </a:r>
            <a:br>
              <a:rPr lang="fr-FR" b="1" dirty="0"/>
            </a:br>
            <a:endParaRPr lang="fr-FR" b="1" dirty="0"/>
          </a:p>
          <a:p>
            <a:pPr marL="696303">
              <a:spcBef>
                <a:spcPts val="2816"/>
              </a:spcBef>
            </a:pPr>
            <a:endParaRPr lang="fr-FR" b="1" dirty="0">
              <a:solidFill>
                <a:srgbClr val="262626"/>
              </a:solidFill>
              <a:latin typeface="Calibri" panose="020F0502020204030204" pitchFamily="34" charset="0"/>
            </a:endParaRPr>
          </a:p>
        </p:txBody>
      </p:sp>
    </p:spTree>
    <p:extLst>
      <p:ext uri="{BB962C8B-B14F-4D97-AF65-F5344CB8AC3E}">
        <p14:creationId xmlns:p14="http://schemas.microsoft.com/office/powerpoint/2010/main" val="79793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68585"/>
            <a:ext cx="6096000" cy="3485570"/>
          </a:xfrm>
          <a:prstGeom prst="rect">
            <a:avLst/>
          </a:prstGeom>
        </p:spPr>
        <p:txBody>
          <a:bodyPr>
            <a:spAutoFit/>
          </a:bodyPr>
          <a:lstStyle/>
          <a:p>
            <a:pPr marL="696493">
              <a:spcBef>
                <a:spcPts val="782"/>
              </a:spcBef>
            </a:pPr>
            <a:r>
              <a:rPr lang="fr-FR" b="1" i="0" u="none" strike="noStrike" dirty="0" smtClean="0">
                <a:solidFill>
                  <a:srgbClr val="92D050"/>
                </a:solidFill>
                <a:effectLst/>
                <a:latin typeface="Cambria" panose="02040503050406030204" pitchFamily="18" charset="0"/>
              </a:rPr>
              <a:t>Fiches produits </a:t>
            </a:r>
            <a:endParaRPr lang="fr-FR" b="0" dirty="0" smtClean="0">
              <a:solidFill>
                <a:srgbClr val="92D050"/>
              </a:solidFill>
              <a:effectLst/>
            </a:endParaRPr>
          </a:p>
          <a:p>
            <a:pPr marL="696493">
              <a:spcBef>
                <a:spcPts val="200"/>
              </a:spcBef>
            </a:pPr>
            <a:r>
              <a:rPr lang="fr-FR" b="0" i="0" u="none" strike="noStrike" dirty="0" smtClean="0">
                <a:solidFill>
                  <a:srgbClr val="000000"/>
                </a:solidFill>
                <a:effectLst/>
                <a:latin typeface="Calibri" panose="020F0502020204030204" pitchFamily="34" charset="0"/>
              </a:rPr>
              <a:t>Chaque fiche produit est composée des informations structurées suivantes :  </a:t>
            </a:r>
            <a:endParaRPr lang="fr-FR" b="0" dirty="0" smtClean="0">
              <a:effectLst/>
            </a:endParaRPr>
          </a:p>
          <a:p>
            <a:pPr marL="923277">
              <a:spcBef>
                <a:spcPts val="1244"/>
              </a:spcBef>
            </a:pPr>
            <a:r>
              <a:rPr lang="fr-FR" b="0" i="0" u="none" strike="noStrike" dirty="0" smtClean="0">
                <a:solidFill>
                  <a:srgbClr val="000000"/>
                </a:solidFill>
                <a:effectLst/>
                <a:latin typeface="Calibri" panose="020F0502020204030204" pitchFamily="34" charset="0"/>
              </a:rPr>
              <a:t>- Nom du produit </a:t>
            </a:r>
            <a:endParaRPr lang="fr-FR" b="0" dirty="0" smtClean="0">
              <a:effectLst/>
            </a:endParaRPr>
          </a:p>
          <a:p>
            <a:pPr marL="923277">
              <a:spcBef>
                <a:spcPts val="56"/>
              </a:spcBef>
            </a:pPr>
            <a:r>
              <a:rPr lang="fr-FR" b="0" i="0" u="none" strike="noStrike" dirty="0" smtClean="0">
                <a:solidFill>
                  <a:srgbClr val="000000"/>
                </a:solidFill>
                <a:effectLst/>
                <a:latin typeface="Calibri" panose="020F0502020204030204" pitchFamily="34" charset="0"/>
              </a:rPr>
              <a:t>- Note du produit </a:t>
            </a:r>
            <a:endParaRPr lang="fr-FR" b="0" dirty="0" smtClean="0">
              <a:effectLst/>
            </a:endParaRPr>
          </a:p>
          <a:p>
            <a:pPr marL="923277">
              <a:spcBef>
                <a:spcPts val="56"/>
              </a:spcBef>
            </a:pPr>
            <a:r>
              <a:rPr lang="fr-FR" b="0" i="0" u="none" strike="noStrike" dirty="0" smtClean="0">
                <a:solidFill>
                  <a:srgbClr val="000000"/>
                </a:solidFill>
                <a:effectLst/>
                <a:latin typeface="Calibri" panose="020F0502020204030204" pitchFamily="34" charset="0"/>
              </a:rPr>
              <a:t>- Photo du produit </a:t>
            </a:r>
            <a:endParaRPr lang="fr-FR" b="0" dirty="0" smtClean="0">
              <a:effectLst/>
            </a:endParaRPr>
          </a:p>
          <a:p>
            <a:pPr marL="923277">
              <a:spcBef>
                <a:spcPts val="56"/>
              </a:spcBef>
            </a:pPr>
            <a:r>
              <a:rPr lang="fr-FR" b="0" i="0" u="none" strike="noStrike" dirty="0" smtClean="0">
                <a:solidFill>
                  <a:srgbClr val="000000"/>
                </a:solidFill>
                <a:effectLst/>
                <a:latin typeface="Calibri" panose="020F0502020204030204" pitchFamily="34" charset="0"/>
              </a:rPr>
              <a:t>- Description du produit </a:t>
            </a:r>
            <a:endParaRPr lang="fr-FR" b="0" dirty="0" smtClean="0">
              <a:effectLst/>
            </a:endParaRPr>
          </a:p>
          <a:p>
            <a:pPr marL="701688">
              <a:spcBef>
                <a:spcPts val="1038"/>
              </a:spcBef>
            </a:pPr>
            <a:r>
              <a:rPr lang="fr-FR" b="0" i="0" u="none" strike="noStrike" dirty="0" smtClean="0">
                <a:solidFill>
                  <a:srgbClr val="000000"/>
                </a:solidFill>
                <a:effectLst/>
                <a:latin typeface="Calibri" panose="020F0502020204030204" pitchFamily="34" charset="0"/>
              </a:rPr>
              <a:t>L'utilisateur pourra depuis ces pages produits effectuer un ajout panier   </a:t>
            </a:r>
            <a:endParaRPr lang="fr-FR" b="0" dirty="0" smtClean="0">
              <a:effectLst/>
            </a:endParaRPr>
          </a:p>
          <a:p>
            <a:r>
              <a:rPr lang="fr-FR" dirty="0" smtClean="0"/>
              <a:t/>
            </a:r>
            <a:br>
              <a:rPr lang="fr-FR" dirty="0" smtClean="0"/>
            </a:br>
            <a:endParaRPr lang="fr-FR" dirty="0"/>
          </a:p>
        </p:txBody>
      </p:sp>
      <p:sp>
        <p:nvSpPr>
          <p:cNvPr id="5" name="Rectangle 4"/>
          <p:cNvSpPr/>
          <p:nvPr/>
        </p:nvSpPr>
        <p:spPr>
          <a:xfrm>
            <a:off x="6040120" y="500665"/>
            <a:ext cx="6096000" cy="3916457"/>
          </a:xfrm>
          <a:prstGeom prst="rect">
            <a:avLst/>
          </a:prstGeom>
        </p:spPr>
        <p:txBody>
          <a:bodyPr>
            <a:spAutoFit/>
          </a:bodyPr>
          <a:lstStyle/>
          <a:p>
            <a:pPr marL="696493">
              <a:spcBef>
                <a:spcPts val="1070"/>
              </a:spcBef>
            </a:pPr>
            <a:r>
              <a:rPr lang="fr-FR" b="1" i="0" u="none" strike="noStrike" dirty="0" smtClean="0">
                <a:solidFill>
                  <a:srgbClr val="92D050"/>
                </a:solidFill>
                <a:effectLst/>
                <a:latin typeface="Cambria" panose="02040503050406030204" pitchFamily="18" charset="0"/>
              </a:rPr>
              <a:t>Espace Client </a:t>
            </a:r>
            <a:endParaRPr lang="fr-FR" b="0" dirty="0" smtClean="0">
              <a:solidFill>
                <a:srgbClr val="92D050"/>
              </a:solidFill>
              <a:effectLst/>
            </a:endParaRPr>
          </a:p>
          <a:p>
            <a:pPr marL="699999" marR="701561" indent="1537">
              <a:spcBef>
                <a:spcPts val="800"/>
              </a:spcBef>
            </a:pPr>
            <a:endParaRPr lang="fr-FR" b="0" i="0" u="none" strike="noStrike" dirty="0" smtClean="0">
              <a:solidFill>
                <a:srgbClr val="000000"/>
              </a:solidFill>
              <a:effectLst/>
              <a:latin typeface="Calibri" panose="020F0502020204030204" pitchFamily="34" charset="0"/>
            </a:endParaRPr>
          </a:p>
          <a:p>
            <a:pPr marL="699999" marR="701561" indent="1537">
              <a:spcBef>
                <a:spcPts val="800"/>
              </a:spcBef>
            </a:pPr>
            <a:r>
              <a:rPr lang="fr-FR" b="0" i="0" u="none" strike="noStrike" dirty="0" smtClean="0">
                <a:solidFill>
                  <a:srgbClr val="000000"/>
                </a:solidFill>
                <a:effectLst/>
                <a:latin typeface="Calibri" panose="020F0502020204030204" pitchFamily="34" charset="0"/>
              </a:rPr>
              <a:t>Un utilisateur sera dans l'obligation de créer un compte client pour compléter un achat. Afin de créer  un compte, l'utilisateur devra seulement fournir son adresse email et définir un mot de passe.  </a:t>
            </a:r>
            <a:endParaRPr lang="fr-FR" b="0" dirty="0" smtClean="0">
              <a:effectLst/>
            </a:endParaRPr>
          </a:p>
          <a:p>
            <a:pPr marL="699580">
              <a:spcBef>
                <a:spcPts val="1058"/>
              </a:spcBef>
            </a:pPr>
            <a:r>
              <a:rPr lang="fr-FR" b="1" i="0" u="none" strike="noStrike" dirty="0" smtClean="0">
                <a:solidFill>
                  <a:srgbClr val="000000"/>
                </a:solidFill>
                <a:effectLst/>
                <a:latin typeface="Calibri" panose="020F0502020204030204" pitchFamily="34" charset="0"/>
              </a:rPr>
              <a:t>La création d'un compte est indispensable afin de pouvoir finaliser une commande.</a:t>
            </a:r>
            <a:endParaRPr lang="fr-FR" b="0" dirty="0" smtClean="0">
              <a:effectLst/>
            </a:endParaRPr>
          </a:p>
          <a:p>
            <a:pPr marL="696493">
              <a:spcBef>
                <a:spcPts val="1196"/>
              </a:spcBef>
            </a:pPr>
            <a:endParaRPr lang="fr-FR" b="0" dirty="0" smtClean="0">
              <a:effectLst/>
            </a:endParaRPr>
          </a:p>
          <a:p>
            <a:r>
              <a:rPr lang="fr-FR" dirty="0" smtClean="0"/>
              <a:t/>
            </a:r>
            <a:br>
              <a:rPr lang="fr-FR" dirty="0" smtClean="0"/>
            </a:br>
            <a:endParaRPr lang="fr-FR" dirty="0"/>
          </a:p>
        </p:txBody>
      </p:sp>
      <p:cxnSp>
        <p:nvCxnSpPr>
          <p:cNvPr id="7" name="Connecteur droit 6"/>
          <p:cNvCxnSpPr/>
          <p:nvPr/>
        </p:nvCxnSpPr>
        <p:spPr>
          <a:xfrm>
            <a:off x="5831840" y="175545"/>
            <a:ext cx="50800" cy="646909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5933440" y="147890"/>
            <a:ext cx="66040" cy="646909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55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170" y="31750"/>
            <a:ext cx="12811760" cy="4511491"/>
          </a:xfrm>
          <a:prstGeom prst="rect">
            <a:avLst/>
          </a:prstGeom>
        </p:spPr>
        <p:txBody>
          <a:bodyPr wrap="square">
            <a:spAutoFit/>
          </a:bodyPr>
          <a:lstStyle/>
          <a:p>
            <a:pPr marL="700430" marR="829081" indent="1257">
              <a:spcBef>
                <a:spcPts val="1780"/>
              </a:spcBef>
            </a:pPr>
            <a:r>
              <a:rPr lang="fr-FR" b="1" dirty="0">
                <a:solidFill>
                  <a:schemeClr val="accent6">
                    <a:lumMod val="75000"/>
                  </a:schemeClr>
                </a:solidFill>
                <a:latin typeface="Calibri" panose="020F0502020204030204" pitchFamily="34" charset="0"/>
              </a:rPr>
              <a:t>3.3 </a:t>
            </a:r>
            <a:r>
              <a:rPr lang="fr-FR" b="1" u="sng" dirty="0">
                <a:solidFill>
                  <a:schemeClr val="accent6">
                    <a:lumMod val="75000"/>
                  </a:schemeClr>
                </a:solidFill>
                <a:latin typeface="Calibri" panose="020F0502020204030204" pitchFamily="34" charset="0"/>
              </a:rPr>
              <a:t>Description fonctionnelle du Back-office/</a:t>
            </a:r>
            <a:r>
              <a:rPr lang="fr-FR" b="1" u="sng" dirty="0" err="1">
                <a:solidFill>
                  <a:schemeClr val="accent6">
                    <a:lumMod val="75000"/>
                  </a:schemeClr>
                </a:solidFill>
                <a:latin typeface="Calibri" panose="020F0502020204030204" pitchFamily="34" charset="0"/>
              </a:rPr>
              <a:t>front-office</a:t>
            </a:r>
            <a:r>
              <a:rPr lang="fr-FR" b="1" u="sng" dirty="0">
                <a:solidFill>
                  <a:schemeClr val="accent6">
                    <a:lumMod val="75000"/>
                  </a:schemeClr>
                </a:solidFill>
                <a:latin typeface="Calibri" panose="020F0502020204030204" pitchFamily="34" charset="0"/>
              </a:rPr>
              <a:t> :</a:t>
            </a:r>
            <a:r>
              <a:rPr lang="fr-FR" b="1" dirty="0">
                <a:solidFill>
                  <a:schemeClr val="accent6">
                    <a:lumMod val="75000"/>
                  </a:schemeClr>
                </a:solidFill>
                <a:latin typeface="Calibri" panose="020F0502020204030204" pitchFamily="34" charset="0"/>
              </a:rPr>
              <a:t> </a:t>
            </a:r>
            <a:endParaRPr lang="fr-FR" b="0" i="0" u="none" strike="noStrike" dirty="0" smtClean="0">
              <a:solidFill>
                <a:schemeClr val="accent6">
                  <a:lumMod val="75000"/>
                </a:schemeClr>
              </a:solidFill>
              <a:effectLst/>
              <a:latin typeface="Calibri" panose="020F0502020204030204" pitchFamily="34" charset="0"/>
            </a:endParaRPr>
          </a:p>
          <a:p>
            <a:pPr marL="700430" marR="829081" indent="1257">
              <a:spcBef>
                <a:spcPts val="1780"/>
              </a:spcBef>
            </a:pPr>
            <a:r>
              <a:rPr lang="fr-FR" b="0" i="0" u="none" strike="noStrike" dirty="0" smtClean="0">
                <a:solidFill>
                  <a:srgbClr val="000000"/>
                </a:solidFill>
                <a:effectLst/>
                <a:latin typeface="Calibri" panose="020F0502020204030204" pitchFamily="34" charset="0"/>
              </a:rPr>
              <a:t>Depuis le back-office, l'équipe de « </a:t>
            </a:r>
            <a:r>
              <a:rPr lang="fr-FR" b="0" i="0" u="none" strike="noStrike" dirty="0" smtClean="0">
                <a:solidFill>
                  <a:srgbClr val="000000"/>
                </a:solidFill>
                <a:effectLst/>
                <a:latin typeface="Calibri" panose="020F0502020204030204" pitchFamily="34" charset="0"/>
              </a:rPr>
              <a:t>Accessoires</a:t>
            </a:r>
            <a:r>
              <a:rPr lang="fr-FR" dirty="0" smtClean="0">
                <a:solidFill>
                  <a:srgbClr val="000000"/>
                </a:solidFill>
                <a:latin typeface="Calibri" panose="020F0502020204030204" pitchFamily="34" charset="0"/>
              </a:rPr>
              <a:t>»</a:t>
            </a:r>
            <a:r>
              <a:rPr lang="fr-FR" b="0" i="0" u="none" strike="noStrike" dirty="0" smtClean="0">
                <a:solidFill>
                  <a:srgbClr val="000000"/>
                </a:solidFill>
                <a:effectLst/>
                <a:latin typeface="Calibri" panose="020F0502020204030204" pitchFamily="34" charset="0"/>
              </a:rPr>
              <a:t> </a:t>
            </a:r>
            <a:r>
              <a:rPr lang="fr-FR" b="0" i="0" u="none" strike="noStrike" dirty="0" smtClean="0">
                <a:solidFill>
                  <a:srgbClr val="000000"/>
                </a:solidFill>
                <a:effectLst/>
                <a:latin typeface="Calibri" panose="020F0502020204030204" pitchFamily="34" charset="0"/>
              </a:rPr>
              <a:t>doit être en mesure d'effectuer </a:t>
            </a:r>
            <a:r>
              <a:rPr lang="fr-FR" b="1" i="0" u="none" strike="noStrike" dirty="0" smtClean="0">
                <a:solidFill>
                  <a:srgbClr val="000000"/>
                </a:solidFill>
                <a:effectLst/>
                <a:latin typeface="Calibri" panose="020F0502020204030204" pitchFamily="34" charset="0"/>
              </a:rPr>
              <a:t>en autonomie </a:t>
            </a:r>
            <a:r>
              <a:rPr lang="fr-FR" b="0" i="0" u="none" strike="noStrike" dirty="0" smtClean="0">
                <a:solidFill>
                  <a:srgbClr val="000000"/>
                </a:solidFill>
                <a:effectLst/>
                <a:latin typeface="Calibri" panose="020F0502020204030204" pitchFamily="34" charset="0"/>
              </a:rPr>
              <a:t>l'ensemble des tâches quotidiennes nécessaires au bon fonctionnement du site e-Commerce.  </a:t>
            </a:r>
            <a:endParaRPr lang="fr-FR" b="0" dirty="0" smtClean="0">
              <a:effectLst/>
            </a:endParaRPr>
          </a:p>
          <a:p>
            <a:pPr marL="696493">
              <a:spcBef>
                <a:spcPts val="1048"/>
              </a:spcBef>
            </a:pPr>
            <a:r>
              <a:rPr lang="fr-FR" b="1" i="0" u="none" strike="noStrike" dirty="0" smtClean="0">
                <a:solidFill>
                  <a:schemeClr val="accent6">
                    <a:lumMod val="50000"/>
                  </a:schemeClr>
                </a:solidFill>
                <a:effectLst/>
                <a:latin typeface="Cambria" panose="02040503050406030204" pitchFamily="18" charset="0"/>
              </a:rPr>
              <a:t>Fonctionnalités standards </a:t>
            </a:r>
            <a:endParaRPr lang="fr-FR" dirty="0">
              <a:solidFill>
                <a:schemeClr val="accent6">
                  <a:lumMod val="50000"/>
                </a:schemeClr>
              </a:solidFill>
            </a:endParaRPr>
          </a:p>
          <a:p>
            <a:pPr marL="696493">
              <a:spcBef>
                <a:spcPts val="1048"/>
              </a:spcBef>
            </a:pPr>
            <a:r>
              <a:rPr lang="fr-FR" sz="1600" b="0" i="0" u="none" strike="noStrike" dirty="0" smtClean="0">
                <a:solidFill>
                  <a:srgbClr val="000000"/>
                </a:solidFill>
                <a:effectLst/>
                <a:latin typeface="Calibri" panose="020F0502020204030204" pitchFamily="34" charset="0"/>
              </a:rPr>
              <a:t>             </a:t>
            </a:r>
            <a:r>
              <a:rPr lang="fr-FR" sz="1600" b="1" i="0" u="none" strike="noStrike" dirty="0" smtClean="0">
                <a:solidFill>
                  <a:srgbClr val="000000"/>
                </a:solidFill>
                <a:effectLst/>
                <a:latin typeface="Calibri" panose="020F0502020204030204" pitchFamily="34" charset="0"/>
              </a:rPr>
              <a:t>-</a:t>
            </a:r>
            <a:r>
              <a:rPr lang="fr-FR" sz="1600" b="1" i="0" u="none" strike="noStrike" dirty="0" smtClean="0">
                <a:solidFill>
                  <a:schemeClr val="accent6">
                    <a:lumMod val="50000"/>
                  </a:schemeClr>
                </a:solidFill>
                <a:effectLst/>
                <a:latin typeface="Calibri" panose="020F0502020204030204" pitchFamily="34" charset="0"/>
              </a:rPr>
              <a:t>Publication d'articles </a:t>
            </a:r>
            <a:r>
              <a:rPr lang="fr-FR" sz="1600" b="0" i="0" u="none" strike="noStrike" dirty="0" smtClean="0">
                <a:solidFill>
                  <a:schemeClr val="accent6">
                    <a:lumMod val="50000"/>
                  </a:schemeClr>
                </a:solidFill>
                <a:effectLst/>
                <a:latin typeface="Calibri" panose="020F0502020204030204" pitchFamily="34" charset="0"/>
              </a:rPr>
              <a:t>:</a:t>
            </a:r>
            <a:r>
              <a:rPr lang="fr-FR" sz="1600" b="0" i="0" u="none" strike="noStrike" dirty="0" smtClean="0">
                <a:solidFill>
                  <a:srgbClr val="000000"/>
                </a:solidFill>
                <a:effectLst/>
                <a:latin typeface="Calibri" panose="020F0502020204030204" pitchFamily="34" charset="0"/>
              </a:rPr>
              <a:t> Mise en ligne de nouveaux articles en toute autonomie</a:t>
            </a:r>
          </a:p>
          <a:p>
            <a:pPr marL="921753" marR="938378">
              <a:spcBef>
                <a:spcPts val="800"/>
              </a:spcBef>
            </a:pPr>
            <a:r>
              <a:rPr lang="fr-FR" sz="1600" b="0" i="0" u="none" strike="noStrike" dirty="0" smtClean="0">
                <a:solidFill>
                  <a:srgbClr val="000000"/>
                </a:solidFill>
                <a:effectLst/>
                <a:latin typeface="Calibri" panose="020F0502020204030204" pitchFamily="34" charset="0"/>
              </a:rPr>
              <a:t>        - </a:t>
            </a:r>
            <a:r>
              <a:rPr lang="fr-FR" sz="1600" b="1" i="0" u="none" strike="noStrike" dirty="0" smtClean="0">
                <a:solidFill>
                  <a:schemeClr val="accent6">
                    <a:lumMod val="50000"/>
                  </a:schemeClr>
                </a:solidFill>
                <a:effectLst/>
                <a:latin typeface="Calibri" panose="020F0502020204030204" pitchFamily="34" charset="0"/>
              </a:rPr>
              <a:t>Création de page </a:t>
            </a:r>
            <a:r>
              <a:rPr lang="fr-FR" sz="1600" b="0" i="0" u="none" strike="noStrike" dirty="0" smtClean="0">
                <a:solidFill>
                  <a:srgbClr val="000000"/>
                </a:solidFill>
                <a:effectLst/>
                <a:latin typeface="Calibri" panose="020F0502020204030204" pitchFamily="34" charset="0"/>
              </a:rPr>
              <a:t>: Elle doit être facilement réalisable. Le positionnement d'une page dans  l'arborescence du site doit être                              facilement éditable. </a:t>
            </a:r>
            <a:endParaRPr lang="fr-FR" sz="1600" b="0" dirty="0" smtClean="0">
              <a:effectLst/>
            </a:endParaRPr>
          </a:p>
          <a:p>
            <a:pPr marL="696493">
              <a:spcBef>
                <a:spcPts val="1070"/>
              </a:spcBef>
            </a:pPr>
            <a:r>
              <a:rPr lang="fr-FR" b="1" i="0" u="none" strike="noStrike" dirty="0" smtClean="0">
                <a:solidFill>
                  <a:schemeClr val="accent6">
                    <a:lumMod val="50000"/>
                  </a:schemeClr>
                </a:solidFill>
                <a:effectLst/>
                <a:latin typeface="Cambria" panose="02040503050406030204" pitchFamily="18" charset="0"/>
              </a:rPr>
              <a:t>Fonctionnalités E-commerce </a:t>
            </a:r>
            <a:endParaRPr lang="fr-FR" b="0" dirty="0" smtClean="0">
              <a:solidFill>
                <a:schemeClr val="accent6">
                  <a:lumMod val="50000"/>
                </a:schemeClr>
              </a:solidFill>
              <a:effectLst/>
            </a:endParaRPr>
          </a:p>
          <a:p>
            <a:pPr marL="1272210" indent="-342900">
              <a:spcBef>
                <a:spcPts val="1184"/>
              </a:spcBef>
              <a:buAutoNum type="arabicPeriod"/>
            </a:pPr>
            <a:r>
              <a:rPr lang="fr-FR" b="1" i="0" u="none" strike="noStrike" dirty="0" smtClean="0">
                <a:solidFill>
                  <a:schemeClr val="bg1">
                    <a:lumMod val="50000"/>
                  </a:schemeClr>
                </a:solidFill>
                <a:effectLst/>
                <a:latin typeface="Cambria" panose="02040503050406030204" pitchFamily="18" charset="0"/>
              </a:rPr>
              <a:t>Gestion du front </a:t>
            </a:r>
            <a:endParaRPr lang="fr-FR" b="0" dirty="0" smtClean="0">
              <a:solidFill>
                <a:schemeClr val="bg1">
                  <a:lumMod val="50000"/>
                </a:schemeClr>
              </a:solidFill>
              <a:effectLst/>
            </a:endParaRPr>
          </a:p>
          <a:p>
            <a:pPr marL="923277" marR="903884" indent="-234290">
              <a:spcBef>
                <a:spcPts val="188"/>
              </a:spcBef>
            </a:pPr>
            <a:r>
              <a:rPr lang="fr-FR" b="0" i="0" u="none" strike="noStrike" dirty="0" smtClean="0">
                <a:solidFill>
                  <a:srgbClr val="000000"/>
                </a:solidFill>
                <a:effectLst/>
                <a:latin typeface="Calibri" panose="020F0502020204030204" pitchFamily="34" charset="0"/>
              </a:rPr>
              <a:t>- </a:t>
            </a:r>
            <a:r>
              <a:rPr lang="fr-FR" b="1" i="0" u="none" strike="noStrike" dirty="0" smtClean="0">
                <a:solidFill>
                  <a:schemeClr val="accent6">
                    <a:lumMod val="50000"/>
                  </a:schemeClr>
                </a:solidFill>
                <a:effectLst/>
                <a:latin typeface="Calibri" panose="020F0502020204030204" pitchFamily="34" charset="0"/>
              </a:rPr>
              <a:t>Gestion du catalogue de produits </a:t>
            </a:r>
            <a:r>
              <a:rPr lang="fr-FR" b="0" i="0" u="none" strike="noStrike" dirty="0" smtClean="0">
                <a:solidFill>
                  <a:srgbClr val="000000"/>
                </a:solidFill>
                <a:effectLst/>
                <a:latin typeface="Calibri" panose="020F0502020204030204" pitchFamily="34" charset="0"/>
              </a:rPr>
              <a:t>: Ajout et retrait des produits affichés dans chacune des  boutiques.  </a:t>
            </a:r>
            <a:endParaRPr lang="fr-FR" b="0" dirty="0" smtClean="0">
              <a:effectLst/>
            </a:endParaRPr>
          </a:p>
          <a:p>
            <a:pPr marL="923277" marR="796989" indent="-230086">
              <a:spcBef>
                <a:spcPts val="40"/>
              </a:spcBef>
            </a:pPr>
            <a:r>
              <a:rPr lang="fr-FR" b="0" i="0" u="none" strike="noStrike" dirty="0" smtClean="0">
                <a:solidFill>
                  <a:srgbClr val="000000"/>
                </a:solidFill>
                <a:effectLst/>
                <a:latin typeface="Calibri" panose="020F0502020204030204" pitchFamily="34" charset="0"/>
              </a:rPr>
              <a:t>- </a:t>
            </a:r>
            <a:r>
              <a:rPr lang="fr-FR" b="1" i="0" u="none" strike="noStrike" dirty="0" smtClean="0">
                <a:solidFill>
                  <a:schemeClr val="accent6">
                    <a:lumMod val="50000"/>
                  </a:schemeClr>
                </a:solidFill>
                <a:effectLst/>
                <a:latin typeface="Calibri" panose="020F0502020204030204" pitchFamily="34" charset="0"/>
              </a:rPr>
              <a:t>Mise à jour de la page d'accueil </a:t>
            </a:r>
            <a:r>
              <a:rPr lang="fr-FR" b="0" i="0" u="none" strike="noStrike" dirty="0" smtClean="0">
                <a:solidFill>
                  <a:srgbClr val="000000"/>
                </a:solidFill>
                <a:effectLst/>
                <a:latin typeface="Calibri" panose="020F0502020204030204" pitchFamily="34" charset="0"/>
              </a:rPr>
              <a:t>: Possibilité de mettre en avant des produits, promotions et  articles ainsi les nouveaux produits </a:t>
            </a:r>
            <a:endParaRPr lang="fr-FR" b="0" dirty="0" smtClean="0">
              <a:effectLst/>
            </a:endParaRPr>
          </a:p>
          <a:p>
            <a:endParaRPr lang="fr-FR" dirty="0"/>
          </a:p>
        </p:txBody>
      </p:sp>
      <p:sp>
        <p:nvSpPr>
          <p:cNvPr id="5" name="Rectangle 1"/>
          <p:cNvSpPr>
            <a:spLocks noChangeArrowheads="1"/>
          </p:cNvSpPr>
          <p:nvPr/>
        </p:nvSpPr>
        <p:spPr bwMode="auto">
          <a:xfrm>
            <a:off x="123825" y="4485939"/>
            <a:ext cx="10675295" cy="140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smtClean="0">
                <a:ln>
                  <a:noFill/>
                </a:ln>
                <a:solidFill>
                  <a:schemeClr val="bg1">
                    <a:lumMod val="50000"/>
                  </a:schemeClr>
                </a:solidFill>
                <a:effectLst/>
                <a:latin typeface="Cambria" panose="02040503050406030204" pitchFamily="18" charset="0"/>
              </a:rPr>
              <a:t>    2. Gestion du Back-office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smtClean="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accent6">
                    <a:lumMod val="50000"/>
                  </a:schemeClr>
                </a:solidFill>
                <a:effectLst/>
                <a:latin typeface="Calibri" panose="020F0502020204030204" pitchFamily="34" charset="0"/>
                <a:cs typeface="Calibri" panose="020F0502020204030204" pitchFamily="34" charset="0"/>
              </a:rPr>
              <a:t>- </a:t>
            </a:r>
            <a:r>
              <a:rPr kumimoji="0" lang="fr-FR" altLang="fr-FR" b="1" i="0" u="none" strike="noStrike" cap="none" normalizeH="0" baseline="0" dirty="0" smtClean="0">
                <a:ln>
                  <a:noFill/>
                </a:ln>
                <a:solidFill>
                  <a:schemeClr val="accent6">
                    <a:lumMod val="50000"/>
                  </a:schemeClr>
                </a:solidFill>
                <a:effectLst/>
                <a:latin typeface="Calibri" panose="020F0502020204030204" pitchFamily="34" charset="0"/>
                <a:cs typeface="Calibri" panose="020F0502020204030204" pitchFamily="34" charset="0"/>
              </a:rPr>
              <a:t>Suivi des commandes </a:t>
            </a:r>
            <a:r>
              <a:rPr kumimoji="0" lang="fr-FR" altLang="fr-FR"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Affichage et modification de l’état (en cours de livraison, en cours de préparation , etc.) </a:t>
            </a:r>
            <a:endParaRPr kumimoji="0" lang="fr-FR" altLang="fr-FR"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rgbClr val="0000FF"/>
                </a:solidFill>
                <a:effectLst/>
                <a:latin typeface="Calibri" panose="020F0502020204030204" pitchFamily="34" charset="0"/>
                <a:cs typeface="Calibri" panose="020F0502020204030204" pitchFamily="34" charset="0"/>
              </a:rPr>
              <a:t>  </a:t>
            </a:r>
            <a:r>
              <a:rPr kumimoji="0" lang="fr-FR" altLang="fr-FR" sz="2800" b="0" i="0" u="none" strike="noStrike" cap="none" normalizeH="0" baseline="0" dirty="0" smtClean="0">
                <a:ln>
                  <a:noFill/>
                </a:ln>
                <a:solidFill>
                  <a:srgbClr val="0000FF"/>
                </a:solidFill>
                <a:effectLst/>
                <a:latin typeface="Calibri" panose="020F0502020204030204" pitchFamily="34" charset="0"/>
                <a:cs typeface="Calibri" panose="020F0502020204030204" pitchFamily="34" charset="0"/>
              </a:rPr>
              <a:t/>
            </a:r>
            <a:br>
              <a:rPr kumimoji="0" lang="fr-FR" altLang="fr-FR" sz="2800" b="0" i="0" u="none" strike="noStrike" cap="none" normalizeH="0" baseline="0" dirty="0" smtClean="0">
                <a:ln>
                  <a:noFill/>
                </a:ln>
                <a:solidFill>
                  <a:srgbClr val="0000FF"/>
                </a:solidFill>
                <a:effectLst/>
                <a:latin typeface="Calibri" panose="020F0502020204030204" pitchFamily="34" charset="0"/>
                <a:cs typeface="Calibri" panose="020F0502020204030204" pitchFamily="34" charset="0"/>
              </a:rPr>
            </a:br>
            <a:endParaRPr kumimoji="0" lang="fr-FR" altLang="fr-FR" sz="2800" b="0" i="0" u="none" strike="noStrike" cap="none" normalizeH="0" baseline="0" dirty="0" smtClean="0">
              <a:ln>
                <a:noFill/>
              </a:ln>
              <a:solidFill>
                <a:srgbClr val="0000FF"/>
              </a:solidFill>
              <a:effectLst/>
              <a:latin typeface="Calibri" panose="020F0502020204030204" pitchFamily="34" charset="0"/>
              <a:cs typeface="Calibri" panose="020F0502020204030204" pitchFamily="34" charset="0"/>
            </a:endParaRPr>
          </a:p>
        </p:txBody>
      </p:sp>
      <p:sp>
        <p:nvSpPr>
          <p:cNvPr id="6" name="AutoShape 2" descr="https://lh5.googleusercontent.com/3gses-M4oEpmW9gOm5aE1xbLp2pJG-yt0Lgm32wm3Y8qCx4efNJA35-mF6-O59h147efbnoJ7h4V9bc6_daTPp3sgHMA3EPDqQE7R8GykVFOvAIqscp--SM4UDZSz5KkNpmwENPjH6GV4b1Z8dy7zNlIZiRTWOsevDAGqdNCynL3FzlLC2lVKB7nxex4"/>
          <p:cNvSpPr>
            <a:spLocks noChangeAspect="1" noChangeArrowheads="1"/>
          </p:cNvSpPr>
          <p:nvPr/>
        </p:nvSpPr>
        <p:spPr bwMode="auto">
          <a:xfrm>
            <a:off x="123825" y="-182563"/>
            <a:ext cx="1533525" cy="428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132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362" y="206115"/>
            <a:ext cx="12192000" cy="7009611"/>
          </a:xfrm>
          <a:prstGeom prst="rect">
            <a:avLst/>
          </a:prstGeom>
        </p:spPr>
        <p:txBody>
          <a:bodyPr wrap="square">
            <a:spAutoFit/>
          </a:bodyPr>
          <a:lstStyle/>
          <a:p>
            <a:pPr marL="696303">
              <a:spcBef>
                <a:spcPts val="1026"/>
              </a:spcBef>
            </a:pPr>
            <a:r>
              <a:rPr lang="fr-FR" sz="2000" b="1" i="0" u="sng" strike="noStrike" dirty="0" smtClean="0">
                <a:solidFill>
                  <a:schemeClr val="accent6">
                    <a:lumMod val="75000"/>
                  </a:schemeClr>
                </a:solidFill>
                <a:effectLst/>
                <a:latin typeface="Calibri" panose="020F0502020204030204" pitchFamily="34" charset="0"/>
              </a:rPr>
              <a:t>3.4 </a:t>
            </a:r>
            <a:r>
              <a:rPr lang="fr-FR" sz="2000" b="1" i="0" u="sng" dirty="0" smtClean="0">
                <a:solidFill>
                  <a:schemeClr val="accent6">
                    <a:lumMod val="75000"/>
                  </a:schemeClr>
                </a:solidFill>
                <a:effectLst/>
                <a:latin typeface="Calibri" panose="020F0502020204030204" pitchFamily="34" charset="0"/>
              </a:rPr>
              <a:t>Informations relatives aux contenus :</a:t>
            </a:r>
            <a:r>
              <a:rPr lang="fr-FR" sz="2000" b="1" i="0" u="sng" strike="noStrike" dirty="0" smtClean="0">
                <a:solidFill>
                  <a:schemeClr val="accent6">
                    <a:lumMod val="75000"/>
                  </a:schemeClr>
                </a:solidFill>
                <a:effectLst/>
                <a:latin typeface="Calibri" panose="020F0502020204030204" pitchFamily="34" charset="0"/>
              </a:rPr>
              <a:t> </a:t>
            </a:r>
            <a:endParaRPr lang="fr-FR" sz="2000" b="0" u="sng" dirty="0" smtClean="0">
              <a:solidFill>
                <a:schemeClr val="accent6">
                  <a:lumMod val="75000"/>
                </a:schemeClr>
              </a:solidFill>
              <a:effectLst/>
            </a:endParaRPr>
          </a:p>
          <a:p>
            <a:pPr marL="923277" marR="706565" indent="-226301">
              <a:spcBef>
                <a:spcPts val="1072"/>
              </a:spcBef>
            </a:pPr>
            <a:r>
              <a:rPr lang="fr-FR" b="0" i="0" u="none" strike="noStrike" dirty="0" smtClean="0">
                <a:solidFill>
                  <a:srgbClr val="000000"/>
                </a:solidFill>
                <a:effectLst/>
                <a:latin typeface="Calibri" panose="020F0502020204030204" pitchFamily="34" charset="0"/>
              </a:rPr>
              <a:t>- </a:t>
            </a:r>
            <a:r>
              <a:rPr lang="fr-FR" b="0" i="0" u="none" strike="noStrike" dirty="0" smtClean="0">
                <a:solidFill>
                  <a:srgbClr val="92D050"/>
                </a:solidFill>
                <a:effectLst/>
                <a:latin typeface="Calibri" panose="020F0502020204030204" pitchFamily="34" charset="0"/>
              </a:rPr>
              <a:t>Type de contenus </a:t>
            </a:r>
            <a:r>
              <a:rPr lang="fr-FR" b="0" i="0" u="none" strike="noStrike" dirty="0" smtClean="0">
                <a:solidFill>
                  <a:srgbClr val="000000"/>
                </a:solidFill>
                <a:effectLst/>
                <a:latin typeface="Calibri" panose="020F0502020204030204" pitchFamily="34" charset="0"/>
              </a:rPr>
              <a:t>: Le site utilisera des types de contenus  différents : images, ressources téléchargeables, qu'il doit être possible de télécharger  facilement sur le site.  </a:t>
            </a:r>
            <a:endParaRPr lang="fr-FR" b="0" dirty="0" smtClean="0">
              <a:effectLst/>
            </a:endParaRPr>
          </a:p>
          <a:p>
            <a:pPr marL="974737" marR="844601" indent="-285750">
              <a:spcBef>
                <a:spcPts val="1058"/>
              </a:spcBef>
              <a:buFontTx/>
              <a:buChar char="-"/>
            </a:pPr>
            <a:r>
              <a:rPr lang="fr-FR" b="0" i="0" u="none" strike="noStrike" dirty="0" smtClean="0">
                <a:solidFill>
                  <a:srgbClr val="92D050"/>
                </a:solidFill>
                <a:effectLst/>
                <a:latin typeface="Calibri" panose="020F0502020204030204" pitchFamily="34" charset="0"/>
              </a:rPr>
              <a:t>Optimisation du SEO </a:t>
            </a:r>
            <a:r>
              <a:rPr lang="fr-FR" b="0" i="0" u="none" strike="noStrike" dirty="0" smtClean="0">
                <a:solidFill>
                  <a:srgbClr val="000000"/>
                </a:solidFill>
                <a:effectLst/>
                <a:latin typeface="Calibri" panose="020F0502020204030204" pitchFamily="34" charset="0"/>
              </a:rPr>
              <a:t>: Pour chacune des pages ou produits, il doit être possible d'éditer les  paramètres relatifs au SEO : Description, Titre, mots clés, etc.  </a:t>
            </a:r>
          </a:p>
          <a:p>
            <a:pPr marL="688987" marR="844601">
              <a:spcBef>
                <a:spcPts val="1058"/>
              </a:spcBef>
            </a:pPr>
            <a:endParaRPr lang="fr-FR" b="0" i="0" u="none" strike="noStrike" dirty="0" smtClean="0">
              <a:solidFill>
                <a:srgbClr val="000000"/>
              </a:solidFill>
              <a:effectLst/>
              <a:latin typeface="Calibri" panose="020F0502020204030204" pitchFamily="34" charset="0"/>
            </a:endParaRPr>
          </a:p>
          <a:p>
            <a:pPr marL="696303">
              <a:spcBef>
                <a:spcPts val="1073"/>
              </a:spcBef>
            </a:pPr>
            <a:r>
              <a:rPr lang="fr-FR" sz="2000" b="1" i="0" u="none" strike="noStrike" dirty="0" smtClean="0">
                <a:solidFill>
                  <a:schemeClr val="accent6">
                    <a:lumMod val="75000"/>
                  </a:schemeClr>
                </a:solidFill>
                <a:effectLst/>
                <a:latin typeface="Calibri" panose="020F0502020204030204" pitchFamily="34" charset="0"/>
              </a:rPr>
              <a:t>3.5 </a:t>
            </a:r>
            <a:r>
              <a:rPr lang="fr-FR" sz="2000" b="1" u="sng" dirty="0" smtClean="0">
                <a:solidFill>
                  <a:schemeClr val="accent6">
                    <a:lumMod val="75000"/>
                  </a:schemeClr>
                </a:solidFill>
                <a:latin typeface="Calibri" panose="020F0502020204030204" pitchFamily="34" charset="0"/>
              </a:rPr>
              <a:t>Présentation de site</a:t>
            </a:r>
            <a:r>
              <a:rPr lang="fr-FR" sz="2000" b="1" i="0" u="sng" dirty="0" smtClean="0">
                <a:solidFill>
                  <a:schemeClr val="accent6">
                    <a:lumMod val="75000"/>
                  </a:schemeClr>
                </a:solidFill>
                <a:effectLst/>
                <a:latin typeface="Calibri" panose="020F0502020204030204" pitchFamily="34" charset="0"/>
              </a:rPr>
              <a:t> :</a:t>
            </a:r>
            <a:r>
              <a:rPr lang="fr-FR" sz="2000" b="1" i="0" u="none" strike="noStrike" dirty="0" smtClean="0">
                <a:solidFill>
                  <a:schemeClr val="accent6">
                    <a:lumMod val="75000"/>
                  </a:schemeClr>
                </a:solidFill>
                <a:effectLst/>
                <a:latin typeface="Calibri" panose="020F0502020204030204" pitchFamily="34" charset="0"/>
              </a:rPr>
              <a:t> </a:t>
            </a:r>
            <a:endParaRPr lang="fr-FR" sz="2000" b="0" dirty="0" smtClean="0">
              <a:solidFill>
                <a:schemeClr val="accent6">
                  <a:lumMod val="75000"/>
                </a:schemeClr>
              </a:solidFill>
              <a:effectLst/>
            </a:endParaRPr>
          </a:p>
          <a:p>
            <a:pPr marL="976261" marR="1325067" indent="-285750">
              <a:spcBef>
                <a:spcPts val="148"/>
              </a:spcBef>
              <a:buFontTx/>
              <a:buChar char="-"/>
            </a:pPr>
            <a:r>
              <a:rPr lang="fr-FR" b="0" i="0" u="none" strike="noStrike" dirty="0" smtClean="0">
                <a:solidFill>
                  <a:srgbClr val="92D050"/>
                </a:solidFill>
                <a:effectLst/>
                <a:latin typeface="Calibri" panose="020F0502020204030204" pitchFamily="34" charset="0"/>
              </a:rPr>
              <a:t>Design</a:t>
            </a:r>
            <a:r>
              <a:rPr lang="fr-FR" b="0" i="0" u="none" strike="noStrike" dirty="0" smtClean="0">
                <a:solidFill>
                  <a:srgbClr val="000000"/>
                </a:solidFill>
                <a:effectLst/>
                <a:latin typeface="Calibri" panose="020F0502020204030204" pitchFamily="34" charset="0"/>
              </a:rPr>
              <a:t> : Réalisation de maquettes pour chacune des pages principales listées dans  l'arborescence du site </a:t>
            </a:r>
            <a:endParaRPr lang="fr-FR" dirty="0"/>
          </a:p>
          <a:p>
            <a:pPr marL="976261" marR="1325067" indent="-285750">
              <a:spcBef>
                <a:spcPts val="148"/>
              </a:spcBef>
              <a:buFontTx/>
              <a:buChar char="-"/>
            </a:pPr>
            <a:r>
              <a:rPr lang="fr-FR" b="0" i="0" u="none" strike="noStrike" dirty="0" smtClean="0">
                <a:solidFill>
                  <a:srgbClr val="92D050"/>
                </a:solidFill>
                <a:effectLst/>
                <a:latin typeface="Calibri" panose="020F0502020204030204" pitchFamily="34" charset="0"/>
              </a:rPr>
              <a:t>Intégration</a:t>
            </a:r>
            <a:r>
              <a:rPr lang="fr-FR" b="0" i="0" u="none" strike="noStrike" dirty="0" smtClean="0">
                <a:solidFill>
                  <a:srgbClr val="000000"/>
                </a:solidFill>
                <a:effectLst/>
                <a:latin typeface="Calibri" panose="020F0502020204030204" pitchFamily="34" charset="0"/>
              </a:rPr>
              <a:t> : Intégration de ces maquettes après validation </a:t>
            </a:r>
            <a:endParaRPr lang="fr-FR" dirty="0"/>
          </a:p>
          <a:p>
            <a:pPr marL="976261" marR="1325067" indent="-285750">
              <a:spcBef>
                <a:spcPts val="148"/>
              </a:spcBef>
              <a:buFontTx/>
              <a:buChar char="-"/>
            </a:pPr>
            <a:r>
              <a:rPr lang="fr-FR" b="0" i="0" u="none" strike="noStrike" dirty="0" smtClean="0">
                <a:solidFill>
                  <a:srgbClr val="92D050"/>
                </a:solidFill>
                <a:effectLst/>
                <a:latin typeface="Calibri" panose="020F0502020204030204" pitchFamily="34" charset="0"/>
              </a:rPr>
              <a:t>Création et paramétrage</a:t>
            </a:r>
            <a:r>
              <a:rPr lang="fr-FR" b="0" i="0" u="none" strike="noStrike" dirty="0" smtClean="0">
                <a:solidFill>
                  <a:srgbClr val="000000"/>
                </a:solidFill>
                <a:effectLst/>
                <a:latin typeface="Calibri" panose="020F0502020204030204" pitchFamily="34" charset="0"/>
              </a:rPr>
              <a:t> de la base de données du site </a:t>
            </a:r>
          </a:p>
          <a:p>
            <a:pPr marL="690511" marR="1325067">
              <a:spcBef>
                <a:spcPts val="148"/>
              </a:spcBef>
            </a:pPr>
            <a:endParaRPr lang="fr-FR" b="0" dirty="0" smtClean="0">
              <a:effectLst/>
            </a:endParaRPr>
          </a:p>
          <a:p>
            <a:pPr marL="696303">
              <a:spcBef>
                <a:spcPts val="1073"/>
              </a:spcBef>
            </a:pPr>
            <a:r>
              <a:rPr lang="fr-FR" sz="2000" b="1" i="0" u="none" strike="noStrike" dirty="0" smtClean="0">
                <a:solidFill>
                  <a:schemeClr val="accent6">
                    <a:lumMod val="75000"/>
                  </a:schemeClr>
                </a:solidFill>
                <a:effectLst/>
                <a:latin typeface="Calibri" panose="020F0502020204030204" pitchFamily="34" charset="0"/>
              </a:rPr>
              <a:t>3.6 </a:t>
            </a:r>
            <a:r>
              <a:rPr lang="fr-FR" sz="2000" b="1" i="0" u="sng" dirty="0" smtClean="0">
                <a:solidFill>
                  <a:schemeClr val="accent6">
                    <a:lumMod val="75000"/>
                  </a:schemeClr>
                </a:solidFill>
                <a:effectLst/>
                <a:latin typeface="Calibri" panose="020F0502020204030204" pitchFamily="34" charset="0"/>
              </a:rPr>
              <a:t>Contraintes techniques :</a:t>
            </a:r>
            <a:r>
              <a:rPr lang="fr-FR" sz="2000" b="1" i="0" u="none" strike="noStrike" dirty="0" smtClean="0">
                <a:solidFill>
                  <a:schemeClr val="accent6">
                    <a:lumMod val="75000"/>
                  </a:schemeClr>
                </a:solidFill>
                <a:effectLst/>
                <a:latin typeface="Calibri" panose="020F0502020204030204" pitchFamily="34" charset="0"/>
              </a:rPr>
              <a:t> </a:t>
            </a:r>
            <a:endParaRPr lang="fr-FR" sz="2000" b="0" dirty="0" smtClean="0">
              <a:solidFill>
                <a:schemeClr val="accent6">
                  <a:lumMod val="75000"/>
                </a:schemeClr>
              </a:solidFill>
              <a:effectLst/>
            </a:endParaRPr>
          </a:p>
          <a:p>
            <a:pPr marL="923277" marR="729221" indent="-227419">
              <a:spcBef>
                <a:spcPts val="1048"/>
              </a:spcBef>
            </a:pPr>
            <a:r>
              <a:rPr lang="fr-FR" b="0" i="0" u="none" strike="noStrike" dirty="0" smtClean="0">
                <a:solidFill>
                  <a:srgbClr val="000000"/>
                </a:solidFill>
                <a:effectLst/>
                <a:latin typeface="Calibri" panose="020F0502020204030204" pitchFamily="34" charset="0"/>
              </a:rPr>
              <a:t>- </a:t>
            </a:r>
            <a:r>
              <a:rPr lang="fr-FR" b="0" i="0" u="none" strike="noStrike" dirty="0" smtClean="0">
                <a:solidFill>
                  <a:schemeClr val="accent6">
                    <a:lumMod val="60000"/>
                    <a:lumOff val="40000"/>
                  </a:schemeClr>
                </a:solidFill>
                <a:effectLst/>
                <a:latin typeface="Calibri" panose="020F0502020204030204" pitchFamily="34" charset="0"/>
              </a:rPr>
              <a:t>Technologies et logiciels à utiliser : </a:t>
            </a:r>
            <a:r>
              <a:rPr lang="fr-FR" b="0" i="0" u="none" strike="noStrike" dirty="0" smtClean="0">
                <a:solidFill>
                  <a:srgbClr val="000000"/>
                </a:solidFill>
                <a:effectLst/>
                <a:latin typeface="Calibri" panose="020F0502020204030204" pitchFamily="34" charset="0"/>
              </a:rPr>
              <a:t>Pas de contraintes particulières. </a:t>
            </a:r>
            <a:r>
              <a:rPr lang="fr-FR" dirty="0" smtClean="0">
                <a:solidFill>
                  <a:srgbClr val="000000"/>
                </a:solidFill>
                <a:latin typeface="Calibri" panose="020F0502020204030204" pitchFamily="34" charset="0"/>
              </a:rPr>
              <a:t>On </a:t>
            </a:r>
            <a:r>
              <a:rPr lang="fr-FR" b="0" i="0" u="none" strike="noStrike" dirty="0" smtClean="0">
                <a:solidFill>
                  <a:srgbClr val="000000"/>
                </a:solidFill>
                <a:effectLst/>
                <a:latin typeface="Calibri" panose="020F0502020204030204" pitchFamily="34" charset="0"/>
              </a:rPr>
              <a:t>peut proposer des services et logiciels externes si cela permet de réduire le coût de création et de  gestion du site.  </a:t>
            </a:r>
            <a:endParaRPr lang="fr-FR" b="0" dirty="0" smtClean="0">
              <a:effectLst/>
            </a:endParaRPr>
          </a:p>
          <a:p>
            <a:pPr marL="921753" marR="733044" indent="-223114">
              <a:spcBef>
                <a:spcPts val="52"/>
              </a:spcBef>
            </a:pPr>
            <a:r>
              <a:rPr lang="fr-FR" b="0" i="0" u="none" strike="noStrike" dirty="0" smtClean="0">
                <a:solidFill>
                  <a:srgbClr val="000000"/>
                </a:solidFill>
                <a:effectLst/>
                <a:latin typeface="Calibri" panose="020F0502020204030204" pitchFamily="34" charset="0"/>
              </a:rPr>
              <a:t>- Le site doit être </a:t>
            </a:r>
            <a:r>
              <a:rPr lang="fr-FR" b="1" i="0" u="none" strike="noStrike" dirty="0" smtClean="0">
                <a:solidFill>
                  <a:srgbClr val="000000"/>
                </a:solidFill>
                <a:effectLst/>
                <a:latin typeface="Calibri" panose="020F0502020204030204" pitchFamily="34" charset="0"/>
              </a:rPr>
              <a:t>compatible</a:t>
            </a:r>
            <a:r>
              <a:rPr lang="fr-FR" b="0" i="0" u="none" strike="noStrike" dirty="0" smtClean="0">
                <a:solidFill>
                  <a:srgbClr val="000000"/>
                </a:solidFill>
                <a:effectLst/>
                <a:latin typeface="Calibri" panose="020F0502020204030204" pitchFamily="34" charset="0"/>
              </a:rPr>
              <a:t> avec l'ensemble des navigateurs standards : Google Chrome,  Android, Mozilla Firefox, Internet Explorer, Safari &amp; Opéra.  </a:t>
            </a:r>
            <a:endParaRPr lang="fr-FR" b="0" dirty="0" smtClean="0">
              <a:effectLst/>
            </a:endParaRPr>
          </a:p>
          <a:p>
            <a:pPr marL="980605" marR="717588" indent="-285750">
              <a:spcBef>
                <a:spcPts val="1060"/>
              </a:spcBef>
              <a:buFontTx/>
              <a:buChar char="-"/>
            </a:pPr>
            <a:r>
              <a:rPr lang="fr-FR" b="0" i="0" u="none" strike="noStrike" dirty="0" smtClean="0">
                <a:solidFill>
                  <a:srgbClr val="000000"/>
                </a:solidFill>
                <a:effectLst/>
                <a:latin typeface="Calibri" panose="020F0502020204030204" pitchFamily="34" charset="0"/>
              </a:rPr>
              <a:t>Des systèmes </a:t>
            </a:r>
            <a:r>
              <a:rPr lang="fr-FR" b="1" i="0" u="none" strike="noStrike" dirty="0" smtClean="0">
                <a:solidFill>
                  <a:srgbClr val="000000"/>
                </a:solidFill>
                <a:effectLst/>
                <a:latin typeface="Calibri" panose="020F0502020204030204" pitchFamily="34" charset="0"/>
              </a:rPr>
              <a:t>tiers</a:t>
            </a:r>
            <a:r>
              <a:rPr lang="fr-FR" b="0" i="0" u="none" strike="noStrike" dirty="0" smtClean="0">
                <a:solidFill>
                  <a:srgbClr val="000000"/>
                </a:solidFill>
                <a:effectLst/>
                <a:latin typeface="Calibri" panose="020F0502020204030204" pitchFamily="34" charset="0"/>
              </a:rPr>
              <a:t> seront potentiellement intégrés par la suite de l'activité : réseaux sociaux,  comptabilité, facturation, emailing, marketing automation, CRM</a:t>
            </a:r>
          </a:p>
          <a:p>
            <a:r>
              <a:rPr lang="fr-FR" dirty="0" smtClean="0"/>
              <a:t/>
            </a:r>
            <a:br>
              <a:rPr lang="fr-FR" dirty="0" smtClean="0"/>
            </a:br>
            <a:endParaRPr lang="fr-FR" dirty="0"/>
          </a:p>
        </p:txBody>
      </p:sp>
    </p:spTree>
    <p:extLst>
      <p:ext uri="{BB962C8B-B14F-4D97-AF65-F5344CB8AC3E}">
        <p14:creationId xmlns:p14="http://schemas.microsoft.com/office/powerpoint/2010/main" val="3820855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025"/>
            <a:ext cx="12191999" cy="4031873"/>
          </a:xfrm>
          <a:prstGeom prst="rect">
            <a:avLst/>
          </a:prstGeom>
        </p:spPr>
        <p:txBody>
          <a:bodyPr wrap="square">
            <a:spAutoFit/>
          </a:bodyPr>
          <a:lstStyle/>
          <a:p>
            <a:pPr marL="692658" marR="1555890" indent="457">
              <a:spcBef>
                <a:spcPts val="2762"/>
              </a:spcBef>
            </a:pPr>
            <a:r>
              <a:rPr lang="fr-FR" sz="2400" b="1" i="0" u="none" strike="noStrike" dirty="0" smtClean="0">
                <a:solidFill>
                  <a:srgbClr val="92D050"/>
                </a:solidFill>
                <a:effectLst/>
                <a:latin typeface="Calibri" panose="020F0502020204030204" pitchFamily="34" charset="0"/>
              </a:rPr>
              <a:t>4. </a:t>
            </a:r>
            <a:r>
              <a:rPr lang="fr-FR" sz="2400" b="1" dirty="0">
                <a:solidFill>
                  <a:srgbClr val="92D050"/>
                </a:solidFill>
                <a:latin typeface="Calibri" panose="020F0502020204030204" pitchFamily="34" charset="0"/>
              </a:rPr>
              <a:t>Prestations des prestataires </a:t>
            </a:r>
            <a:r>
              <a:rPr lang="fr-FR" sz="2400" b="1" i="0" u="none" strike="noStrike" dirty="0" smtClean="0">
                <a:solidFill>
                  <a:srgbClr val="92D050"/>
                </a:solidFill>
                <a:effectLst/>
                <a:latin typeface="Calibri" panose="020F0502020204030204" pitchFamily="34" charset="0"/>
              </a:rPr>
              <a:t>attendues:</a:t>
            </a:r>
          </a:p>
          <a:p>
            <a:pPr marL="692658" marR="1555890" indent="457">
              <a:spcBef>
                <a:spcPts val="2762"/>
              </a:spcBef>
            </a:pPr>
            <a:r>
              <a:rPr lang="fr-FR" b="1" i="0" u="sng" dirty="0" smtClean="0">
                <a:solidFill>
                  <a:schemeClr val="accent6">
                    <a:lumMod val="75000"/>
                  </a:schemeClr>
                </a:solidFill>
                <a:effectLst/>
                <a:latin typeface="Calibri" panose="020F0502020204030204" pitchFamily="34" charset="0"/>
              </a:rPr>
              <a:t>Prestations attendues :</a:t>
            </a:r>
            <a:endParaRPr lang="fr-FR" b="0" i="0" u="sng" strike="noStrike" dirty="0" smtClean="0">
              <a:solidFill>
                <a:schemeClr val="accent6">
                  <a:lumMod val="75000"/>
                </a:schemeClr>
              </a:solidFill>
              <a:effectLst/>
              <a:latin typeface="Calibri" panose="020F0502020204030204" pitchFamily="34" charset="0"/>
            </a:endParaRPr>
          </a:p>
          <a:p>
            <a:pPr marL="978408" marR="1555890" indent="-285750">
              <a:spcBef>
                <a:spcPts val="2762"/>
              </a:spcBef>
              <a:buFont typeface="Arial" panose="020B0604020202020204" pitchFamily="34" charset="0"/>
              <a:buChar char="•"/>
            </a:pPr>
            <a:r>
              <a:rPr lang="fr-FR" b="1" dirty="0" smtClean="0">
                <a:solidFill>
                  <a:schemeClr val="accent6">
                    <a:lumMod val="50000"/>
                  </a:schemeClr>
                </a:solidFill>
                <a:latin typeface="Calibri" panose="020F0502020204030204" pitchFamily="34" charset="0"/>
              </a:rPr>
              <a:t>Nos fournisseurs :</a:t>
            </a:r>
          </a:p>
          <a:p>
            <a:pPr marL="692658" marR="1555890" indent="457">
              <a:spcBef>
                <a:spcPts val="2762"/>
              </a:spcBef>
            </a:pPr>
            <a:r>
              <a:rPr lang="fr-FR" dirty="0" smtClean="0">
                <a:solidFill>
                  <a:srgbClr val="000000"/>
                </a:solidFill>
                <a:latin typeface="Calibri" panose="020F0502020204030204" pitchFamily="34" charset="0"/>
              </a:rPr>
              <a:t>-</a:t>
            </a:r>
            <a:r>
              <a:rPr lang="fr-FR" b="1" dirty="0" smtClean="0">
                <a:latin typeface="Calibri" panose="020F0502020204030204" pitchFamily="34" charset="0"/>
              </a:rPr>
              <a:t>Apprivoisement</a:t>
            </a:r>
            <a:r>
              <a:rPr lang="fr-FR" dirty="0" smtClean="0">
                <a:solidFill>
                  <a:srgbClr val="000000"/>
                </a:solidFill>
                <a:latin typeface="Calibri" panose="020F0502020204030204" pitchFamily="34" charset="0"/>
              </a:rPr>
              <a:t>: le fournisseur (Samsung , Apple, </a:t>
            </a:r>
            <a:r>
              <a:rPr lang="fr-FR" dirty="0" err="1" smtClean="0">
                <a:solidFill>
                  <a:srgbClr val="000000"/>
                </a:solidFill>
                <a:latin typeface="Calibri" panose="020F0502020204030204" pitchFamily="34" charset="0"/>
              </a:rPr>
              <a:t>Xiaomi</a:t>
            </a:r>
            <a:r>
              <a:rPr lang="fr-FR" dirty="0" smtClean="0">
                <a:solidFill>
                  <a:srgbClr val="000000"/>
                </a:solidFill>
                <a:latin typeface="Calibri" panose="020F0502020204030204" pitchFamily="34" charset="0"/>
              </a:rPr>
              <a:t>,…) devra  toujours être JAT(juste a temps) pour l’approvisionnent  pour éviter les ruptures de nos stocks .</a:t>
            </a:r>
            <a:endParaRPr lang="fr-FR" b="0" i="0" u="none" strike="noStrike" dirty="0" smtClean="0">
              <a:solidFill>
                <a:srgbClr val="000000"/>
              </a:solidFill>
              <a:effectLst/>
              <a:latin typeface="Calibri" panose="020F0502020204030204" pitchFamily="34" charset="0"/>
            </a:endParaRPr>
          </a:p>
          <a:p>
            <a:pPr marL="698779" marR="817258">
              <a:spcBef>
                <a:spcPts val="40"/>
              </a:spcBef>
            </a:pPr>
            <a:r>
              <a:rPr lang="fr-FR" dirty="0" smtClean="0">
                <a:solidFill>
                  <a:schemeClr val="accent6">
                    <a:lumMod val="60000"/>
                    <a:lumOff val="40000"/>
                  </a:schemeClr>
                </a:solidFill>
                <a:latin typeface="Calibri" panose="020F0502020204030204" pitchFamily="34" charset="0"/>
              </a:rPr>
              <a:t>   Avec respect de nos règles de gestion :</a:t>
            </a:r>
          </a:p>
          <a:p>
            <a:pPr marL="698779" marR="817258">
              <a:spcBef>
                <a:spcPts val="40"/>
              </a:spcBef>
            </a:pPr>
            <a:r>
              <a:rPr lang="fr-FR" dirty="0" smtClean="0">
                <a:solidFill>
                  <a:srgbClr val="000000"/>
                </a:solidFill>
                <a:latin typeface="Calibri" panose="020F0502020204030204" pitchFamily="34" charset="0"/>
              </a:rPr>
              <a:t>       </a:t>
            </a:r>
            <a:r>
              <a:rPr lang="fr-FR" b="1" dirty="0" smtClean="0">
                <a:solidFill>
                  <a:srgbClr val="000000"/>
                </a:solidFill>
                <a:effectLst>
                  <a:outerShdw blurRad="38100" dist="38100" dir="2700000" algn="tl">
                    <a:srgbClr val="000000">
                      <a:alpha val="43137"/>
                    </a:srgbClr>
                  </a:outerShdw>
                </a:effectLst>
                <a:latin typeface="Calibri" panose="020F0502020204030204" pitchFamily="34" charset="0"/>
              </a:rPr>
              <a:t>Délai</a:t>
            </a:r>
            <a:r>
              <a:rPr lang="fr-FR" dirty="0" smtClean="0">
                <a:solidFill>
                  <a:srgbClr val="000000"/>
                </a:solidFill>
                <a:latin typeface="Calibri" panose="020F0502020204030204" pitchFamily="34" charset="0"/>
              </a:rPr>
              <a:t>: nos  fournisseurs doit nous approvisionné au maximum </a:t>
            </a:r>
            <a:r>
              <a:rPr lang="fr-FR" b="1" dirty="0" smtClean="0">
                <a:solidFill>
                  <a:srgbClr val="000000"/>
                </a:solidFill>
                <a:latin typeface="Calibri" panose="020F0502020204030204" pitchFamily="34" charset="0"/>
              </a:rPr>
              <a:t>après 24h </a:t>
            </a:r>
            <a:r>
              <a:rPr lang="fr-FR" dirty="0" smtClean="0">
                <a:solidFill>
                  <a:srgbClr val="000000"/>
                </a:solidFill>
                <a:latin typeface="Calibri" panose="020F0502020204030204" pitchFamily="34" charset="0"/>
              </a:rPr>
              <a:t>de bon d’approvisionnement </a:t>
            </a:r>
          </a:p>
          <a:p>
            <a:pPr marL="698779" marR="817258">
              <a:spcBef>
                <a:spcPts val="40"/>
              </a:spcBef>
            </a:pPr>
            <a:r>
              <a:rPr lang="fr-FR" dirty="0">
                <a:solidFill>
                  <a:srgbClr val="000000"/>
                </a:solidFill>
                <a:latin typeface="Calibri" panose="020F0502020204030204" pitchFamily="34" charset="0"/>
              </a:rPr>
              <a:t> </a:t>
            </a:r>
            <a:r>
              <a:rPr lang="fr-FR" dirty="0" smtClean="0">
                <a:solidFill>
                  <a:srgbClr val="000000"/>
                </a:solidFill>
                <a:latin typeface="Calibri" panose="020F0502020204030204" pitchFamily="34" charset="0"/>
              </a:rPr>
              <a:t>     </a:t>
            </a:r>
            <a:r>
              <a:rPr lang="fr-FR" b="1" dirty="0" smtClean="0">
                <a:solidFill>
                  <a:srgbClr val="000000"/>
                </a:solidFill>
                <a:effectLst>
                  <a:outerShdw blurRad="38100" dist="38100" dir="2700000" algn="tl">
                    <a:srgbClr val="000000">
                      <a:alpha val="43137"/>
                    </a:srgbClr>
                  </a:outerShdw>
                </a:effectLst>
                <a:latin typeface="Calibri" panose="020F0502020204030204" pitchFamily="34" charset="0"/>
              </a:rPr>
              <a:t>Contact Fournisseur-p. Logistique</a:t>
            </a:r>
            <a:r>
              <a:rPr lang="fr-FR" dirty="0" smtClean="0">
                <a:solidFill>
                  <a:srgbClr val="000000"/>
                </a:solidFill>
                <a:latin typeface="Calibri" panose="020F0502020204030204" pitchFamily="34" charset="0"/>
              </a:rPr>
              <a:t>: il faut </a:t>
            </a:r>
            <a:r>
              <a:rPr lang="fr-FR" b="1" dirty="0" smtClean="0">
                <a:solidFill>
                  <a:srgbClr val="000000"/>
                </a:solidFill>
                <a:latin typeface="Calibri" panose="020F0502020204030204" pitchFamily="34" charset="0"/>
              </a:rPr>
              <a:t>que l’approvisionnement s’envoi directement </a:t>
            </a:r>
            <a:r>
              <a:rPr lang="fr-FR" dirty="0" smtClean="0">
                <a:solidFill>
                  <a:srgbClr val="000000"/>
                </a:solidFill>
                <a:latin typeface="Calibri" panose="020F0502020204030204" pitchFamily="34" charset="0"/>
              </a:rPr>
              <a:t>a notre prestataire logistique </a:t>
            </a:r>
            <a:endParaRPr lang="fr-FR" b="0" dirty="0" smtClean="0">
              <a:effectLst/>
            </a:endParaRPr>
          </a:p>
          <a:p>
            <a:endParaRPr lang="fr-FR" dirty="0"/>
          </a:p>
        </p:txBody>
      </p:sp>
      <p:sp>
        <p:nvSpPr>
          <p:cNvPr id="5" name="Rectangle 1"/>
          <p:cNvSpPr>
            <a:spLocks noChangeArrowheads="1"/>
          </p:cNvSpPr>
          <p:nvPr/>
        </p:nvSpPr>
        <p:spPr bwMode="auto">
          <a:xfrm>
            <a:off x="497840" y="4377386"/>
            <a:ext cx="4683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smtClean="0">
              <a:ln>
                <a:noFill/>
              </a:ln>
              <a:solidFill>
                <a:srgbClr val="0000FF"/>
              </a:solidFill>
              <a:effectLst/>
              <a:latin typeface="Calibri" panose="020F0502020204030204" pitchFamily="34" charset="0"/>
              <a:cs typeface="Calibri" panose="020F0502020204030204" pitchFamily="34" charset="0"/>
            </a:endParaRPr>
          </a:p>
        </p:txBody>
      </p:sp>
      <p:sp>
        <p:nvSpPr>
          <p:cNvPr id="8" name="ZoneTexte 7"/>
          <p:cNvSpPr txBox="1"/>
          <p:nvPr/>
        </p:nvSpPr>
        <p:spPr>
          <a:xfrm>
            <a:off x="422786" y="3954599"/>
            <a:ext cx="11769213" cy="2308324"/>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solidFill>
                  <a:schemeClr val="accent6">
                    <a:lumMod val="50000"/>
                  </a:schemeClr>
                </a:solidFill>
              </a:rPr>
              <a:t>Nos prestataire logistique:</a:t>
            </a:r>
          </a:p>
          <a:p>
            <a:r>
              <a:rPr lang="fr-FR" dirty="0" smtClean="0"/>
              <a:t>  </a:t>
            </a:r>
          </a:p>
          <a:p>
            <a:r>
              <a:rPr lang="fr-FR" dirty="0" smtClean="0"/>
              <a:t>-le cote </a:t>
            </a:r>
            <a:r>
              <a:rPr lang="fr-FR" b="1" dirty="0" smtClean="0"/>
              <a:t>logistique</a:t>
            </a:r>
            <a:r>
              <a:rPr lang="fr-FR" dirty="0" smtClean="0"/>
              <a:t> est occupé par notre prestataire logistique « AMANA »qu’il va charger de préparation des commandes de nos  clients jusqu’à l’expédition</a:t>
            </a:r>
          </a:p>
          <a:p>
            <a:r>
              <a:rPr lang="fr-FR" dirty="0" smtClean="0">
                <a:solidFill>
                  <a:schemeClr val="accent6">
                    <a:lumMod val="60000"/>
                    <a:lumOff val="40000"/>
                  </a:schemeClr>
                </a:solidFill>
                <a:latin typeface="Calibri" panose="020F0502020204030204" pitchFamily="34" charset="0"/>
              </a:rPr>
              <a:t>      Avec respect de nos règles de gestion :</a:t>
            </a:r>
          </a:p>
          <a:p>
            <a:r>
              <a:rPr lang="fr-FR" b="1" dirty="0">
                <a:latin typeface="Calibri" panose="020F0502020204030204" pitchFamily="34" charset="0"/>
              </a:rPr>
              <a:t> </a:t>
            </a:r>
            <a:r>
              <a:rPr lang="fr-FR" b="1" dirty="0" smtClean="0">
                <a:latin typeface="Calibri" panose="020F0502020204030204" pitchFamily="34" charset="0"/>
              </a:rPr>
              <a:t>          </a:t>
            </a:r>
            <a:r>
              <a:rPr lang="fr-FR" b="1" dirty="0" smtClean="0">
                <a:effectLst>
                  <a:outerShdw blurRad="38100" dist="38100" dir="2700000" algn="tl">
                    <a:srgbClr val="000000">
                      <a:alpha val="43137"/>
                    </a:srgbClr>
                  </a:outerShdw>
                </a:effectLst>
                <a:latin typeface="Calibri" panose="020F0502020204030204" pitchFamily="34" charset="0"/>
              </a:rPr>
              <a:t>Délai</a:t>
            </a:r>
            <a:r>
              <a:rPr lang="fr-FR" dirty="0" smtClean="0">
                <a:solidFill>
                  <a:srgbClr val="000000"/>
                </a:solidFill>
                <a:latin typeface="Calibri" panose="020F0502020204030204" pitchFamily="34" charset="0"/>
              </a:rPr>
              <a:t>: il faut livrer la commande au client </a:t>
            </a:r>
            <a:r>
              <a:rPr lang="fr-FR" b="1" dirty="0" smtClean="0">
                <a:latin typeface="Calibri" panose="020F0502020204030204" pitchFamily="34" charset="0"/>
              </a:rPr>
              <a:t>entre 2jours et 3jours au maximum</a:t>
            </a:r>
          </a:p>
          <a:p>
            <a:r>
              <a:rPr lang="fr-FR" b="1" dirty="0" smtClean="0">
                <a:solidFill>
                  <a:srgbClr val="000000"/>
                </a:solidFill>
                <a:effectLst>
                  <a:outerShdw blurRad="38100" dist="38100" dir="2700000" algn="tl">
                    <a:srgbClr val="000000">
                      <a:alpha val="43137"/>
                    </a:srgbClr>
                  </a:outerShdw>
                </a:effectLst>
                <a:latin typeface="Calibri" panose="020F0502020204030204" pitchFamily="34" charset="0"/>
              </a:rPr>
              <a:t>           état de stock</a:t>
            </a:r>
            <a:r>
              <a:rPr lang="fr-FR" dirty="0" smtClean="0">
                <a:solidFill>
                  <a:srgbClr val="000000"/>
                </a:solidFill>
                <a:latin typeface="Calibri" panose="020F0502020204030204" pitchFamily="34" charset="0"/>
              </a:rPr>
              <a:t>: envoi d’un demande de réapprovisionnement  au cas d’attendre </a:t>
            </a:r>
            <a:r>
              <a:rPr lang="fr-FR" b="1" dirty="0" smtClean="0">
                <a:solidFill>
                  <a:srgbClr val="000000"/>
                </a:solidFill>
                <a:latin typeface="Calibri" panose="020F0502020204030204" pitchFamily="34" charset="0"/>
              </a:rPr>
              <a:t>le stock d’alerte </a:t>
            </a:r>
          </a:p>
          <a:p>
            <a:endParaRPr lang="fr-FR" dirty="0"/>
          </a:p>
        </p:txBody>
      </p:sp>
    </p:spTree>
    <p:extLst>
      <p:ext uri="{BB962C8B-B14F-4D97-AF65-F5344CB8AC3E}">
        <p14:creationId xmlns:p14="http://schemas.microsoft.com/office/powerpoint/2010/main" val="4214175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378</Words>
  <Application>Microsoft Office PowerPoint</Application>
  <PresentationFormat>Grand écran</PresentationFormat>
  <Paragraphs>118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Cambria</vt:lpstr>
      <vt:lpstr>Courier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60</cp:revision>
  <dcterms:created xsi:type="dcterms:W3CDTF">2022-12-12T14:35:56Z</dcterms:created>
  <dcterms:modified xsi:type="dcterms:W3CDTF">2023-01-10T00:27:29Z</dcterms:modified>
</cp:coreProperties>
</file>