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5"/>
  </p:sldMasterIdLst>
  <p:sldIdLst>
    <p:sldId id="258" r:id="rId16"/>
    <p:sldId id="259" r:id="rId17"/>
    <p:sldId id="257"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 Target="slides/slide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5" Type="http://schemas.openxmlformats.org/officeDocument/2006/relationships/customXml" Target="../customXml/item5.xml"/><Relationship Id="rId15" Type="http://schemas.openxmlformats.org/officeDocument/2006/relationships/slideMaster" Target="slideMasters/slideMaster1.xml"/><Relationship Id="rId23"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235668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301637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9396392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6852773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2031429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5056828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8" name="Footer Placeholder 7"/>
          <p:cNvSpPr>
            <a:spLocks noGrp="1"/>
          </p:cNvSpPr>
          <p:nvPr>
            <p:ph type="ftr" sz="quarter" idx="11"/>
          </p:nvPr>
        </p:nvSpPr>
        <p:spPr/>
        <p:txBody>
          <a:bodyPr/>
          <a:lstStyle/>
          <a:p>
            <a:endParaRPr lang="en-CA">
              <a:solidFill>
                <a:prstClr val="black">
                  <a:tint val="75000"/>
                </a:prstClr>
              </a:solidFill>
            </a:endParaRPr>
          </a:p>
        </p:txBody>
      </p:sp>
      <p:sp>
        <p:nvSpPr>
          <p:cNvPr id="9" name="Slide Number Placeholder 8"/>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4201338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4" name="Footer Placeholder 3"/>
          <p:cNvSpPr>
            <a:spLocks noGrp="1"/>
          </p:cNvSpPr>
          <p:nvPr>
            <p:ph type="ftr" sz="quarter" idx="11"/>
          </p:nvPr>
        </p:nvSpPr>
        <p:spPr/>
        <p:txBody>
          <a:bodyPr/>
          <a:lstStyle/>
          <a:p>
            <a:endParaRPr lang="en-CA">
              <a:solidFill>
                <a:prstClr val="black">
                  <a:tint val="75000"/>
                </a:prstClr>
              </a:solidFill>
            </a:endParaRPr>
          </a:p>
        </p:txBody>
      </p:sp>
      <p:sp>
        <p:nvSpPr>
          <p:cNvPr id="5" name="Slide Number Placeholder 4"/>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0783554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3" name="Footer Placeholder 2"/>
          <p:cNvSpPr>
            <a:spLocks noGrp="1"/>
          </p:cNvSpPr>
          <p:nvPr>
            <p:ph type="ftr" sz="quarter" idx="11"/>
          </p:nvPr>
        </p:nvSpPr>
        <p:spPr/>
        <p:txBody>
          <a:bodyPr/>
          <a:lstStyle/>
          <a:p>
            <a:endParaRPr lang="en-CA">
              <a:solidFill>
                <a:prstClr val="black">
                  <a:tint val="75000"/>
                </a:prstClr>
              </a:solidFill>
            </a:endParaRPr>
          </a:p>
        </p:txBody>
      </p:sp>
      <p:sp>
        <p:nvSpPr>
          <p:cNvPr id="4" name="Slide Number Placeholder 3"/>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1804165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22773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414546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30AEC-B92D-4F6B-ABF3-15B1ED23B141}" type="datetimeFigureOut">
              <a:rPr lang="en-CA" smtClean="0">
                <a:solidFill>
                  <a:prstClr val="black">
                    <a:tint val="75000"/>
                  </a:prstClr>
                </a:solidFill>
              </a:rPr>
              <a:pPr/>
              <a:t>2015-03-08</a:t>
            </a:fld>
            <a:endParaRPr lang="en-CA">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A5B85-669E-4648-A875-D1FAEA425D6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4229558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12.xml"/><Relationship Id="rId13" Type="http://schemas.openxmlformats.org/officeDocument/2006/relationships/customXml" Target="../../customXml/item5.xml"/><Relationship Id="rId3" Type="http://schemas.openxmlformats.org/officeDocument/2006/relationships/customXml" Target="../../customXml/item7.xml"/><Relationship Id="rId7" Type="http://schemas.openxmlformats.org/officeDocument/2006/relationships/customXml" Target="../../customXml/item11.xml"/><Relationship Id="rId12" Type="http://schemas.openxmlformats.org/officeDocument/2006/relationships/customXml" Target="../../customXml/item4.xml"/><Relationship Id="rId17" Type="http://schemas.openxmlformats.org/officeDocument/2006/relationships/image" Target="../media/image2.png"/><Relationship Id="rId2" Type="http://schemas.openxmlformats.org/officeDocument/2006/relationships/customXml" Target="../../customXml/item14.xml"/><Relationship Id="rId16" Type="http://schemas.openxmlformats.org/officeDocument/2006/relationships/image" Target="../media/image1.png"/><Relationship Id="rId1" Type="http://schemas.openxmlformats.org/officeDocument/2006/relationships/customXml" Target="../../customXml/item13.xml"/><Relationship Id="rId6" Type="http://schemas.openxmlformats.org/officeDocument/2006/relationships/customXml" Target="../../customXml/item10.xml"/><Relationship Id="rId11" Type="http://schemas.openxmlformats.org/officeDocument/2006/relationships/customXml" Target="../../customXml/item3.xml"/><Relationship Id="rId5" Type="http://schemas.openxmlformats.org/officeDocument/2006/relationships/customXml" Target="../../customXml/item9.xml"/><Relationship Id="rId15" Type="http://schemas.openxmlformats.org/officeDocument/2006/relationships/slideLayout" Target="../slideLayouts/slideLayout7.xml"/><Relationship Id="rId10" Type="http://schemas.openxmlformats.org/officeDocument/2006/relationships/customXml" Target="../../customXml/item2.xml"/><Relationship Id="rId4" Type="http://schemas.openxmlformats.org/officeDocument/2006/relationships/customXml" Target="../../customXml/item8.xml"/><Relationship Id="rId9" Type="http://schemas.openxmlformats.org/officeDocument/2006/relationships/customXml" Target="../../customXml/item1.xml"/><Relationship Id="rId14" Type="http://schemas.openxmlformats.org/officeDocument/2006/relationships/customXml" Target="../../customXml/item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942" y="123825"/>
            <a:ext cx="5553075" cy="400110"/>
          </a:xfrm>
          <a:prstGeom prst="rect">
            <a:avLst/>
          </a:prstGeom>
          <a:noFill/>
        </p:spPr>
        <p:txBody>
          <a:bodyPr wrap="square" lIns="0" rtlCol="0">
            <a:spAutoFit/>
          </a:bodyPr>
          <a:lstStyle/>
          <a:p>
            <a:r>
              <a:rPr lang="en-US" sz="2000" dirty="0" smtClean="0">
                <a:solidFill>
                  <a:srgbClr val="E7E6E6">
                    <a:lumMod val="50000"/>
                  </a:srgbClr>
                </a:solidFill>
                <a:latin typeface="Franklin Gothic Demi Cond" panose="020B0706030402020204" pitchFamily="34" charset="0"/>
              </a:rPr>
              <a:t>MAD9022 - MIDTERM</a:t>
            </a:r>
            <a:endParaRPr lang="en-CA" sz="2000" dirty="0">
              <a:solidFill>
                <a:srgbClr val="E7E6E6">
                  <a:lumMod val="50000"/>
                </a:srgbClr>
              </a:solidFill>
              <a:latin typeface="Franklin Gothic Demi Cond" panose="020B0706030402020204" pitchFamily="34" charset="0"/>
            </a:endParaRPr>
          </a:p>
        </p:txBody>
      </p:sp>
      <p:cxnSp>
        <p:nvCxnSpPr>
          <p:cNvPr id="7" name="Straight Connector 6"/>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158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942" y="123825"/>
            <a:ext cx="5553075" cy="400110"/>
          </a:xfrm>
          <a:prstGeom prst="rect">
            <a:avLst/>
          </a:prstGeom>
          <a:noFill/>
        </p:spPr>
        <p:txBody>
          <a:bodyPr wrap="square" lIns="0" rtlCol="0">
            <a:spAutoFit/>
          </a:bodyPr>
          <a:lstStyle/>
          <a:p>
            <a:r>
              <a:rPr lang="en-US" sz="2000" dirty="0" smtClean="0">
                <a:solidFill>
                  <a:srgbClr val="E7E6E6">
                    <a:lumMod val="50000"/>
                  </a:srgbClr>
                </a:solidFill>
                <a:latin typeface="Franklin Gothic Demi Cond" panose="020B0706030402020204" pitchFamily="34" charset="0"/>
              </a:rPr>
              <a:t>MAD9022 – MIDTERM: </a:t>
            </a:r>
            <a:r>
              <a:rPr lang="en-US" sz="2000" dirty="0" smtClean="0">
                <a:solidFill>
                  <a:schemeClr val="bg1">
                    <a:lumMod val="75000"/>
                  </a:schemeClr>
                </a:solidFill>
                <a:latin typeface="Franklin Gothic Demi Cond" panose="020B0706030402020204" pitchFamily="34" charset="0"/>
              </a:rPr>
              <a:t>ASSIGNMENT SPECS</a:t>
            </a:r>
            <a:endParaRPr lang="en-CA" sz="2000" dirty="0">
              <a:solidFill>
                <a:schemeClr val="bg1">
                  <a:lumMod val="75000"/>
                </a:schemeClr>
              </a:solidFill>
              <a:latin typeface="Franklin Gothic Demi Cond" panose="020B0706030402020204" pitchFamily="34" charset="0"/>
            </a:endParaRPr>
          </a:p>
        </p:txBody>
      </p:sp>
      <p:cxnSp>
        <p:nvCxnSpPr>
          <p:cNvPr id="7" name="Straight Connector 6"/>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71500" y="879009"/>
            <a:ext cx="6025243" cy="4278094"/>
          </a:xfrm>
          <a:prstGeom prst="rect">
            <a:avLst/>
          </a:prstGeom>
        </p:spPr>
        <p:txBody>
          <a:bodyPr wrap="square">
            <a:spAutoFit/>
          </a:bodyPr>
          <a:lstStyle/>
          <a:p>
            <a:r>
              <a:rPr lang="en-US" sz="800" b="0" i="0" dirty="0" smtClean="0">
                <a:solidFill>
                  <a:srgbClr val="333333"/>
                </a:solidFill>
                <a:effectLst/>
                <a:latin typeface="Helvetica Neue"/>
              </a:rPr>
              <a:t>This Android App project tests your ability to use the Cordova Contacts </a:t>
            </a:r>
            <a:r>
              <a:rPr lang="en-US" sz="800" b="0" i="0" dirty="0" err="1" smtClean="0">
                <a:solidFill>
                  <a:srgbClr val="333333"/>
                </a:solidFill>
                <a:effectLst/>
                <a:latin typeface="Helvetica Neue"/>
              </a:rPr>
              <a:t>api</a:t>
            </a:r>
            <a:r>
              <a:rPr lang="en-US" sz="800" b="0" i="0" dirty="0" smtClean="0">
                <a:solidFill>
                  <a:srgbClr val="333333"/>
                </a:solidFill>
                <a:effectLst/>
                <a:latin typeface="Helvetica Neue"/>
              </a:rPr>
              <a:t>, Touch events, and the Google Maps </a:t>
            </a:r>
            <a:r>
              <a:rPr lang="en-US" sz="800" b="0" i="0" dirty="0" err="1" smtClean="0">
                <a:solidFill>
                  <a:srgbClr val="333333"/>
                </a:solidFill>
                <a:effectLst/>
                <a:latin typeface="Helvetica Neue"/>
              </a:rPr>
              <a:t>Javascript</a:t>
            </a:r>
            <a:r>
              <a:rPr lang="en-US" sz="800" b="0" i="0" dirty="0" smtClean="0">
                <a:solidFill>
                  <a:srgbClr val="333333"/>
                </a:solidFill>
                <a:effectLst/>
                <a:latin typeface="Helvetica Neue"/>
              </a:rPr>
              <a:t> API.</a:t>
            </a:r>
          </a:p>
          <a:p>
            <a:r>
              <a:rPr lang="en-US" sz="800" b="0" i="0" dirty="0" smtClean="0">
                <a:solidFill>
                  <a:srgbClr val="333333"/>
                </a:solidFill>
                <a:effectLst/>
                <a:latin typeface="Helvetica Neue"/>
              </a:rPr>
              <a:t>The app will have two screens: a contact list; a dynamic map. </a:t>
            </a:r>
          </a:p>
          <a:p>
            <a:endParaRPr lang="en-US" sz="800" dirty="0">
              <a:solidFill>
                <a:srgbClr val="333333"/>
              </a:solidFill>
              <a:latin typeface="Helvetica Neue"/>
            </a:endParaRPr>
          </a:p>
          <a:p>
            <a:pPr marL="171450" indent="-171450">
              <a:buFontTx/>
              <a:buChar char="-"/>
            </a:pPr>
            <a:r>
              <a:rPr lang="en-US" sz="800" b="0" i="0" dirty="0" smtClean="0">
                <a:solidFill>
                  <a:srgbClr val="333333"/>
                </a:solidFill>
                <a:effectLst/>
                <a:latin typeface="Helvetica Neue"/>
              </a:rPr>
              <a:t>After </a:t>
            </a:r>
            <a:r>
              <a:rPr lang="en-US" sz="800" b="1" i="0" dirty="0" smtClean="0">
                <a:solidFill>
                  <a:srgbClr val="333333"/>
                </a:solidFill>
                <a:effectLst/>
                <a:latin typeface="Helvetica Neue"/>
              </a:rPr>
              <a:t>both</a:t>
            </a:r>
            <a:r>
              <a:rPr lang="en-US" sz="800" b="0" i="0" dirty="0" smtClean="0">
                <a:solidFill>
                  <a:srgbClr val="333333"/>
                </a:solidFill>
                <a:effectLst/>
                <a:latin typeface="Helvetica Neue"/>
              </a:rPr>
              <a:t> the </a:t>
            </a:r>
            <a:r>
              <a:rPr lang="en-US" sz="800" b="0" i="0" dirty="0" err="1" smtClean="0">
                <a:solidFill>
                  <a:srgbClr val="333333"/>
                </a:solidFill>
                <a:effectLst/>
                <a:latin typeface="Helvetica Neue"/>
              </a:rPr>
              <a:t>DOMContentLoaded</a:t>
            </a:r>
            <a:r>
              <a:rPr lang="en-US" sz="800" b="0" i="0" dirty="0" smtClean="0">
                <a:solidFill>
                  <a:srgbClr val="333333"/>
                </a:solidFill>
                <a:effectLst/>
                <a:latin typeface="Helvetica Neue"/>
              </a:rPr>
              <a:t> and </a:t>
            </a:r>
            <a:r>
              <a:rPr lang="en-US" sz="800" b="0" i="0" dirty="0" err="1" smtClean="0">
                <a:solidFill>
                  <a:srgbClr val="333333"/>
                </a:solidFill>
                <a:effectLst/>
                <a:latin typeface="Helvetica Neue"/>
              </a:rPr>
              <a:t>deviceready</a:t>
            </a:r>
            <a:r>
              <a:rPr lang="en-US" sz="800" b="0" i="0" dirty="0" smtClean="0">
                <a:solidFill>
                  <a:srgbClr val="333333"/>
                </a:solidFill>
                <a:effectLst/>
                <a:latin typeface="Helvetica Neue"/>
              </a:rPr>
              <a:t> events have fired, your app should read all the contacts from the device / emulator AND fetch the user's current </a:t>
            </a:r>
            <a:r>
              <a:rPr lang="en-US" sz="800" b="0" i="0" dirty="0" err="1" smtClean="0">
                <a:solidFill>
                  <a:srgbClr val="333333"/>
                </a:solidFill>
                <a:effectLst/>
                <a:latin typeface="Helvetica Neue"/>
              </a:rPr>
              <a:t>gps</a:t>
            </a:r>
            <a:r>
              <a:rPr lang="en-US" sz="800" b="0" i="0" dirty="0" smtClean="0">
                <a:solidFill>
                  <a:srgbClr val="333333"/>
                </a:solidFill>
                <a:effectLst/>
                <a:latin typeface="Helvetica Neue"/>
              </a:rPr>
              <a:t> position.</a:t>
            </a:r>
          </a:p>
          <a:p>
            <a:pPr marL="171450" indent="-171450">
              <a:buFontTx/>
              <a:buChar char="-"/>
            </a:pPr>
            <a:endParaRPr lang="en-US" sz="800" b="0" i="0" dirty="0" smtClean="0">
              <a:solidFill>
                <a:srgbClr val="333333"/>
              </a:solidFill>
              <a:effectLst/>
              <a:latin typeface="Helvetica Neue"/>
            </a:endParaRPr>
          </a:p>
          <a:p>
            <a:pPr marL="171450" indent="-171450">
              <a:buFontTx/>
              <a:buChar char="-"/>
            </a:pPr>
            <a:r>
              <a:rPr lang="en-US" sz="800" b="0" i="0" dirty="0" smtClean="0">
                <a:solidFill>
                  <a:srgbClr val="333333"/>
                </a:solidFill>
                <a:effectLst/>
                <a:latin typeface="Helvetica Neue"/>
              </a:rPr>
              <a:t>On the contact list (home) page read the list of contacts and display all the contacts (</a:t>
            </a:r>
            <a:r>
              <a:rPr lang="en-US" sz="800" b="1" i="0" dirty="0" smtClean="0">
                <a:solidFill>
                  <a:srgbClr val="333333"/>
                </a:solidFill>
                <a:effectLst/>
                <a:latin typeface="Helvetica Neue"/>
              </a:rPr>
              <a:t>up to a max of 12</a:t>
            </a:r>
            <a:r>
              <a:rPr lang="en-US" sz="800" b="0" i="0" dirty="0" smtClean="0">
                <a:solidFill>
                  <a:srgbClr val="333333"/>
                </a:solidFill>
                <a:effectLst/>
                <a:latin typeface="Helvetica Neue"/>
              </a:rPr>
              <a:t>) as a list view. Each item in the list will display the contact's full name. </a:t>
            </a:r>
          </a:p>
          <a:p>
            <a:pPr marL="171450" indent="-171450">
              <a:buFontTx/>
              <a:buChar char="-"/>
            </a:pPr>
            <a:endParaRPr lang="en-US" sz="800" b="0" i="0" dirty="0" smtClean="0">
              <a:solidFill>
                <a:srgbClr val="333333"/>
              </a:solidFill>
              <a:effectLst/>
              <a:latin typeface="Helvetica Neue"/>
            </a:endParaRPr>
          </a:p>
          <a:p>
            <a:pPr marL="171450" indent="-171450">
              <a:buFontTx/>
              <a:buChar char="-"/>
            </a:pPr>
            <a:r>
              <a:rPr lang="en-US" sz="800" b="0" i="0" dirty="0" smtClean="0">
                <a:solidFill>
                  <a:srgbClr val="333333"/>
                </a:solidFill>
                <a:effectLst/>
                <a:latin typeface="Helvetica Neue"/>
              </a:rPr>
              <a:t>Add all the contacts that you are displaying to </a:t>
            </a:r>
            <a:r>
              <a:rPr lang="en-US" sz="800" b="0" i="0" dirty="0" err="1" smtClean="0">
                <a:solidFill>
                  <a:srgbClr val="333333"/>
                </a:solidFill>
                <a:effectLst/>
                <a:latin typeface="Helvetica Neue"/>
              </a:rPr>
              <a:t>localStorage</a:t>
            </a:r>
            <a:r>
              <a:rPr lang="en-US" sz="800" b="0" i="0" dirty="0" smtClean="0">
                <a:solidFill>
                  <a:srgbClr val="333333"/>
                </a:solidFill>
                <a:effectLst/>
                <a:latin typeface="Helvetica Neue"/>
              </a:rPr>
              <a:t>. Use the JSON object to parse( ) and </a:t>
            </a:r>
            <a:r>
              <a:rPr lang="en-US" sz="800" b="0" i="0" dirty="0" err="1" smtClean="0">
                <a:solidFill>
                  <a:srgbClr val="333333"/>
                </a:solidFill>
                <a:effectLst/>
                <a:latin typeface="Helvetica Neue"/>
              </a:rPr>
              <a:t>stringify</a:t>
            </a:r>
            <a:r>
              <a:rPr lang="en-US" sz="800" b="0" i="0" dirty="0" smtClean="0">
                <a:solidFill>
                  <a:srgbClr val="333333"/>
                </a:solidFill>
                <a:effectLst/>
                <a:latin typeface="Helvetica Neue"/>
              </a:rPr>
              <a:t>( ) the data as you are adding and removing from </a:t>
            </a:r>
            <a:r>
              <a:rPr lang="en-US" sz="800" b="0" i="0" dirty="0" err="1" smtClean="0">
                <a:solidFill>
                  <a:srgbClr val="333333"/>
                </a:solidFill>
                <a:effectLst/>
                <a:latin typeface="Helvetica Neue"/>
              </a:rPr>
              <a:t>localStorage</a:t>
            </a:r>
            <a:r>
              <a:rPr lang="en-US" sz="800" b="0" i="0" dirty="0" smtClean="0">
                <a:solidFill>
                  <a:srgbClr val="333333"/>
                </a:solidFill>
                <a:effectLst/>
                <a:latin typeface="Helvetica Neue"/>
              </a:rPr>
              <a:t>. In </a:t>
            </a:r>
            <a:r>
              <a:rPr lang="en-US" sz="800" b="0" i="0" dirty="0" err="1" smtClean="0">
                <a:solidFill>
                  <a:srgbClr val="333333"/>
                </a:solidFill>
                <a:effectLst/>
                <a:latin typeface="Helvetica Neue"/>
              </a:rPr>
              <a:t>localStorage</a:t>
            </a:r>
            <a:r>
              <a:rPr lang="en-US" sz="800" b="0" i="0" dirty="0" smtClean="0">
                <a:solidFill>
                  <a:srgbClr val="333333"/>
                </a:solidFill>
                <a:effectLst/>
                <a:latin typeface="Helvetica Neue"/>
              </a:rPr>
              <a:t> you will save the contact's full name, all their phone numbers, plus their latitudinal and longitudinal position. When you first bring them into the app they will not have a latitude or longitude. You may add an optional id for each contact, if you like.</a:t>
            </a:r>
          </a:p>
          <a:p>
            <a:pPr marL="171450" indent="-171450">
              <a:buFontTx/>
              <a:buChar char="-"/>
            </a:pPr>
            <a:endParaRPr lang="en-US" sz="800" b="0" i="0" dirty="0" smtClean="0">
              <a:solidFill>
                <a:srgbClr val="333333"/>
              </a:solidFill>
              <a:effectLst/>
              <a:latin typeface="Helvetica Neue"/>
            </a:endParaRPr>
          </a:p>
          <a:p>
            <a:pPr marL="171450" indent="-171450">
              <a:buFontTx/>
              <a:buChar char="-"/>
            </a:pPr>
            <a:r>
              <a:rPr lang="en-US" sz="800" b="0" i="0" dirty="0" smtClean="0">
                <a:solidFill>
                  <a:srgbClr val="333333"/>
                </a:solidFill>
                <a:effectLst/>
                <a:latin typeface="Helvetica Neue"/>
              </a:rPr>
              <a:t>On the dynamic map page you need to add a map that fits properly into the calculated size of the screen with a decent margin around the outside of the map. The map can be added after both </a:t>
            </a:r>
            <a:r>
              <a:rPr lang="en-US" sz="800" b="0" i="0" dirty="0" err="1" smtClean="0">
                <a:solidFill>
                  <a:srgbClr val="333333"/>
                </a:solidFill>
                <a:effectLst/>
                <a:latin typeface="Helvetica Neue"/>
              </a:rPr>
              <a:t>DOMContentLoaded</a:t>
            </a:r>
            <a:r>
              <a:rPr lang="en-US" sz="800" b="0" i="0" dirty="0" smtClean="0">
                <a:solidFill>
                  <a:srgbClr val="333333"/>
                </a:solidFill>
                <a:effectLst/>
                <a:latin typeface="Helvetica Neue"/>
              </a:rPr>
              <a:t> and </a:t>
            </a:r>
            <a:r>
              <a:rPr lang="en-US" sz="800" b="0" i="0" dirty="0" err="1" smtClean="0">
                <a:solidFill>
                  <a:srgbClr val="333333"/>
                </a:solidFill>
                <a:effectLst/>
                <a:latin typeface="Helvetica Neue"/>
              </a:rPr>
              <a:t>deviceready</a:t>
            </a:r>
            <a:r>
              <a:rPr lang="en-US" sz="800" b="0" i="0" dirty="0" smtClean="0">
                <a:solidFill>
                  <a:srgbClr val="333333"/>
                </a:solidFill>
                <a:effectLst/>
                <a:latin typeface="Helvetica Neue"/>
              </a:rPr>
              <a:t> events fire.</a:t>
            </a:r>
          </a:p>
          <a:p>
            <a:pPr marL="171450" indent="-171450">
              <a:buFontTx/>
              <a:buChar char="-"/>
            </a:pPr>
            <a:endParaRPr lang="en-US" sz="800" b="0" i="0" dirty="0" smtClean="0">
              <a:solidFill>
                <a:srgbClr val="333333"/>
              </a:solidFill>
              <a:effectLst/>
              <a:latin typeface="Helvetica Neue"/>
            </a:endParaRPr>
          </a:p>
          <a:p>
            <a:pPr marL="171450" indent="-171450">
              <a:buFontTx/>
              <a:buChar char="-"/>
            </a:pPr>
            <a:r>
              <a:rPr lang="en-US" sz="800" b="0" i="0" dirty="0" smtClean="0">
                <a:solidFill>
                  <a:srgbClr val="333333"/>
                </a:solidFill>
                <a:effectLst/>
                <a:latin typeface="Helvetica Neue"/>
              </a:rPr>
              <a:t>[NAV] A single tap on the contact will display some type of dialog box that will display the contact's name as well as all phone numbers for that contact.</a:t>
            </a:r>
          </a:p>
          <a:p>
            <a:pPr marL="171450" indent="-171450">
              <a:buFontTx/>
              <a:buChar char="-"/>
            </a:pPr>
            <a:endParaRPr lang="en-US" sz="800" b="0" i="0" dirty="0" smtClean="0">
              <a:solidFill>
                <a:srgbClr val="333333"/>
              </a:solidFill>
              <a:effectLst/>
              <a:latin typeface="Helvetica Neue"/>
            </a:endParaRPr>
          </a:p>
          <a:p>
            <a:pPr marL="171450" indent="-171450">
              <a:buFontTx/>
              <a:buChar char="-"/>
            </a:pPr>
            <a:r>
              <a:rPr lang="en-US" sz="800" b="0" i="0" dirty="0" smtClean="0">
                <a:solidFill>
                  <a:srgbClr val="333333"/>
                </a:solidFill>
                <a:effectLst/>
                <a:latin typeface="Helvetica Neue"/>
              </a:rPr>
              <a:t>A double tap on the contact in the </a:t>
            </a:r>
            <a:r>
              <a:rPr lang="en-US" sz="800" b="0" i="0" dirty="0" err="1" smtClean="0">
                <a:solidFill>
                  <a:srgbClr val="333333"/>
                </a:solidFill>
                <a:effectLst/>
                <a:latin typeface="Helvetica Neue"/>
              </a:rPr>
              <a:t>listview</a:t>
            </a:r>
            <a:r>
              <a:rPr lang="en-US" sz="800" b="0" i="0" dirty="0" smtClean="0">
                <a:solidFill>
                  <a:srgbClr val="333333"/>
                </a:solidFill>
                <a:effectLst/>
                <a:latin typeface="Helvetica Neue"/>
              </a:rPr>
              <a:t> will transition to the dynamic map screen. Using the fetched current </a:t>
            </a:r>
            <a:r>
              <a:rPr lang="en-US" sz="800" b="0" i="0" dirty="0" err="1" smtClean="0">
                <a:solidFill>
                  <a:srgbClr val="333333"/>
                </a:solidFill>
                <a:effectLst/>
                <a:latin typeface="Helvetica Neue"/>
              </a:rPr>
              <a:t>gps</a:t>
            </a:r>
            <a:r>
              <a:rPr lang="en-US" sz="800" b="0" i="0" dirty="0" smtClean="0">
                <a:solidFill>
                  <a:srgbClr val="333333"/>
                </a:solidFill>
                <a:effectLst/>
                <a:latin typeface="Helvetica Neue"/>
              </a:rPr>
              <a:t> position as the center of the map clear any markers that are currently on the map.</a:t>
            </a:r>
          </a:p>
          <a:p>
            <a:pPr marL="171450" indent="-171450">
              <a:buFontTx/>
              <a:buChar char="-"/>
            </a:pPr>
            <a:endParaRPr lang="en-US" sz="800" b="0" i="0" dirty="0" smtClean="0">
              <a:solidFill>
                <a:srgbClr val="333333"/>
              </a:solidFill>
              <a:effectLst/>
              <a:latin typeface="Helvetica Neue"/>
            </a:endParaRPr>
          </a:p>
          <a:p>
            <a:pPr marL="171450" indent="-171450">
              <a:buFontTx/>
              <a:buChar char="-"/>
            </a:pPr>
            <a:r>
              <a:rPr lang="en-US" sz="800" b="0" i="0" dirty="0" smtClean="0">
                <a:solidFill>
                  <a:srgbClr val="333333"/>
                </a:solidFill>
                <a:effectLst/>
                <a:latin typeface="Helvetica Neue"/>
              </a:rPr>
              <a:t>Check the </a:t>
            </a:r>
            <a:r>
              <a:rPr lang="en-US" sz="800" b="0" i="0" dirty="0" err="1" smtClean="0">
                <a:solidFill>
                  <a:srgbClr val="333333"/>
                </a:solidFill>
                <a:effectLst/>
                <a:latin typeface="Helvetica Neue"/>
              </a:rPr>
              <a:t>localStorage</a:t>
            </a:r>
            <a:r>
              <a:rPr lang="en-US" sz="800" b="0" i="0" dirty="0" smtClean="0">
                <a:solidFill>
                  <a:srgbClr val="333333"/>
                </a:solidFill>
                <a:effectLst/>
                <a:latin typeface="Helvetica Neue"/>
              </a:rPr>
              <a:t> data to see if the selected user has a latitude and longitude. If they do, add an animated marker to the map. If they do NOT have a stored latitude or longitude then display a dialog box that tells the app user to double tap anywhere on the map to set a position for that contact.</a:t>
            </a:r>
          </a:p>
          <a:p>
            <a:pPr marL="171450" indent="-171450">
              <a:buFontTx/>
              <a:buChar char="-"/>
            </a:pPr>
            <a:endParaRPr lang="en-US" sz="800" b="0" i="0" dirty="0" smtClean="0">
              <a:solidFill>
                <a:srgbClr val="333333"/>
              </a:solidFill>
              <a:effectLst/>
              <a:latin typeface="Helvetica Neue"/>
            </a:endParaRPr>
          </a:p>
          <a:p>
            <a:pPr marL="171450" indent="-171450">
              <a:buFontTx/>
              <a:buChar char="-"/>
            </a:pPr>
            <a:r>
              <a:rPr lang="en-US" sz="800" b="0" i="0" dirty="0" smtClean="0">
                <a:solidFill>
                  <a:srgbClr val="333333"/>
                </a:solidFill>
                <a:effectLst/>
                <a:latin typeface="Helvetica Neue"/>
              </a:rPr>
              <a:t>Using the Google Maps API capture the latitude and longitude when the app user double taps. Add an animated marker to the map at that position and save the latitude and longitude to the </a:t>
            </a:r>
            <a:r>
              <a:rPr lang="en-US" sz="800" b="0" i="0" dirty="0" err="1" smtClean="0">
                <a:solidFill>
                  <a:srgbClr val="333333"/>
                </a:solidFill>
                <a:effectLst/>
                <a:latin typeface="Helvetica Neue"/>
              </a:rPr>
              <a:t>localStorage</a:t>
            </a:r>
            <a:r>
              <a:rPr lang="en-US" sz="800" b="0" i="0" dirty="0" smtClean="0">
                <a:solidFill>
                  <a:srgbClr val="333333"/>
                </a:solidFill>
                <a:effectLst/>
                <a:latin typeface="Helvetica Neue"/>
              </a:rPr>
              <a:t> data for the selected contact. The next time the app user views this contact their position will automatically be added by your script.</a:t>
            </a:r>
          </a:p>
          <a:p>
            <a:pPr marL="171450" indent="-171450">
              <a:buFontTx/>
              <a:buChar char="-"/>
            </a:pPr>
            <a:endParaRPr lang="en-US" sz="800" b="0" i="0" dirty="0" smtClean="0">
              <a:solidFill>
                <a:srgbClr val="333333"/>
              </a:solidFill>
              <a:effectLst/>
              <a:latin typeface="Helvetica Neue"/>
            </a:endParaRPr>
          </a:p>
          <a:p>
            <a:pPr marL="171450" indent="-171450">
              <a:buFontTx/>
              <a:buChar char="-"/>
            </a:pPr>
            <a:r>
              <a:rPr lang="en-US" sz="800" b="0" i="0" dirty="0" smtClean="0">
                <a:solidFill>
                  <a:srgbClr val="333333"/>
                </a:solidFill>
                <a:effectLst/>
                <a:latin typeface="Helvetica Neue"/>
              </a:rPr>
              <a:t>Use the hammer.js library to handle the single and double tap events on the list view.</a:t>
            </a:r>
          </a:p>
          <a:p>
            <a:pPr marL="171450" indent="-171450">
              <a:buFontTx/>
              <a:buChar char="-"/>
            </a:pPr>
            <a:endParaRPr lang="en-US" sz="800" b="0" i="0" dirty="0" smtClean="0">
              <a:solidFill>
                <a:srgbClr val="333333"/>
              </a:solidFill>
              <a:effectLst/>
              <a:latin typeface="Helvetica Neue"/>
            </a:endParaRPr>
          </a:p>
          <a:p>
            <a:endParaRPr lang="en-US" sz="800" b="0" i="0" dirty="0" smtClean="0">
              <a:solidFill>
                <a:srgbClr val="333333"/>
              </a:solidFill>
              <a:effectLst/>
              <a:latin typeface="Helvetica Neue"/>
            </a:endParaRPr>
          </a:p>
        </p:txBody>
      </p:sp>
    </p:spTree>
    <p:extLst>
      <p:ext uri="{BB962C8B-B14F-4D97-AF65-F5344CB8AC3E}">
        <p14:creationId xmlns:p14="http://schemas.microsoft.com/office/powerpoint/2010/main" val="360217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942" y="123825"/>
            <a:ext cx="5553075" cy="400110"/>
          </a:xfrm>
          <a:prstGeom prst="rect">
            <a:avLst/>
          </a:prstGeom>
          <a:noFill/>
        </p:spPr>
        <p:txBody>
          <a:bodyPr wrap="square" lIns="0" rtlCol="0">
            <a:spAutoFit/>
          </a:bodyPr>
          <a:lstStyle/>
          <a:p>
            <a:r>
              <a:rPr lang="en-US" sz="2000" dirty="0" smtClean="0">
                <a:solidFill>
                  <a:srgbClr val="E7E6E6">
                    <a:lumMod val="50000"/>
                  </a:srgbClr>
                </a:solidFill>
                <a:latin typeface="Franklin Gothic Demi Cond" panose="020B0706030402020204" pitchFamily="34" charset="0"/>
              </a:rPr>
              <a:t>MAD9022 - MIDTERM</a:t>
            </a:r>
            <a:endParaRPr lang="en-CA" sz="2000" dirty="0">
              <a:solidFill>
                <a:srgbClr val="E7E6E6">
                  <a:lumMod val="50000"/>
                </a:srgbClr>
              </a:solidFill>
              <a:latin typeface="Franklin Gothic Demi Cond" panose="020B0706030402020204" pitchFamily="34" charset="0"/>
            </a:endParaRPr>
          </a:p>
        </p:txBody>
      </p:sp>
      <p:cxnSp>
        <p:nvCxnSpPr>
          <p:cNvPr id="7" name="Straight Connector 6"/>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56537" y="1536700"/>
            <a:ext cx="3190875" cy="5321300"/>
            <a:chOff x="1014343" y="954185"/>
            <a:chExt cx="3190875" cy="5321300"/>
          </a:xfrm>
        </p:grpSpPr>
        <p:pic>
          <p:nvPicPr>
            <p:cNvPr id="6" name="Picture 5" descr="L.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014343" y="954185"/>
              <a:ext cx="3190875"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563662" y="1886392"/>
              <a:ext cx="2070126" cy="3433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1563662" y="1886392"/>
              <a:ext cx="2070126" cy="394846"/>
            </a:xfrm>
            <a:prstGeom prst="rect">
              <a:avLst/>
            </a:prstGeom>
            <a:solidFill>
              <a:srgbClr val="C00000"/>
            </a:solidFill>
            <a:ln>
              <a:noFill/>
            </a:ln>
            <a:effectLst>
              <a:outerShdw blurRad="25400" dist="254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1779574" y="1941949"/>
              <a:ext cx="1322801" cy="138499"/>
            </a:xfrm>
            <a:prstGeom prst="rect">
              <a:avLst/>
            </a:prstGeom>
            <a:noFill/>
          </p:spPr>
          <p:txBody>
            <a:bodyPr wrap="square" lIns="0" tIns="0" rIns="0" bIns="0" rtlCol="0">
              <a:spAutoFit/>
            </a:bodyPr>
            <a:lstStyle/>
            <a:p>
              <a:r>
                <a:rPr lang="en-US" sz="900" dirty="0" smtClean="0">
                  <a:solidFill>
                    <a:schemeClr val="bg1"/>
                  </a:solidFill>
                  <a:latin typeface="RobotoDraft"/>
                </a:rPr>
                <a:t>MIDTERM</a:t>
              </a:r>
              <a:endParaRPr lang="en-CA" sz="900" dirty="0">
                <a:solidFill>
                  <a:schemeClr val="bg1"/>
                </a:solidFill>
                <a:latin typeface="RobotoDraft"/>
              </a:endParaRPr>
            </a:p>
          </p:txBody>
        </p:sp>
        <p:sp>
          <p:nvSpPr>
            <p:cNvPr id="11" name="TextBox 10"/>
            <p:cNvSpPr txBox="1"/>
            <p:nvPr/>
          </p:nvSpPr>
          <p:spPr>
            <a:xfrm>
              <a:off x="1563662" y="2149203"/>
              <a:ext cx="2070126" cy="123111"/>
            </a:xfrm>
            <a:prstGeom prst="rect">
              <a:avLst/>
            </a:prstGeom>
            <a:noFill/>
          </p:spPr>
          <p:txBody>
            <a:bodyPr wrap="square" lIns="0" tIns="0" rIns="0" bIns="0" rtlCol="0" anchor="ctr">
              <a:spAutoFit/>
            </a:bodyPr>
            <a:lstStyle/>
            <a:p>
              <a:pPr algn="ctr"/>
              <a:r>
                <a:rPr lang="en-US" sz="800" dirty="0" smtClean="0">
                  <a:solidFill>
                    <a:schemeClr val="bg1"/>
                  </a:solidFill>
                  <a:latin typeface="RobotoDraft"/>
                </a:rPr>
                <a:t>Contacts</a:t>
              </a:r>
              <a:endParaRPr lang="en-CA" sz="800" dirty="0">
                <a:solidFill>
                  <a:schemeClr val="bg1"/>
                </a:solidFill>
                <a:latin typeface="RobotoDraft"/>
              </a:endParaRPr>
            </a:p>
          </p:txBody>
        </p:sp>
        <p:grpSp>
          <p:nvGrpSpPr>
            <p:cNvPr id="12" name="Group 11"/>
            <p:cNvGrpSpPr/>
            <p:nvPr/>
          </p:nvGrpSpPr>
          <p:grpSpPr>
            <a:xfrm>
              <a:off x="1657350" y="2369869"/>
              <a:ext cx="1885950" cy="406669"/>
              <a:chOff x="1657350" y="2369869"/>
              <a:chExt cx="1885950" cy="406669"/>
            </a:xfrm>
          </p:grpSpPr>
          <p:sp>
            <p:nvSpPr>
              <p:cNvPr id="33" name="Rectangle 32"/>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extBox 33"/>
              <p:cNvSpPr txBox="1"/>
              <p:nvPr/>
            </p:nvSpPr>
            <p:spPr>
              <a:xfrm>
                <a:off x="1673131" y="2477650"/>
                <a:ext cx="1720863" cy="169277"/>
              </a:xfrm>
              <a:prstGeom prst="rect">
                <a:avLst/>
              </a:prstGeom>
              <a:noFill/>
            </p:spPr>
            <p:txBody>
              <a:bodyPr wrap="square" lIns="91440" tIns="0" rIns="0" bIns="0" rtlCol="0">
                <a:spAutoFit/>
              </a:bodyPr>
              <a:lstStyle/>
              <a:p>
                <a:r>
                  <a:rPr lang="en-US" sz="1100" dirty="0" smtClean="0">
                    <a:solidFill>
                      <a:schemeClr val="tx1">
                        <a:lumMod val="75000"/>
                        <a:lumOff val="25000"/>
                      </a:schemeClr>
                    </a:solidFill>
                    <a:latin typeface="RobotoDraft"/>
                  </a:rPr>
                  <a:t>Justin Bennett</a:t>
                </a:r>
                <a:endParaRPr lang="en-CA" sz="1100" dirty="0">
                  <a:solidFill>
                    <a:schemeClr val="tx1">
                      <a:lumMod val="75000"/>
                      <a:lumOff val="25000"/>
                    </a:schemeClr>
                  </a:solidFill>
                  <a:latin typeface="RobotoDraft"/>
                </a:endParaRPr>
              </a:p>
            </p:txBody>
          </p:sp>
          <p:pic>
            <p:nvPicPr>
              <p:cNvPr id="35" name="Picture 2" descr="C:\Users\t-dantay\Documents\First24\arrowsimple1.png"/>
              <p:cNvPicPr>
                <a:picLocks noChangeAspect="1" noChangeArrowheads="1"/>
              </p:cNvPicPr>
              <p:nvPr>
                <p:custDataLst>
                  <p:custData r:id="rId14"/>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1655750" y="2847755"/>
              <a:ext cx="1885950" cy="406669"/>
              <a:chOff x="1657350" y="2369869"/>
              <a:chExt cx="1885950" cy="406669"/>
            </a:xfrm>
          </p:grpSpPr>
          <p:sp>
            <p:nvSpPr>
              <p:cNvPr id="30" name="Rectangle 29"/>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TextBox 30"/>
              <p:cNvSpPr txBox="1"/>
              <p:nvPr/>
            </p:nvSpPr>
            <p:spPr>
              <a:xfrm>
                <a:off x="1673131" y="2477650"/>
                <a:ext cx="1720863" cy="169277"/>
              </a:xfrm>
              <a:prstGeom prst="rect">
                <a:avLst/>
              </a:prstGeom>
              <a:noFill/>
            </p:spPr>
            <p:txBody>
              <a:bodyPr wrap="square" lIns="91440" tIns="0" rIns="0" bIns="0" rtlCol="0">
                <a:spAutoFit/>
              </a:bodyPr>
              <a:lstStyle/>
              <a:p>
                <a:r>
                  <a:rPr lang="en-US" sz="1100" dirty="0" smtClean="0">
                    <a:solidFill>
                      <a:schemeClr val="tx1">
                        <a:lumMod val="75000"/>
                        <a:lumOff val="25000"/>
                      </a:schemeClr>
                    </a:solidFill>
                    <a:latin typeface="RobotoDraft"/>
                  </a:rPr>
                  <a:t>Long John Silver</a:t>
                </a:r>
                <a:endParaRPr lang="en-CA" sz="1100" dirty="0">
                  <a:solidFill>
                    <a:schemeClr val="tx1">
                      <a:lumMod val="75000"/>
                      <a:lumOff val="25000"/>
                    </a:schemeClr>
                  </a:solidFill>
                  <a:latin typeface="RobotoDraft"/>
                </a:endParaRPr>
              </a:p>
            </p:txBody>
          </p:sp>
          <p:pic>
            <p:nvPicPr>
              <p:cNvPr id="32" name="Picture 2" descr="C:\Users\t-dantay\Documents\First24\arrowsimple1.png"/>
              <p:cNvPicPr>
                <a:picLocks noChangeAspect="1" noChangeArrowheads="1"/>
              </p:cNvPicPr>
              <p:nvPr>
                <p:custDataLst>
                  <p:custData r:id="rId13"/>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655750" y="3319972"/>
              <a:ext cx="1885950" cy="406669"/>
              <a:chOff x="1657350" y="2369869"/>
              <a:chExt cx="1885950" cy="406669"/>
            </a:xfrm>
          </p:grpSpPr>
          <p:sp>
            <p:nvSpPr>
              <p:cNvPr id="27" name="Rectangle 26"/>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p:cNvSpPr txBox="1"/>
              <p:nvPr/>
            </p:nvSpPr>
            <p:spPr>
              <a:xfrm>
                <a:off x="1673131" y="2477650"/>
                <a:ext cx="1720863" cy="169277"/>
              </a:xfrm>
              <a:prstGeom prst="rect">
                <a:avLst/>
              </a:prstGeom>
              <a:noFill/>
            </p:spPr>
            <p:txBody>
              <a:bodyPr wrap="square" lIns="91440" tIns="0" rIns="0" bIns="0" rtlCol="0">
                <a:spAutoFit/>
              </a:bodyPr>
              <a:lstStyle/>
              <a:p>
                <a:r>
                  <a:rPr lang="en-US" sz="1100" dirty="0" smtClean="0">
                    <a:solidFill>
                      <a:schemeClr val="tx1">
                        <a:lumMod val="75000"/>
                        <a:lumOff val="25000"/>
                      </a:schemeClr>
                    </a:solidFill>
                    <a:latin typeface="RobotoDraft"/>
                  </a:rPr>
                  <a:t>Paul McCartney</a:t>
                </a:r>
                <a:endParaRPr lang="en-CA" sz="1100" dirty="0">
                  <a:solidFill>
                    <a:schemeClr val="tx1">
                      <a:lumMod val="75000"/>
                      <a:lumOff val="25000"/>
                    </a:schemeClr>
                  </a:solidFill>
                  <a:latin typeface="RobotoDraft"/>
                </a:endParaRPr>
              </a:p>
            </p:txBody>
          </p:sp>
          <p:pic>
            <p:nvPicPr>
              <p:cNvPr id="29" name="Picture 2" descr="C:\Users\t-dantay\Documents\First24\arrowsimple1.png"/>
              <p:cNvPicPr>
                <a:picLocks noChangeAspect="1" noChangeArrowheads="1"/>
              </p:cNvPicPr>
              <p:nvPr>
                <p:custDataLst>
                  <p:custData r:id="rId12"/>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1655750" y="3798190"/>
              <a:ext cx="1885950" cy="406669"/>
              <a:chOff x="1657350" y="2369869"/>
              <a:chExt cx="1885950" cy="406669"/>
            </a:xfrm>
          </p:grpSpPr>
          <p:sp>
            <p:nvSpPr>
              <p:cNvPr id="24" name="Rectangle 23"/>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p:cNvSpPr txBox="1"/>
              <p:nvPr/>
            </p:nvSpPr>
            <p:spPr>
              <a:xfrm>
                <a:off x="1673131" y="2477650"/>
                <a:ext cx="1720863" cy="169277"/>
              </a:xfrm>
              <a:prstGeom prst="rect">
                <a:avLst/>
              </a:prstGeom>
              <a:noFill/>
            </p:spPr>
            <p:txBody>
              <a:bodyPr wrap="square" lIns="91440" tIns="0" rIns="0" bIns="0" rtlCol="0">
                <a:spAutoFit/>
              </a:bodyPr>
              <a:lstStyle/>
              <a:p>
                <a:r>
                  <a:rPr lang="en-US" sz="1100" dirty="0" smtClean="0">
                    <a:solidFill>
                      <a:schemeClr val="tx1">
                        <a:lumMod val="75000"/>
                        <a:lumOff val="25000"/>
                      </a:schemeClr>
                    </a:solidFill>
                    <a:latin typeface="RobotoDraft"/>
                  </a:rPr>
                  <a:t>Alice Cooper</a:t>
                </a:r>
                <a:endParaRPr lang="en-CA" sz="1100" dirty="0">
                  <a:solidFill>
                    <a:schemeClr val="tx1">
                      <a:lumMod val="75000"/>
                      <a:lumOff val="25000"/>
                    </a:schemeClr>
                  </a:solidFill>
                  <a:latin typeface="RobotoDraft"/>
                </a:endParaRPr>
              </a:p>
            </p:txBody>
          </p:sp>
          <p:pic>
            <p:nvPicPr>
              <p:cNvPr id="26" name="Picture 2" descr="C:\Users\t-dantay\Documents\First24\arrowsimple1.png"/>
              <p:cNvPicPr>
                <a:picLocks noChangeAspect="1" noChangeArrowheads="1"/>
              </p:cNvPicPr>
              <p:nvPr>
                <p:custDataLst>
                  <p:custData r:id="rId11"/>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1655750" y="4275678"/>
              <a:ext cx="1885950" cy="406669"/>
              <a:chOff x="1657350" y="2369869"/>
              <a:chExt cx="1885950" cy="406669"/>
            </a:xfrm>
          </p:grpSpPr>
          <p:sp>
            <p:nvSpPr>
              <p:cNvPr id="21" name="Rectangle 20"/>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p:cNvSpPr txBox="1"/>
              <p:nvPr/>
            </p:nvSpPr>
            <p:spPr>
              <a:xfrm>
                <a:off x="1673131" y="2477650"/>
                <a:ext cx="1720863" cy="169277"/>
              </a:xfrm>
              <a:prstGeom prst="rect">
                <a:avLst/>
              </a:prstGeom>
              <a:noFill/>
            </p:spPr>
            <p:txBody>
              <a:bodyPr wrap="square" lIns="91440" tIns="0" rIns="0" bIns="0" rtlCol="0">
                <a:spAutoFit/>
              </a:bodyPr>
              <a:lstStyle/>
              <a:p>
                <a:r>
                  <a:rPr lang="en-US" sz="1100" dirty="0" smtClean="0">
                    <a:solidFill>
                      <a:schemeClr val="tx1">
                        <a:lumMod val="75000"/>
                        <a:lumOff val="25000"/>
                      </a:schemeClr>
                    </a:solidFill>
                    <a:latin typeface="RobotoDraft"/>
                  </a:rPr>
                  <a:t>Emma Watson</a:t>
                </a:r>
                <a:endParaRPr lang="en-CA" sz="1100" dirty="0">
                  <a:solidFill>
                    <a:schemeClr val="tx1">
                      <a:lumMod val="75000"/>
                      <a:lumOff val="25000"/>
                    </a:schemeClr>
                  </a:solidFill>
                  <a:latin typeface="RobotoDraft"/>
                </a:endParaRPr>
              </a:p>
            </p:txBody>
          </p:sp>
          <p:pic>
            <p:nvPicPr>
              <p:cNvPr id="23" name="Picture 2" descr="C:\Users\t-dantay\Documents\First24\arrowsimple1.png"/>
              <p:cNvPicPr>
                <a:picLocks noChangeAspect="1" noChangeArrowheads="1"/>
              </p:cNvPicPr>
              <p:nvPr>
                <p:custDataLst>
                  <p:custData r:id="rId10"/>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1655715" y="4757933"/>
              <a:ext cx="1885950" cy="406669"/>
              <a:chOff x="1657350" y="2369869"/>
              <a:chExt cx="1885950" cy="406669"/>
            </a:xfrm>
          </p:grpSpPr>
          <p:sp>
            <p:nvSpPr>
              <p:cNvPr id="18" name="Rectangle 17"/>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1673131" y="2477650"/>
                <a:ext cx="1720863" cy="169277"/>
              </a:xfrm>
              <a:prstGeom prst="rect">
                <a:avLst/>
              </a:prstGeom>
              <a:noFill/>
            </p:spPr>
            <p:txBody>
              <a:bodyPr wrap="square" lIns="91440" tIns="0" rIns="0" bIns="0" rtlCol="0">
                <a:spAutoFit/>
              </a:bodyPr>
              <a:lstStyle/>
              <a:p>
                <a:r>
                  <a:rPr lang="en-US" sz="1100" dirty="0" smtClean="0">
                    <a:solidFill>
                      <a:schemeClr val="tx1">
                        <a:lumMod val="75000"/>
                        <a:lumOff val="25000"/>
                      </a:schemeClr>
                    </a:solidFill>
                    <a:latin typeface="RobotoDraft"/>
                  </a:rPr>
                  <a:t>Bubba Watson</a:t>
                </a:r>
                <a:endParaRPr lang="en-CA" sz="1100" dirty="0">
                  <a:solidFill>
                    <a:schemeClr val="tx1">
                      <a:lumMod val="75000"/>
                      <a:lumOff val="25000"/>
                    </a:schemeClr>
                  </a:solidFill>
                  <a:latin typeface="RobotoDraft"/>
                </a:endParaRPr>
              </a:p>
            </p:txBody>
          </p:sp>
          <p:pic>
            <p:nvPicPr>
              <p:cNvPr id="20" name="Picture 2" descr="C:\Users\t-dantay\Documents\First24\arrowsimple1.png"/>
              <p:cNvPicPr>
                <a:picLocks noChangeAspect="1" noChangeArrowheads="1"/>
              </p:cNvPicPr>
              <p:nvPr>
                <p:custDataLst>
                  <p:custData r:id="rId9"/>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1" name="Group 100"/>
          <p:cNvGrpSpPr/>
          <p:nvPr/>
        </p:nvGrpSpPr>
        <p:grpSpPr>
          <a:xfrm>
            <a:off x="4359476" y="1536700"/>
            <a:ext cx="3190875" cy="5321300"/>
            <a:chOff x="4461153" y="900845"/>
            <a:chExt cx="3190875" cy="5321300"/>
          </a:xfrm>
        </p:grpSpPr>
        <p:grpSp>
          <p:nvGrpSpPr>
            <p:cNvPr id="36" name="Group 35"/>
            <p:cNvGrpSpPr/>
            <p:nvPr/>
          </p:nvGrpSpPr>
          <p:grpSpPr>
            <a:xfrm>
              <a:off x="4461153" y="900845"/>
              <a:ext cx="3190875" cy="5321300"/>
              <a:chOff x="1014343" y="954185"/>
              <a:chExt cx="3190875" cy="5321300"/>
            </a:xfrm>
          </p:grpSpPr>
          <p:pic>
            <p:nvPicPr>
              <p:cNvPr id="37" name="Picture 36" descr="L.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014343" y="954185"/>
                <a:ext cx="3190875"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37"/>
              <p:cNvSpPr/>
              <p:nvPr/>
            </p:nvSpPr>
            <p:spPr>
              <a:xfrm>
                <a:off x="1563662" y="1886392"/>
                <a:ext cx="2070126" cy="3433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p:cNvSpPr/>
              <p:nvPr/>
            </p:nvSpPr>
            <p:spPr>
              <a:xfrm>
                <a:off x="1563662" y="1886392"/>
                <a:ext cx="2070126" cy="394846"/>
              </a:xfrm>
              <a:prstGeom prst="rect">
                <a:avLst/>
              </a:prstGeom>
              <a:solidFill>
                <a:srgbClr val="C00000"/>
              </a:solidFill>
              <a:ln>
                <a:noFill/>
              </a:ln>
              <a:effectLst>
                <a:outerShdw blurRad="25400" dist="254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p:cNvSpPr txBox="1"/>
              <p:nvPr/>
            </p:nvSpPr>
            <p:spPr>
              <a:xfrm>
                <a:off x="1779575" y="1941949"/>
                <a:ext cx="819150" cy="153888"/>
              </a:xfrm>
              <a:prstGeom prst="rect">
                <a:avLst/>
              </a:prstGeom>
              <a:noFill/>
            </p:spPr>
            <p:txBody>
              <a:bodyPr wrap="square" lIns="0" tIns="0" rIns="0" bIns="0" rtlCol="0">
                <a:spAutoFit/>
              </a:bodyPr>
              <a:lstStyle/>
              <a:p>
                <a:r>
                  <a:rPr lang="en-US" sz="1000" dirty="0" smtClean="0">
                    <a:solidFill>
                      <a:schemeClr val="bg1"/>
                    </a:solidFill>
                    <a:latin typeface="+mj-lt"/>
                  </a:rPr>
                  <a:t>App Title</a:t>
                </a:r>
                <a:endParaRPr lang="en-CA" sz="1000" dirty="0">
                  <a:solidFill>
                    <a:schemeClr val="bg1"/>
                  </a:solidFill>
                  <a:latin typeface="+mj-lt"/>
                </a:endParaRPr>
              </a:p>
            </p:txBody>
          </p:sp>
          <p:sp>
            <p:nvSpPr>
              <p:cNvPr id="41" name="TextBox 40"/>
              <p:cNvSpPr txBox="1"/>
              <p:nvPr/>
            </p:nvSpPr>
            <p:spPr>
              <a:xfrm>
                <a:off x="1614488" y="2126982"/>
                <a:ext cx="1971675" cy="123111"/>
              </a:xfrm>
              <a:prstGeom prst="rect">
                <a:avLst/>
              </a:prstGeom>
              <a:noFill/>
            </p:spPr>
            <p:txBody>
              <a:bodyPr wrap="square" lIns="0" tIns="0" rIns="0" bIns="0" rtlCol="0">
                <a:spAutoFit/>
              </a:bodyPr>
              <a:lstStyle/>
              <a:p>
                <a:pPr algn="ctr"/>
                <a:r>
                  <a:rPr lang="en-US" sz="800" dirty="0" smtClean="0">
                    <a:solidFill>
                      <a:schemeClr val="bg1"/>
                    </a:solidFill>
                    <a:latin typeface="+mj-lt"/>
                  </a:rPr>
                  <a:t>HOME</a:t>
                </a:r>
                <a:endParaRPr lang="en-CA" sz="800" dirty="0">
                  <a:solidFill>
                    <a:schemeClr val="bg1"/>
                  </a:solidFill>
                  <a:latin typeface="+mj-lt"/>
                </a:endParaRPr>
              </a:p>
            </p:txBody>
          </p:sp>
          <p:grpSp>
            <p:nvGrpSpPr>
              <p:cNvPr id="42" name="Group 41"/>
              <p:cNvGrpSpPr/>
              <p:nvPr/>
            </p:nvGrpSpPr>
            <p:grpSpPr>
              <a:xfrm>
                <a:off x="1657350" y="2369869"/>
                <a:ext cx="1885950" cy="406669"/>
                <a:chOff x="1657350" y="2369869"/>
                <a:chExt cx="1885950" cy="406669"/>
              </a:xfrm>
            </p:grpSpPr>
            <p:sp>
              <p:nvSpPr>
                <p:cNvPr id="63" name="Rectangle 62"/>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TextBox 63"/>
                <p:cNvSpPr txBox="1"/>
                <p:nvPr/>
              </p:nvSpPr>
              <p:spPr>
                <a:xfrm>
                  <a:off x="1673131" y="2477650"/>
                  <a:ext cx="1720863" cy="184666"/>
                </a:xfrm>
                <a:prstGeom prst="rect">
                  <a:avLst/>
                </a:prstGeom>
                <a:noFill/>
              </p:spPr>
              <p:txBody>
                <a:bodyPr wrap="square" lIns="91440" tIns="0" rIns="0" bIns="0" rtlCol="0">
                  <a:spAutoFit/>
                </a:bodyPr>
                <a:lstStyle/>
                <a:p>
                  <a:r>
                    <a:rPr lang="en-US" sz="1200" dirty="0" smtClean="0">
                      <a:solidFill>
                        <a:schemeClr val="tx1">
                          <a:lumMod val="75000"/>
                          <a:lumOff val="25000"/>
                        </a:schemeClr>
                      </a:solidFill>
                    </a:rPr>
                    <a:t>Justin Bennett</a:t>
                  </a:r>
                  <a:endParaRPr lang="en-CA" sz="1200" dirty="0">
                    <a:solidFill>
                      <a:schemeClr val="tx1">
                        <a:lumMod val="75000"/>
                        <a:lumOff val="25000"/>
                      </a:schemeClr>
                    </a:solidFill>
                  </a:endParaRPr>
                </a:p>
              </p:txBody>
            </p:sp>
            <p:pic>
              <p:nvPicPr>
                <p:cNvPr id="65" name="Picture 2" descr="C:\Users\t-dantay\Documents\First24\arrowsimple1.png"/>
                <p:cNvPicPr>
                  <a:picLocks noChangeAspect="1" noChangeArrowheads="1"/>
                </p:cNvPicPr>
                <p:nvPr>
                  <p:custDataLst>
                    <p:custData r:id="rId8"/>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p:cNvGrpSpPr/>
              <p:nvPr/>
            </p:nvGrpSpPr>
            <p:grpSpPr>
              <a:xfrm>
                <a:off x="1655750" y="2847755"/>
                <a:ext cx="1885950" cy="406669"/>
                <a:chOff x="1657350" y="2369869"/>
                <a:chExt cx="1885950" cy="406669"/>
              </a:xfrm>
            </p:grpSpPr>
            <p:sp>
              <p:nvSpPr>
                <p:cNvPr id="60" name="Rectangle 59"/>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TextBox 60"/>
                <p:cNvSpPr txBox="1"/>
                <p:nvPr/>
              </p:nvSpPr>
              <p:spPr>
                <a:xfrm>
                  <a:off x="1673131" y="2477650"/>
                  <a:ext cx="1720863" cy="184666"/>
                </a:xfrm>
                <a:prstGeom prst="rect">
                  <a:avLst/>
                </a:prstGeom>
                <a:noFill/>
              </p:spPr>
              <p:txBody>
                <a:bodyPr wrap="square" lIns="91440" tIns="0" rIns="0" bIns="0" rtlCol="0">
                  <a:spAutoFit/>
                </a:bodyPr>
                <a:lstStyle/>
                <a:p>
                  <a:r>
                    <a:rPr lang="en-US" sz="1200" dirty="0" smtClean="0">
                      <a:solidFill>
                        <a:schemeClr val="tx1">
                          <a:lumMod val="75000"/>
                          <a:lumOff val="25000"/>
                        </a:schemeClr>
                      </a:solidFill>
                    </a:rPr>
                    <a:t>Long John Silver</a:t>
                  </a:r>
                  <a:endParaRPr lang="en-CA" sz="1200" dirty="0">
                    <a:solidFill>
                      <a:schemeClr val="tx1">
                        <a:lumMod val="75000"/>
                        <a:lumOff val="25000"/>
                      </a:schemeClr>
                    </a:solidFill>
                  </a:endParaRPr>
                </a:p>
              </p:txBody>
            </p:sp>
            <p:pic>
              <p:nvPicPr>
                <p:cNvPr id="62" name="Picture 2" descr="C:\Users\t-dantay\Documents\First24\arrowsimple1.png"/>
                <p:cNvPicPr>
                  <a:picLocks noChangeAspect="1" noChangeArrowheads="1"/>
                </p:cNvPicPr>
                <p:nvPr>
                  <p:custDataLst>
                    <p:custData r:id="rId7"/>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1655750" y="3319972"/>
                <a:ext cx="1885950" cy="406669"/>
                <a:chOff x="1657350" y="2369869"/>
                <a:chExt cx="1885950" cy="406669"/>
              </a:xfrm>
            </p:grpSpPr>
            <p:sp>
              <p:nvSpPr>
                <p:cNvPr id="57" name="Rectangle 56"/>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TextBox 57"/>
                <p:cNvSpPr txBox="1"/>
                <p:nvPr/>
              </p:nvSpPr>
              <p:spPr>
                <a:xfrm>
                  <a:off x="1673131" y="2477650"/>
                  <a:ext cx="1720863" cy="184666"/>
                </a:xfrm>
                <a:prstGeom prst="rect">
                  <a:avLst/>
                </a:prstGeom>
                <a:noFill/>
              </p:spPr>
              <p:txBody>
                <a:bodyPr wrap="square" lIns="91440" tIns="0" rIns="0" bIns="0" rtlCol="0">
                  <a:spAutoFit/>
                </a:bodyPr>
                <a:lstStyle/>
                <a:p>
                  <a:r>
                    <a:rPr lang="en-US" sz="1200" dirty="0" smtClean="0">
                      <a:solidFill>
                        <a:schemeClr val="tx1">
                          <a:lumMod val="75000"/>
                          <a:lumOff val="25000"/>
                        </a:schemeClr>
                      </a:solidFill>
                    </a:rPr>
                    <a:t>Paul McCartney</a:t>
                  </a:r>
                  <a:endParaRPr lang="en-CA" sz="1200" dirty="0">
                    <a:solidFill>
                      <a:schemeClr val="tx1">
                        <a:lumMod val="75000"/>
                        <a:lumOff val="25000"/>
                      </a:schemeClr>
                    </a:solidFill>
                  </a:endParaRPr>
                </a:p>
              </p:txBody>
            </p:sp>
            <p:pic>
              <p:nvPicPr>
                <p:cNvPr id="59" name="Picture 2" descr="C:\Users\t-dantay\Documents\First24\arrowsimple1.png"/>
                <p:cNvPicPr>
                  <a:picLocks noChangeAspect="1" noChangeArrowheads="1"/>
                </p:cNvPicPr>
                <p:nvPr>
                  <p:custDataLst>
                    <p:custData r:id="rId6"/>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p:cNvGrpSpPr/>
              <p:nvPr/>
            </p:nvGrpSpPr>
            <p:grpSpPr>
              <a:xfrm>
                <a:off x="1655750" y="3798190"/>
                <a:ext cx="1885950" cy="406669"/>
                <a:chOff x="1657350" y="2369869"/>
                <a:chExt cx="1885950" cy="406669"/>
              </a:xfrm>
            </p:grpSpPr>
            <p:sp>
              <p:nvSpPr>
                <p:cNvPr id="54" name="Rectangle 53"/>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TextBox 54"/>
                <p:cNvSpPr txBox="1"/>
                <p:nvPr/>
              </p:nvSpPr>
              <p:spPr>
                <a:xfrm>
                  <a:off x="1673131" y="2477650"/>
                  <a:ext cx="1720863" cy="184666"/>
                </a:xfrm>
                <a:prstGeom prst="rect">
                  <a:avLst/>
                </a:prstGeom>
                <a:noFill/>
              </p:spPr>
              <p:txBody>
                <a:bodyPr wrap="square" lIns="91440" tIns="0" rIns="0" bIns="0" rtlCol="0">
                  <a:spAutoFit/>
                </a:bodyPr>
                <a:lstStyle/>
                <a:p>
                  <a:r>
                    <a:rPr lang="en-US" sz="1200" dirty="0" smtClean="0">
                      <a:solidFill>
                        <a:schemeClr val="tx1">
                          <a:lumMod val="75000"/>
                          <a:lumOff val="25000"/>
                        </a:schemeClr>
                      </a:solidFill>
                    </a:rPr>
                    <a:t>Alice Cooper</a:t>
                  </a:r>
                  <a:endParaRPr lang="en-CA" sz="1200" dirty="0">
                    <a:solidFill>
                      <a:schemeClr val="tx1">
                        <a:lumMod val="75000"/>
                        <a:lumOff val="25000"/>
                      </a:schemeClr>
                    </a:solidFill>
                  </a:endParaRPr>
                </a:p>
              </p:txBody>
            </p:sp>
            <p:pic>
              <p:nvPicPr>
                <p:cNvPr id="56" name="Picture 2" descr="C:\Users\t-dantay\Documents\First24\arrowsimple1.png"/>
                <p:cNvPicPr>
                  <a:picLocks noChangeAspect="1" noChangeArrowheads="1"/>
                </p:cNvPicPr>
                <p:nvPr>
                  <p:custDataLst>
                    <p:custData r:id="rId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1655750" y="4275678"/>
                <a:ext cx="1885950" cy="406669"/>
                <a:chOff x="1657350" y="2369869"/>
                <a:chExt cx="1885950" cy="406669"/>
              </a:xfrm>
            </p:grpSpPr>
            <p:sp>
              <p:nvSpPr>
                <p:cNvPr id="51" name="Rectangle 50"/>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TextBox 51"/>
                <p:cNvSpPr txBox="1"/>
                <p:nvPr/>
              </p:nvSpPr>
              <p:spPr>
                <a:xfrm>
                  <a:off x="1673131" y="2477650"/>
                  <a:ext cx="1720863" cy="184666"/>
                </a:xfrm>
                <a:prstGeom prst="rect">
                  <a:avLst/>
                </a:prstGeom>
                <a:noFill/>
              </p:spPr>
              <p:txBody>
                <a:bodyPr wrap="square" lIns="91440" tIns="0" rIns="0" bIns="0" rtlCol="0">
                  <a:spAutoFit/>
                </a:bodyPr>
                <a:lstStyle/>
                <a:p>
                  <a:r>
                    <a:rPr lang="en-US" sz="1200" dirty="0" smtClean="0">
                      <a:solidFill>
                        <a:schemeClr val="tx1">
                          <a:lumMod val="75000"/>
                          <a:lumOff val="25000"/>
                        </a:schemeClr>
                      </a:solidFill>
                    </a:rPr>
                    <a:t>Emma Watson</a:t>
                  </a:r>
                  <a:endParaRPr lang="en-CA" sz="1200" dirty="0">
                    <a:solidFill>
                      <a:schemeClr val="tx1">
                        <a:lumMod val="75000"/>
                        <a:lumOff val="25000"/>
                      </a:schemeClr>
                    </a:solidFill>
                  </a:endParaRPr>
                </a:p>
              </p:txBody>
            </p:sp>
            <p:pic>
              <p:nvPicPr>
                <p:cNvPr id="53" name="Picture 2" descr="C:\Users\t-dantay\Documents\First24\arrowsimple1.png"/>
                <p:cNvPicPr>
                  <a:picLocks noChangeAspect="1" noChangeArrowheads="1"/>
                </p:cNvPicPr>
                <p:nvPr>
                  <p:custDataLst>
                    <p:custData r:id="rId4"/>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Group 46"/>
              <p:cNvGrpSpPr/>
              <p:nvPr/>
            </p:nvGrpSpPr>
            <p:grpSpPr>
              <a:xfrm>
                <a:off x="1655715" y="4757933"/>
                <a:ext cx="1885950" cy="406669"/>
                <a:chOff x="1657350" y="2369869"/>
                <a:chExt cx="1885950" cy="406669"/>
              </a:xfrm>
            </p:grpSpPr>
            <p:sp>
              <p:nvSpPr>
                <p:cNvPr id="48" name="Rectangle 47"/>
                <p:cNvSpPr/>
                <p:nvPr/>
              </p:nvSpPr>
              <p:spPr>
                <a:xfrm>
                  <a:off x="1657350" y="2369869"/>
                  <a:ext cx="1885950" cy="406669"/>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TextBox 48"/>
                <p:cNvSpPr txBox="1"/>
                <p:nvPr/>
              </p:nvSpPr>
              <p:spPr>
                <a:xfrm>
                  <a:off x="1673131" y="2477650"/>
                  <a:ext cx="1720863" cy="184666"/>
                </a:xfrm>
                <a:prstGeom prst="rect">
                  <a:avLst/>
                </a:prstGeom>
                <a:noFill/>
              </p:spPr>
              <p:txBody>
                <a:bodyPr wrap="square" lIns="91440" tIns="0" rIns="0" bIns="0" rtlCol="0">
                  <a:spAutoFit/>
                </a:bodyPr>
                <a:lstStyle/>
                <a:p>
                  <a:r>
                    <a:rPr lang="en-US" sz="1200" dirty="0" smtClean="0">
                      <a:solidFill>
                        <a:schemeClr val="tx1">
                          <a:lumMod val="75000"/>
                          <a:lumOff val="25000"/>
                        </a:schemeClr>
                      </a:solidFill>
                    </a:rPr>
                    <a:t>Bubba Watson</a:t>
                  </a:r>
                  <a:endParaRPr lang="en-CA" sz="1200" dirty="0">
                    <a:solidFill>
                      <a:schemeClr val="tx1">
                        <a:lumMod val="75000"/>
                        <a:lumOff val="25000"/>
                      </a:schemeClr>
                    </a:solidFill>
                  </a:endParaRPr>
                </a:p>
              </p:txBody>
            </p:sp>
            <p:pic>
              <p:nvPicPr>
                <p:cNvPr id="50" name="Picture 2" descr="C:\Users\t-dantay\Documents\First24\arrowsimple1.png"/>
                <p:cNvPicPr>
                  <a:picLocks noChangeAspect="1" noChangeArrowheads="1"/>
                </p:cNvPicPr>
                <p:nvPr>
                  <p:custDataLst>
                    <p:custData r:id="rId3"/>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367801" y="2505115"/>
                  <a:ext cx="142875" cy="1428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66" name="Rectangle 65"/>
            <p:cNvSpPr/>
            <p:nvPr/>
          </p:nvSpPr>
          <p:spPr>
            <a:xfrm>
              <a:off x="5000912" y="1794952"/>
              <a:ext cx="2070126" cy="343332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Rectangle 66"/>
            <p:cNvSpPr/>
            <p:nvPr/>
          </p:nvSpPr>
          <p:spPr>
            <a:xfrm>
              <a:off x="5166802" y="2374531"/>
              <a:ext cx="1760526" cy="2545165"/>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p:cNvSpPr/>
            <p:nvPr/>
          </p:nvSpPr>
          <p:spPr>
            <a:xfrm>
              <a:off x="5169183" y="2376824"/>
              <a:ext cx="1758165" cy="1941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000" b="1" dirty="0" smtClean="0">
                  <a:solidFill>
                    <a:schemeClr val="tx1">
                      <a:lumMod val="85000"/>
                      <a:lumOff val="15000"/>
                    </a:schemeClr>
                  </a:solidFill>
                </a:rPr>
                <a:t>Contact Details</a:t>
              </a:r>
              <a:endParaRPr lang="en-CA" sz="1000" b="1" dirty="0">
                <a:solidFill>
                  <a:schemeClr val="tx1">
                    <a:lumMod val="85000"/>
                    <a:lumOff val="15000"/>
                  </a:schemeClr>
                </a:solidFill>
              </a:endParaRPr>
            </a:p>
          </p:txBody>
        </p:sp>
        <p:sp>
          <p:nvSpPr>
            <p:cNvPr id="3" name="TextBox 2"/>
            <p:cNvSpPr txBox="1"/>
            <p:nvPr/>
          </p:nvSpPr>
          <p:spPr>
            <a:xfrm>
              <a:off x="5179840" y="2675437"/>
              <a:ext cx="1479936" cy="276999"/>
            </a:xfrm>
            <a:prstGeom prst="rect">
              <a:avLst/>
            </a:prstGeom>
            <a:noFill/>
          </p:spPr>
          <p:txBody>
            <a:bodyPr wrap="square" rtlCol="0">
              <a:spAutoFit/>
            </a:bodyPr>
            <a:lstStyle/>
            <a:p>
              <a:r>
                <a:rPr lang="en-US" sz="1200" dirty="0" smtClean="0">
                  <a:latin typeface="Segoe UI Light" panose="020B0502040204020203" pitchFamily="34" charset="0"/>
                  <a:cs typeface="Segoe UI Light" panose="020B0502040204020203" pitchFamily="34" charset="0"/>
                </a:rPr>
                <a:t>Justin Bennett</a:t>
              </a:r>
              <a:endParaRPr lang="en-CA" sz="1200" dirty="0">
                <a:latin typeface="Segoe UI Light" panose="020B0502040204020203" pitchFamily="34" charset="0"/>
                <a:cs typeface="Segoe UI Light" panose="020B0502040204020203" pitchFamily="34" charset="0"/>
              </a:endParaRPr>
            </a:p>
          </p:txBody>
        </p:sp>
        <p:sp>
          <p:nvSpPr>
            <p:cNvPr id="70" name="Rounded Rectangle 69"/>
            <p:cNvSpPr/>
            <p:nvPr/>
          </p:nvSpPr>
          <p:spPr>
            <a:xfrm>
              <a:off x="5305989" y="4581593"/>
              <a:ext cx="1482151" cy="210832"/>
            </a:xfrm>
            <a:prstGeom prst="roundRect">
              <a:avLst>
                <a:gd name="adj" fmla="val 763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OK</a:t>
              </a:r>
              <a:endParaRPr lang="en-CA" sz="900" dirty="0"/>
            </a:p>
          </p:txBody>
        </p:sp>
      </p:grpSp>
      <p:grpSp>
        <p:nvGrpSpPr>
          <p:cNvPr id="71" name="Group 70"/>
          <p:cNvGrpSpPr/>
          <p:nvPr/>
        </p:nvGrpSpPr>
        <p:grpSpPr>
          <a:xfrm>
            <a:off x="8949705" y="1536700"/>
            <a:ext cx="3190875" cy="5321300"/>
            <a:chOff x="1014343" y="954185"/>
            <a:chExt cx="3190875" cy="5321300"/>
          </a:xfrm>
        </p:grpSpPr>
        <p:pic>
          <p:nvPicPr>
            <p:cNvPr id="72" name="Picture 71" descr="L.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014343" y="954185"/>
              <a:ext cx="3190875"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72"/>
            <p:cNvSpPr/>
            <p:nvPr/>
          </p:nvSpPr>
          <p:spPr>
            <a:xfrm>
              <a:off x="1563662" y="1886392"/>
              <a:ext cx="2070126" cy="3433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Rectangle 73"/>
            <p:cNvSpPr/>
            <p:nvPr/>
          </p:nvSpPr>
          <p:spPr>
            <a:xfrm>
              <a:off x="1563662" y="1886392"/>
              <a:ext cx="2070126" cy="394846"/>
            </a:xfrm>
            <a:prstGeom prst="rect">
              <a:avLst/>
            </a:prstGeom>
            <a:solidFill>
              <a:srgbClr val="C00000"/>
            </a:solidFill>
            <a:ln>
              <a:noFill/>
            </a:ln>
            <a:effectLst>
              <a:outerShdw blurRad="25400" dist="254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TextBox 74"/>
            <p:cNvSpPr txBox="1"/>
            <p:nvPr/>
          </p:nvSpPr>
          <p:spPr>
            <a:xfrm>
              <a:off x="1779574" y="1941949"/>
              <a:ext cx="1322801" cy="153888"/>
            </a:xfrm>
            <a:prstGeom prst="rect">
              <a:avLst/>
            </a:prstGeom>
            <a:noFill/>
          </p:spPr>
          <p:txBody>
            <a:bodyPr wrap="square" lIns="0" tIns="0" rIns="0" bIns="0" rtlCol="0">
              <a:spAutoFit/>
            </a:bodyPr>
            <a:lstStyle/>
            <a:p>
              <a:r>
                <a:rPr lang="en-US" sz="1000" dirty="0" smtClean="0">
                  <a:solidFill>
                    <a:schemeClr val="bg1"/>
                  </a:solidFill>
                  <a:latin typeface="+mj-lt"/>
                </a:rPr>
                <a:t>MIDTERM</a:t>
              </a:r>
              <a:endParaRPr lang="en-CA" sz="1000" dirty="0">
                <a:solidFill>
                  <a:schemeClr val="bg1"/>
                </a:solidFill>
                <a:latin typeface="+mj-lt"/>
              </a:endParaRPr>
            </a:p>
          </p:txBody>
        </p:sp>
        <p:sp>
          <p:nvSpPr>
            <p:cNvPr id="76" name="TextBox 75"/>
            <p:cNvSpPr txBox="1"/>
            <p:nvPr/>
          </p:nvSpPr>
          <p:spPr>
            <a:xfrm>
              <a:off x="1614488" y="2126982"/>
              <a:ext cx="2019300" cy="123111"/>
            </a:xfrm>
            <a:prstGeom prst="rect">
              <a:avLst/>
            </a:prstGeom>
            <a:noFill/>
          </p:spPr>
          <p:txBody>
            <a:bodyPr wrap="square" lIns="0" tIns="0" rIns="0" bIns="0" rtlCol="0">
              <a:spAutoFit/>
            </a:bodyPr>
            <a:lstStyle/>
            <a:p>
              <a:pPr algn="ctr"/>
              <a:r>
                <a:rPr lang="en-US" sz="800" dirty="0" smtClean="0">
                  <a:solidFill>
                    <a:schemeClr val="bg1"/>
                  </a:solidFill>
                  <a:latin typeface="+mj-lt"/>
                </a:rPr>
                <a:t>MAP</a:t>
              </a:r>
              <a:endParaRPr lang="en-CA" sz="800" dirty="0">
                <a:solidFill>
                  <a:schemeClr val="bg1"/>
                </a:solidFill>
                <a:latin typeface="+mj-lt"/>
              </a:endParaRPr>
            </a:p>
          </p:txBody>
        </p:sp>
        <p:sp>
          <p:nvSpPr>
            <p:cNvPr id="98" name="Rectangle 97"/>
            <p:cNvSpPr/>
            <p:nvPr/>
          </p:nvSpPr>
          <p:spPr>
            <a:xfrm>
              <a:off x="1676400" y="2419873"/>
              <a:ext cx="1862747" cy="2794733"/>
            </a:xfrm>
            <a:prstGeom prst="rect">
              <a:avLst/>
            </a:prstGeom>
            <a:solidFill>
              <a:schemeClr val="bg1"/>
            </a:solidFill>
            <a:ln>
              <a:noFill/>
            </a:ln>
            <a:effectLst>
              <a:outerShdw blurRad="38100" dist="254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02" name="TextBox 101"/>
          <p:cNvSpPr txBox="1"/>
          <p:nvPr/>
        </p:nvSpPr>
        <p:spPr>
          <a:xfrm>
            <a:off x="822111" y="1257754"/>
            <a:ext cx="1837545" cy="369332"/>
          </a:xfrm>
          <a:prstGeom prst="rect">
            <a:avLst/>
          </a:prstGeom>
          <a:noFill/>
        </p:spPr>
        <p:txBody>
          <a:bodyPr wrap="square" rtlCol="0">
            <a:spAutoFit/>
          </a:bodyPr>
          <a:lstStyle/>
          <a:p>
            <a:pPr algn="ctr"/>
            <a:r>
              <a:rPr lang="en-US" dirty="0" smtClean="0"/>
              <a:t>Home Screen</a:t>
            </a:r>
            <a:endParaRPr lang="en-CA" dirty="0"/>
          </a:p>
        </p:txBody>
      </p:sp>
      <p:sp>
        <p:nvSpPr>
          <p:cNvPr id="103" name="TextBox 102"/>
          <p:cNvSpPr txBox="1"/>
          <p:nvPr/>
        </p:nvSpPr>
        <p:spPr>
          <a:xfrm>
            <a:off x="5036140" y="1257754"/>
            <a:ext cx="1837545" cy="369332"/>
          </a:xfrm>
          <a:prstGeom prst="rect">
            <a:avLst/>
          </a:prstGeom>
          <a:noFill/>
        </p:spPr>
        <p:txBody>
          <a:bodyPr wrap="square" rtlCol="0">
            <a:spAutoFit/>
          </a:bodyPr>
          <a:lstStyle/>
          <a:p>
            <a:pPr algn="ctr"/>
            <a:r>
              <a:rPr lang="en-US" dirty="0" smtClean="0"/>
              <a:t>Dialog</a:t>
            </a:r>
            <a:endParaRPr lang="en-CA" dirty="0"/>
          </a:p>
        </p:txBody>
      </p:sp>
      <p:sp>
        <p:nvSpPr>
          <p:cNvPr id="104" name="TextBox 103"/>
          <p:cNvSpPr txBox="1"/>
          <p:nvPr/>
        </p:nvSpPr>
        <p:spPr>
          <a:xfrm>
            <a:off x="9617914" y="1218712"/>
            <a:ext cx="1837545" cy="369332"/>
          </a:xfrm>
          <a:prstGeom prst="rect">
            <a:avLst/>
          </a:prstGeom>
          <a:noFill/>
        </p:spPr>
        <p:txBody>
          <a:bodyPr wrap="square" rtlCol="0">
            <a:spAutoFit/>
          </a:bodyPr>
          <a:lstStyle/>
          <a:p>
            <a:pPr algn="ctr"/>
            <a:r>
              <a:rPr lang="en-US" dirty="0" smtClean="0"/>
              <a:t>Map</a:t>
            </a:r>
            <a:endParaRPr lang="en-CA" dirty="0"/>
          </a:p>
        </p:txBody>
      </p:sp>
      <p:sp>
        <p:nvSpPr>
          <p:cNvPr id="109" name="Rectangle 108"/>
          <p:cNvSpPr/>
          <p:nvPr>
            <p:custDataLst>
              <p:custData r:id="rId1"/>
            </p:custDataLst>
          </p:nvPr>
        </p:nvSpPr>
        <p:spPr>
          <a:xfrm>
            <a:off x="6699204" y="2988616"/>
            <a:ext cx="131227" cy="119166"/>
          </a:xfrm>
          <a:prstGeom prst="rect">
            <a:avLst/>
          </a:prstGeom>
          <a:solidFill>
            <a:schemeClr val="accent2">
              <a:alpha val="65000"/>
            </a:schemeClr>
          </a:solidFill>
          <a:ln w="190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00" dirty="0" smtClean="0"/>
              <a:t>1</a:t>
            </a:r>
            <a:endParaRPr lang="en-CA" sz="700" dirty="0"/>
          </a:p>
        </p:txBody>
      </p:sp>
      <p:grpSp>
        <p:nvGrpSpPr>
          <p:cNvPr id="110" name="Group 109"/>
          <p:cNvGrpSpPr/>
          <p:nvPr>
            <p:custDataLst>
              <p:custData r:id="rId2"/>
            </p:custDataLst>
          </p:nvPr>
        </p:nvGrpSpPr>
        <p:grpSpPr>
          <a:xfrm>
            <a:off x="7452636" y="1871704"/>
            <a:ext cx="1497069" cy="241812"/>
            <a:chOff x="5280230" y="3698594"/>
            <a:chExt cx="2564554" cy="338554"/>
          </a:xfrm>
        </p:grpSpPr>
        <p:sp>
          <p:nvSpPr>
            <p:cNvPr id="111" name="Rectangle 110"/>
            <p:cNvSpPr/>
            <p:nvPr/>
          </p:nvSpPr>
          <p:spPr>
            <a:xfrm>
              <a:off x="5280230" y="3706296"/>
              <a:ext cx="127282" cy="119064"/>
            </a:xfrm>
            <a:prstGeom prst="rect">
              <a:avLst/>
            </a:prstGeom>
            <a:ln w="1905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lIns="45720" tIns="45720" rIns="45720" bIns="45720" rtlCol="0" anchor="ctr"/>
            <a:lstStyle/>
            <a:p>
              <a:pPr algn="ctr"/>
              <a:r>
                <a:rPr lang="en-US" sz="900" dirty="0" smtClean="0"/>
                <a:t>1</a:t>
              </a:r>
              <a:endParaRPr lang="en-CA" sz="900" dirty="0"/>
            </a:p>
          </p:txBody>
        </p:sp>
        <p:sp>
          <p:nvSpPr>
            <p:cNvPr id="112" name="TextBox 111"/>
            <p:cNvSpPr txBox="1"/>
            <p:nvPr/>
          </p:nvSpPr>
          <p:spPr>
            <a:xfrm>
              <a:off x="5407512" y="3698594"/>
              <a:ext cx="2437272" cy="338554"/>
            </a:xfrm>
            <a:prstGeom prst="rect">
              <a:avLst/>
            </a:prstGeom>
            <a:noFill/>
            <a:ln w="6350">
              <a:solidFill>
                <a:schemeClr val="bg1">
                  <a:lumMod val="50000"/>
                </a:schemeClr>
              </a:solidFill>
            </a:ln>
          </p:spPr>
          <p:txBody>
            <a:bodyPr wrap="square" lIns="45720" tIns="45720" rIns="45720" bIns="45720" rtlCol="0">
              <a:spAutoFit/>
            </a:bodyPr>
            <a:lstStyle/>
            <a:p>
              <a:r>
                <a:rPr lang="en-US" sz="800" dirty="0" smtClean="0">
                  <a:solidFill>
                    <a:schemeClr val="tx1">
                      <a:lumMod val="75000"/>
                      <a:lumOff val="25000"/>
                    </a:schemeClr>
                  </a:solidFill>
                </a:rPr>
                <a:t>Dialog should </a:t>
              </a:r>
              <a:r>
                <a:rPr lang="en-US" sz="800" dirty="0" err="1" smtClean="0">
                  <a:solidFill>
                    <a:schemeClr val="tx1">
                      <a:lumMod val="75000"/>
                      <a:lumOff val="25000"/>
                    </a:schemeClr>
                  </a:solidFill>
                </a:rPr>
                <a:t>fadein</a:t>
              </a:r>
              <a:r>
                <a:rPr lang="en-US" sz="800" dirty="0" smtClean="0">
                  <a:solidFill>
                    <a:schemeClr val="tx1">
                      <a:lumMod val="75000"/>
                      <a:lumOff val="25000"/>
                    </a:schemeClr>
                  </a:solidFill>
                </a:rPr>
                <a:t> &amp; out</a:t>
              </a:r>
            </a:p>
            <a:p>
              <a:endParaRPr lang="en-US" sz="800" dirty="0" smtClean="0">
                <a:solidFill>
                  <a:schemeClr val="tx1">
                    <a:lumMod val="75000"/>
                    <a:lumOff val="25000"/>
                  </a:schemeClr>
                </a:solidFill>
              </a:endParaRPr>
            </a:p>
          </p:txBody>
        </p:sp>
      </p:grpSp>
    </p:spTree>
    <p:extLst>
      <p:ext uri="{BB962C8B-B14F-4D97-AF65-F5344CB8AC3E}">
        <p14:creationId xmlns:p14="http://schemas.microsoft.com/office/powerpoint/2010/main" val="912852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942" y="123825"/>
            <a:ext cx="5553075" cy="400110"/>
          </a:xfrm>
          <a:prstGeom prst="rect">
            <a:avLst/>
          </a:prstGeom>
          <a:noFill/>
        </p:spPr>
        <p:txBody>
          <a:bodyPr wrap="square" lIns="0" rtlCol="0">
            <a:spAutoFit/>
          </a:bodyPr>
          <a:lstStyle/>
          <a:p>
            <a:r>
              <a:rPr lang="en-US" sz="2000" dirty="0" smtClean="0">
                <a:solidFill>
                  <a:srgbClr val="E7E6E6">
                    <a:lumMod val="50000"/>
                  </a:srgbClr>
                </a:solidFill>
                <a:latin typeface="Franklin Gothic Demi Cond" panose="020B0706030402020204" pitchFamily="34" charset="0"/>
              </a:rPr>
              <a:t>MAD9022 – MIDTERM: SPECS</a:t>
            </a:r>
            <a:endParaRPr lang="en-CA" sz="2000" dirty="0">
              <a:solidFill>
                <a:srgbClr val="E7E6E6">
                  <a:lumMod val="50000"/>
                </a:srgbClr>
              </a:solidFill>
              <a:latin typeface="Franklin Gothic Demi Cond" panose="020B0706030402020204" pitchFamily="34" charset="0"/>
            </a:endParaRPr>
          </a:p>
        </p:txBody>
      </p:sp>
      <p:cxnSp>
        <p:nvCxnSpPr>
          <p:cNvPr id="7" name="Straight Connector 6"/>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45029" y="1156996"/>
            <a:ext cx="2808514" cy="646331"/>
          </a:xfrm>
          <a:prstGeom prst="rect">
            <a:avLst/>
          </a:prstGeom>
          <a:noFill/>
        </p:spPr>
        <p:txBody>
          <a:bodyPr wrap="square" rtlCol="0">
            <a:spAutoFit/>
          </a:bodyPr>
          <a:lstStyle/>
          <a:p>
            <a:r>
              <a:rPr lang="en-US" dirty="0" smtClean="0"/>
              <a:t>App Colour: #F44336</a:t>
            </a:r>
          </a:p>
          <a:p>
            <a:endParaRPr lang="en-CA" dirty="0"/>
          </a:p>
        </p:txBody>
      </p:sp>
      <p:sp>
        <p:nvSpPr>
          <p:cNvPr id="6" name="TextBox 5"/>
          <p:cNvSpPr txBox="1"/>
          <p:nvPr/>
        </p:nvSpPr>
        <p:spPr>
          <a:xfrm>
            <a:off x="1035699" y="1480161"/>
            <a:ext cx="3331029" cy="369332"/>
          </a:xfrm>
          <a:prstGeom prst="rect">
            <a:avLst/>
          </a:prstGeom>
          <a:noFill/>
        </p:spPr>
        <p:txBody>
          <a:bodyPr wrap="square" rtlCol="0">
            <a:spAutoFit/>
          </a:bodyPr>
          <a:lstStyle/>
          <a:p>
            <a:r>
              <a:rPr lang="en-US" dirty="0" smtClean="0"/>
              <a:t>Button Colour: #</a:t>
            </a:r>
            <a:r>
              <a:rPr lang="en-CA" cap="all" dirty="0" smtClean="0"/>
              <a:t>2196F3</a:t>
            </a:r>
            <a:endParaRPr lang="en-CA" dirty="0"/>
          </a:p>
        </p:txBody>
      </p:sp>
      <p:sp>
        <p:nvSpPr>
          <p:cNvPr id="8" name="TextBox 7"/>
          <p:cNvSpPr txBox="1"/>
          <p:nvPr/>
        </p:nvSpPr>
        <p:spPr>
          <a:xfrm>
            <a:off x="7483151" y="2358383"/>
            <a:ext cx="4002832" cy="646331"/>
          </a:xfrm>
          <a:prstGeom prst="rect">
            <a:avLst/>
          </a:prstGeom>
          <a:noFill/>
        </p:spPr>
        <p:txBody>
          <a:bodyPr wrap="square" rtlCol="0">
            <a:spAutoFit/>
          </a:bodyPr>
          <a:lstStyle/>
          <a:p>
            <a:r>
              <a:rPr lang="en-US" dirty="0" smtClean="0"/>
              <a:t>Try to use native back function</a:t>
            </a:r>
          </a:p>
          <a:p>
            <a:endParaRPr lang="en-CA" dirty="0"/>
          </a:p>
        </p:txBody>
      </p:sp>
    </p:spTree>
    <p:extLst>
      <p:ext uri="{BB962C8B-B14F-4D97-AF65-F5344CB8AC3E}">
        <p14:creationId xmlns:p14="http://schemas.microsoft.com/office/powerpoint/2010/main" val="576154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Icons.Play" Revision="1" Stencil="System.Storyboarding.Icons" StencilVersion="0.1"/>
</Control>
</file>

<file path=customXml/item10.xml><?xml version="1.0" encoding="utf-8"?>
<Control xmlns="http://schemas.microsoft.com/VisualStudio/2011/storyboarding/control">
  <Id Name="System.Storyboarding.Icons.Play" Revision="1" Stencil="System.Storyboarding.Icons" StencilVersion="0.1"/>
</Control>
</file>

<file path=customXml/item11.xml><?xml version="1.0" encoding="utf-8"?>
<Control xmlns="http://schemas.microsoft.com/VisualStudio/2011/storyboarding/control">
  <Id Name="System.Storyboarding.Icons.Play" Revision="1" Stencil="System.Storyboarding.Icons" StencilVersion="0.1"/>
</Control>
</file>

<file path=customXml/item12.xml><?xml version="1.0" encoding="utf-8"?>
<Control xmlns="http://schemas.microsoft.com/VisualStudio/2011/storyboarding/control">
  <Id Name="System.Storyboarding.Icons.Play" Revision="1" Stencil="System.Storyboarding.Icons" StencilVersion="0.1"/>
</Control>
</file>

<file path=customXml/item13.xml><?xml version="1.0" encoding="utf-8"?>
<Control xmlns="http://schemas.microsoft.com/VisualStudio/2011/storyboarding/control">
  <Id Name="9e56454b-3d6f-44d6-b677-b525e2bcbd2b" Revision="1" Stencil="System.MyShapes" StencilVersion="1.0"/>
</Control>
</file>

<file path=customXml/item14.xml><?xml version="1.0" encoding="utf-8"?>
<Control xmlns="http://schemas.microsoft.com/VisualStudio/2011/storyboarding/control">
  <Id Name="9655c2b2-1c12-4ec3-ae58-4eb93d323b58" Revision="1" Stencil="System.MyShapes" StencilVersion="1.0"/>
</Control>
</file>

<file path=customXml/item2.xml><?xml version="1.0" encoding="utf-8"?>
<Control xmlns="http://schemas.microsoft.com/VisualStudio/2011/storyboarding/control">
  <Id Name="System.Storyboarding.Icons.Play" Revision="1" Stencil="System.Storyboarding.Icons" StencilVersion="0.1"/>
</Control>
</file>

<file path=customXml/item3.xml><?xml version="1.0" encoding="utf-8"?>
<Control xmlns="http://schemas.microsoft.com/VisualStudio/2011/storyboarding/control">
  <Id Name="System.Storyboarding.Icons.Play" Revision="1" Stencil="System.Storyboarding.Icons" StencilVersion="0.1"/>
</Control>
</file>

<file path=customXml/item4.xml><?xml version="1.0" encoding="utf-8"?>
<Control xmlns="http://schemas.microsoft.com/VisualStudio/2011/storyboarding/control">
  <Id Name="System.Storyboarding.Icons.Play" Revision="1" Stencil="System.Storyboarding.Icons" StencilVersion="0.1"/>
</Control>
</file>

<file path=customXml/item5.xml><?xml version="1.0" encoding="utf-8"?>
<Control xmlns="http://schemas.microsoft.com/VisualStudio/2011/storyboarding/control">
  <Id Name="System.Storyboarding.Icons.Play" Revision="1" Stencil="System.Storyboarding.Icons" StencilVersion="0.1"/>
</Control>
</file>

<file path=customXml/item6.xml><?xml version="1.0" encoding="utf-8"?>
<Control xmlns="http://schemas.microsoft.com/VisualStudio/2011/storyboarding/control">
  <Id Name="System.Storyboarding.Icons.Play" Revision="1" Stencil="System.Storyboarding.Icons" StencilVersion="0.1"/>
</Control>
</file>

<file path=customXml/item7.xml><?xml version="1.0" encoding="utf-8"?>
<Control xmlns="http://schemas.microsoft.com/VisualStudio/2011/storyboarding/control">
  <Id Name="System.Storyboarding.Icons.Play" Revision="1" Stencil="System.Storyboarding.Icons" StencilVersion="0.1"/>
</Control>
</file>

<file path=customXml/item8.xml><?xml version="1.0" encoding="utf-8"?>
<Control xmlns="http://schemas.microsoft.com/VisualStudio/2011/storyboarding/control">
  <Id Name="System.Storyboarding.Icons.Play" Revision="1" Stencil="System.Storyboarding.Icons" StencilVersion="0.1"/>
</Control>
</file>

<file path=customXml/item9.xml><?xml version="1.0" encoding="utf-8"?>
<Control xmlns="http://schemas.microsoft.com/VisualStudio/2011/storyboarding/control">
  <Id Name="System.Storyboarding.Icons.Play" Revision="1" Stencil="System.Storyboarding.Icons" StencilVersion="0.1"/>
</Control>
</file>

<file path=customXml/itemProps1.xml><?xml version="1.0" encoding="utf-8"?>
<ds:datastoreItem xmlns:ds="http://schemas.openxmlformats.org/officeDocument/2006/customXml" ds:itemID="{454BCE15-84B1-4D5F-BA04-F3EE7F871D48}">
  <ds:schemaRefs>
    <ds:schemaRef ds:uri="http://schemas.microsoft.com/VisualStudio/2011/storyboarding/control"/>
  </ds:schemaRefs>
</ds:datastoreItem>
</file>

<file path=customXml/itemProps10.xml><?xml version="1.0" encoding="utf-8"?>
<ds:datastoreItem xmlns:ds="http://schemas.openxmlformats.org/officeDocument/2006/customXml" ds:itemID="{6E9670AC-ADC1-47C4-A48C-A48E15C494B7}">
  <ds:schemaRefs>
    <ds:schemaRef ds:uri="http://schemas.microsoft.com/VisualStudio/2011/storyboarding/control"/>
  </ds:schemaRefs>
</ds:datastoreItem>
</file>

<file path=customXml/itemProps11.xml><?xml version="1.0" encoding="utf-8"?>
<ds:datastoreItem xmlns:ds="http://schemas.openxmlformats.org/officeDocument/2006/customXml" ds:itemID="{8E13B29A-1486-488F-9C5C-7ECA583CEF8E}">
  <ds:schemaRefs>
    <ds:schemaRef ds:uri="http://schemas.microsoft.com/VisualStudio/2011/storyboarding/control"/>
  </ds:schemaRefs>
</ds:datastoreItem>
</file>

<file path=customXml/itemProps12.xml><?xml version="1.0" encoding="utf-8"?>
<ds:datastoreItem xmlns:ds="http://schemas.openxmlformats.org/officeDocument/2006/customXml" ds:itemID="{83A006EE-2FAB-42CD-B8BC-4E76F09B043D}">
  <ds:schemaRefs>
    <ds:schemaRef ds:uri="http://schemas.microsoft.com/VisualStudio/2011/storyboarding/control"/>
  </ds:schemaRefs>
</ds:datastoreItem>
</file>

<file path=customXml/itemProps13.xml><?xml version="1.0" encoding="utf-8"?>
<ds:datastoreItem xmlns:ds="http://schemas.openxmlformats.org/officeDocument/2006/customXml" ds:itemID="{3D8A9322-DE3C-4E75-B870-7A2644366440}">
  <ds:schemaRefs>
    <ds:schemaRef ds:uri="http://schemas.microsoft.com/VisualStudio/2011/storyboarding/control"/>
  </ds:schemaRefs>
</ds:datastoreItem>
</file>

<file path=customXml/itemProps14.xml><?xml version="1.0" encoding="utf-8"?>
<ds:datastoreItem xmlns:ds="http://schemas.openxmlformats.org/officeDocument/2006/customXml" ds:itemID="{A1F14D20-B6AD-48E1-BB42-9538AACFBC9B}">
  <ds:schemaRefs>
    <ds:schemaRef ds:uri="http://schemas.microsoft.com/VisualStudio/2011/storyboarding/control"/>
  </ds:schemaRefs>
</ds:datastoreItem>
</file>

<file path=customXml/itemProps2.xml><?xml version="1.0" encoding="utf-8"?>
<ds:datastoreItem xmlns:ds="http://schemas.openxmlformats.org/officeDocument/2006/customXml" ds:itemID="{60D5E7B7-4951-4B37-8992-04AEF10E057A}">
  <ds:schemaRefs>
    <ds:schemaRef ds:uri="http://schemas.microsoft.com/VisualStudio/2011/storyboarding/control"/>
  </ds:schemaRefs>
</ds:datastoreItem>
</file>

<file path=customXml/itemProps3.xml><?xml version="1.0" encoding="utf-8"?>
<ds:datastoreItem xmlns:ds="http://schemas.openxmlformats.org/officeDocument/2006/customXml" ds:itemID="{5A788853-F8EA-4E2D-BD7D-FAD6DCF92D65}">
  <ds:schemaRefs>
    <ds:schemaRef ds:uri="http://schemas.microsoft.com/VisualStudio/2011/storyboarding/control"/>
  </ds:schemaRefs>
</ds:datastoreItem>
</file>

<file path=customXml/itemProps4.xml><?xml version="1.0" encoding="utf-8"?>
<ds:datastoreItem xmlns:ds="http://schemas.openxmlformats.org/officeDocument/2006/customXml" ds:itemID="{F4EFBB00-1F78-4116-A6D5-046766F3D07C}">
  <ds:schemaRefs>
    <ds:schemaRef ds:uri="http://schemas.microsoft.com/VisualStudio/2011/storyboarding/control"/>
  </ds:schemaRefs>
</ds:datastoreItem>
</file>

<file path=customXml/itemProps5.xml><?xml version="1.0" encoding="utf-8"?>
<ds:datastoreItem xmlns:ds="http://schemas.openxmlformats.org/officeDocument/2006/customXml" ds:itemID="{B9F7A6FE-174C-4A1E-88F5-E112F15E8B56}">
  <ds:schemaRefs>
    <ds:schemaRef ds:uri="http://schemas.microsoft.com/VisualStudio/2011/storyboarding/control"/>
  </ds:schemaRefs>
</ds:datastoreItem>
</file>

<file path=customXml/itemProps6.xml><?xml version="1.0" encoding="utf-8"?>
<ds:datastoreItem xmlns:ds="http://schemas.openxmlformats.org/officeDocument/2006/customXml" ds:itemID="{4752931C-DFF1-4BC7-ADBB-5FB07A3C36DE}">
  <ds:schemaRefs>
    <ds:schemaRef ds:uri="http://schemas.microsoft.com/VisualStudio/2011/storyboarding/control"/>
  </ds:schemaRefs>
</ds:datastoreItem>
</file>

<file path=customXml/itemProps7.xml><?xml version="1.0" encoding="utf-8"?>
<ds:datastoreItem xmlns:ds="http://schemas.openxmlformats.org/officeDocument/2006/customXml" ds:itemID="{248FD97B-C059-4BD2-81DD-13E3A3313E67}">
  <ds:schemaRefs>
    <ds:schemaRef ds:uri="http://schemas.microsoft.com/VisualStudio/2011/storyboarding/control"/>
  </ds:schemaRefs>
</ds:datastoreItem>
</file>

<file path=customXml/itemProps8.xml><?xml version="1.0" encoding="utf-8"?>
<ds:datastoreItem xmlns:ds="http://schemas.openxmlformats.org/officeDocument/2006/customXml" ds:itemID="{A20A3395-40B5-4153-B799-CFB39C158017}">
  <ds:schemaRefs>
    <ds:schemaRef ds:uri="http://schemas.microsoft.com/VisualStudio/2011/storyboarding/control"/>
  </ds:schemaRefs>
</ds:datastoreItem>
</file>

<file path=customXml/itemProps9.xml><?xml version="1.0" encoding="utf-8"?>
<ds:datastoreItem xmlns:ds="http://schemas.openxmlformats.org/officeDocument/2006/customXml" ds:itemID="{5E49205E-E00E-41FA-8B93-996AF60DD04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182</TotalTime>
  <Words>122</Words>
  <Application>Microsoft Office PowerPoint</Application>
  <PresentationFormat>Widescreen</PresentationFormat>
  <Paragraphs>54</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Franklin Gothic Demi Cond</vt:lpstr>
      <vt:lpstr>Helvetica Neue</vt:lpstr>
      <vt:lpstr>RobotoDraft</vt:lpstr>
      <vt:lpstr>Segoe UI Light</vt:lpstr>
      <vt:lpstr>1_Office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Bennett</dc:creator>
  <cp:lastModifiedBy>Justin Bennett</cp:lastModifiedBy>
  <cp:revision>11</cp:revision>
  <dcterms:created xsi:type="dcterms:W3CDTF">2015-03-08T14:14:32Z</dcterms:created>
  <dcterms:modified xsi:type="dcterms:W3CDTF">2015-03-08T17:16:48Z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