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5" r:id="rId5"/>
    <p:sldId id="271" r:id="rId6"/>
    <p:sldId id="272" r:id="rId7"/>
    <p:sldId id="266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6934E-BFC1-4ECC-A74D-F04097BB4A86}" v="74" dt="2020-03-14T01:09:28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E854F-D70F-42E3-811A-E5E5903759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E01038-90B9-4A1E-9056-8FF7F8990C0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Tratamiento de valores vacíos</a:t>
          </a:r>
          <a:endParaRPr lang="en-US"/>
        </a:p>
      </dgm:t>
    </dgm:pt>
    <dgm:pt modelId="{09621C31-2B1E-46B2-BD89-A7A979D6CBCB}" type="parTrans" cxnId="{092D62DB-F738-48C9-A1C5-7E12277639F5}">
      <dgm:prSet/>
      <dgm:spPr/>
      <dgm:t>
        <a:bodyPr/>
        <a:lstStyle/>
        <a:p>
          <a:endParaRPr lang="en-US"/>
        </a:p>
      </dgm:t>
    </dgm:pt>
    <dgm:pt modelId="{7683C52F-8DA4-4478-951D-2D824CBBC000}" type="sibTrans" cxnId="{092D62DB-F738-48C9-A1C5-7E12277639F5}">
      <dgm:prSet/>
      <dgm:spPr/>
      <dgm:t>
        <a:bodyPr/>
        <a:lstStyle/>
        <a:p>
          <a:endParaRPr lang="en-US"/>
        </a:p>
      </dgm:t>
    </dgm:pt>
    <dgm:pt modelId="{FD6332E9-B2EE-4DFA-A1D8-76B83D62AF1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Homogenización de categorías</a:t>
          </a:r>
          <a:endParaRPr lang="en-US" dirty="0"/>
        </a:p>
      </dgm:t>
    </dgm:pt>
    <dgm:pt modelId="{8A29F145-15FE-4503-90B0-7D304B0004F3}" type="parTrans" cxnId="{E0A6AD65-9004-4CCC-B0F5-E39B77466E06}">
      <dgm:prSet/>
      <dgm:spPr/>
      <dgm:t>
        <a:bodyPr/>
        <a:lstStyle/>
        <a:p>
          <a:endParaRPr lang="en-US"/>
        </a:p>
      </dgm:t>
    </dgm:pt>
    <dgm:pt modelId="{B8143493-BBF2-4461-9AD2-4DC3BCBA0974}" type="sibTrans" cxnId="{E0A6AD65-9004-4CCC-B0F5-E39B77466E06}">
      <dgm:prSet/>
      <dgm:spPr/>
      <dgm:t>
        <a:bodyPr/>
        <a:lstStyle/>
        <a:p>
          <a:endParaRPr lang="en-US"/>
        </a:p>
      </dgm:t>
    </dgm:pt>
    <dgm:pt modelId="{FF2C053E-1885-4928-A9C7-9B76D48F7E1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Conversión de Fechas</a:t>
          </a:r>
          <a:endParaRPr lang="en-US"/>
        </a:p>
      </dgm:t>
    </dgm:pt>
    <dgm:pt modelId="{2584EF63-0D6F-43ED-9C27-00FF59CCE145}" type="parTrans" cxnId="{384EE59D-3EF6-492D-ABE2-CAAF3F037E19}">
      <dgm:prSet/>
      <dgm:spPr/>
      <dgm:t>
        <a:bodyPr/>
        <a:lstStyle/>
        <a:p>
          <a:endParaRPr lang="en-US"/>
        </a:p>
      </dgm:t>
    </dgm:pt>
    <dgm:pt modelId="{40CCAB45-0670-41DD-BD38-2BD96DF939CA}" type="sibTrans" cxnId="{384EE59D-3EF6-492D-ABE2-CAAF3F037E19}">
      <dgm:prSet/>
      <dgm:spPr/>
      <dgm:t>
        <a:bodyPr/>
        <a:lstStyle/>
        <a:p>
          <a:endParaRPr lang="en-US"/>
        </a:p>
      </dgm:t>
    </dgm:pt>
    <dgm:pt modelId="{E883CFA9-936B-4556-B4AB-BD1F4F827EC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Creación de atributos</a:t>
          </a:r>
          <a:endParaRPr lang="en-US"/>
        </a:p>
      </dgm:t>
    </dgm:pt>
    <dgm:pt modelId="{E99A14BF-CA8D-4B7D-BCBB-D49A82EA38E9}" type="parTrans" cxnId="{CCFD8CCA-1BA1-412C-8862-EAD2374A6EA6}">
      <dgm:prSet/>
      <dgm:spPr/>
      <dgm:t>
        <a:bodyPr/>
        <a:lstStyle/>
        <a:p>
          <a:endParaRPr lang="en-US"/>
        </a:p>
      </dgm:t>
    </dgm:pt>
    <dgm:pt modelId="{553DFAC1-EC18-4C21-9C71-4B6DD5D8016E}" type="sibTrans" cxnId="{CCFD8CCA-1BA1-412C-8862-EAD2374A6EA6}">
      <dgm:prSet/>
      <dgm:spPr/>
      <dgm:t>
        <a:bodyPr/>
        <a:lstStyle/>
        <a:p>
          <a:endParaRPr lang="en-US"/>
        </a:p>
      </dgm:t>
    </dgm:pt>
    <dgm:pt modelId="{3AB0ACE9-08B3-462C-A498-103298EBE7DB}" type="pres">
      <dgm:prSet presAssocID="{4DBE854F-D70F-42E3-811A-E5E59037592D}" presName="root" presStyleCnt="0">
        <dgm:presLayoutVars>
          <dgm:dir/>
          <dgm:resizeHandles val="exact"/>
        </dgm:presLayoutVars>
      </dgm:prSet>
      <dgm:spPr/>
    </dgm:pt>
    <dgm:pt modelId="{F13BC2B5-869E-4E14-8239-4BFF5559B3B2}" type="pres">
      <dgm:prSet presAssocID="{31E01038-90B9-4A1E-9056-8FF7F8990C02}" presName="compNode" presStyleCnt="0"/>
      <dgm:spPr/>
    </dgm:pt>
    <dgm:pt modelId="{795307DA-70CA-4A3E-90DA-B2EFF360F2A0}" type="pres">
      <dgm:prSet presAssocID="{31E01038-90B9-4A1E-9056-8FF7F8990C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7DB0882-D851-4FF3-9EE0-37DC262A9559}" type="pres">
      <dgm:prSet presAssocID="{31E01038-90B9-4A1E-9056-8FF7F8990C02}" presName="spaceRect" presStyleCnt="0"/>
      <dgm:spPr/>
    </dgm:pt>
    <dgm:pt modelId="{FF7D991E-47FB-46B3-A720-8734ABA8FC8E}" type="pres">
      <dgm:prSet presAssocID="{31E01038-90B9-4A1E-9056-8FF7F8990C02}" presName="textRect" presStyleLbl="revTx" presStyleIdx="0" presStyleCnt="4">
        <dgm:presLayoutVars>
          <dgm:chMax val="1"/>
          <dgm:chPref val="1"/>
        </dgm:presLayoutVars>
      </dgm:prSet>
      <dgm:spPr/>
    </dgm:pt>
    <dgm:pt modelId="{1C20A0D2-3CF0-40E0-BAA4-A1AE0E2F121D}" type="pres">
      <dgm:prSet presAssocID="{7683C52F-8DA4-4478-951D-2D824CBBC000}" presName="sibTrans" presStyleCnt="0"/>
      <dgm:spPr/>
    </dgm:pt>
    <dgm:pt modelId="{DDD6D1AA-E78B-436A-970F-460D7603F380}" type="pres">
      <dgm:prSet presAssocID="{FD6332E9-B2EE-4DFA-A1D8-76B83D62AF13}" presName="compNode" presStyleCnt="0"/>
      <dgm:spPr/>
    </dgm:pt>
    <dgm:pt modelId="{CD9A67F4-A038-4689-B3F9-4062C40A4BA2}" type="pres">
      <dgm:prSet presAssocID="{FD6332E9-B2EE-4DFA-A1D8-76B83D62AF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sa"/>
        </a:ext>
      </dgm:extLst>
    </dgm:pt>
    <dgm:pt modelId="{7CCC999D-E590-4CE6-BC54-68A49D2313FD}" type="pres">
      <dgm:prSet presAssocID="{FD6332E9-B2EE-4DFA-A1D8-76B83D62AF13}" presName="spaceRect" presStyleCnt="0"/>
      <dgm:spPr/>
    </dgm:pt>
    <dgm:pt modelId="{AC492617-2FDF-4160-ABCA-308E3E98C66F}" type="pres">
      <dgm:prSet presAssocID="{FD6332E9-B2EE-4DFA-A1D8-76B83D62AF13}" presName="textRect" presStyleLbl="revTx" presStyleIdx="1" presStyleCnt="4">
        <dgm:presLayoutVars>
          <dgm:chMax val="1"/>
          <dgm:chPref val="1"/>
        </dgm:presLayoutVars>
      </dgm:prSet>
      <dgm:spPr/>
    </dgm:pt>
    <dgm:pt modelId="{643841D6-98C3-4B03-8A35-C85E5848211D}" type="pres">
      <dgm:prSet presAssocID="{B8143493-BBF2-4461-9AD2-4DC3BCBA0974}" presName="sibTrans" presStyleCnt="0"/>
      <dgm:spPr/>
    </dgm:pt>
    <dgm:pt modelId="{BB8FD2C6-D569-4126-A090-9A9394A4DDDD}" type="pres">
      <dgm:prSet presAssocID="{FF2C053E-1885-4928-A9C7-9B76D48F7E1B}" presName="compNode" presStyleCnt="0"/>
      <dgm:spPr/>
    </dgm:pt>
    <dgm:pt modelId="{7BE7F841-C89F-41A6-8622-A7BA04AEE59A}" type="pres">
      <dgm:prSet presAssocID="{FF2C053E-1885-4928-A9C7-9B76D48F7E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F6F237F-7D29-4F1A-BFBD-66DBCBA2D58F}" type="pres">
      <dgm:prSet presAssocID="{FF2C053E-1885-4928-A9C7-9B76D48F7E1B}" presName="spaceRect" presStyleCnt="0"/>
      <dgm:spPr/>
    </dgm:pt>
    <dgm:pt modelId="{F96020DF-6B29-474C-A1E8-1F5B88B0E917}" type="pres">
      <dgm:prSet presAssocID="{FF2C053E-1885-4928-A9C7-9B76D48F7E1B}" presName="textRect" presStyleLbl="revTx" presStyleIdx="2" presStyleCnt="4">
        <dgm:presLayoutVars>
          <dgm:chMax val="1"/>
          <dgm:chPref val="1"/>
        </dgm:presLayoutVars>
      </dgm:prSet>
      <dgm:spPr/>
    </dgm:pt>
    <dgm:pt modelId="{3DC01687-9A07-44F8-A45D-DAA04B42B91A}" type="pres">
      <dgm:prSet presAssocID="{40CCAB45-0670-41DD-BD38-2BD96DF939CA}" presName="sibTrans" presStyleCnt="0"/>
      <dgm:spPr/>
    </dgm:pt>
    <dgm:pt modelId="{2068534E-53C1-434E-903C-790E659EDD74}" type="pres">
      <dgm:prSet presAssocID="{E883CFA9-936B-4556-B4AB-BD1F4F827EC5}" presName="compNode" presStyleCnt="0"/>
      <dgm:spPr/>
    </dgm:pt>
    <dgm:pt modelId="{2A56FB59-B794-4FEF-AB72-0D55392D6952}" type="pres">
      <dgm:prSet presAssocID="{E883CFA9-936B-4556-B4AB-BD1F4F827E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al de estrategia"/>
        </a:ext>
      </dgm:extLst>
    </dgm:pt>
    <dgm:pt modelId="{2BF04FA9-351A-4C44-9921-D644969A4AC5}" type="pres">
      <dgm:prSet presAssocID="{E883CFA9-936B-4556-B4AB-BD1F4F827EC5}" presName="spaceRect" presStyleCnt="0"/>
      <dgm:spPr/>
    </dgm:pt>
    <dgm:pt modelId="{9FE488BD-C2CB-47D1-B3F3-3AC297629A9F}" type="pres">
      <dgm:prSet presAssocID="{E883CFA9-936B-4556-B4AB-BD1F4F827EC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3FEF41-B54D-426F-A8E5-8BC57A19942F}" type="presOf" srcId="{4DBE854F-D70F-42E3-811A-E5E59037592D}" destId="{3AB0ACE9-08B3-462C-A498-103298EBE7DB}" srcOrd="0" destOrd="0" presId="urn:microsoft.com/office/officeart/2018/2/layout/IconLabelList"/>
    <dgm:cxn modelId="{E0A6AD65-9004-4CCC-B0F5-E39B77466E06}" srcId="{4DBE854F-D70F-42E3-811A-E5E59037592D}" destId="{FD6332E9-B2EE-4DFA-A1D8-76B83D62AF13}" srcOrd="1" destOrd="0" parTransId="{8A29F145-15FE-4503-90B0-7D304B0004F3}" sibTransId="{B8143493-BBF2-4461-9AD2-4DC3BCBA0974}"/>
    <dgm:cxn modelId="{4BB6628D-03BA-4868-9C64-D7F40101D5C9}" type="presOf" srcId="{FF2C053E-1885-4928-A9C7-9B76D48F7E1B}" destId="{F96020DF-6B29-474C-A1E8-1F5B88B0E917}" srcOrd="0" destOrd="0" presId="urn:microsoft.com/office/officeart/2018/2/layout/IconLabelList"/>
    <dgm:cxn modelId="{384EE59D-3EF6-492D-ABE2-CAAF3F037E19}" srcId="{4DBE854F-D70F-42E3-811A-E5E59037592D}" destId="{FF2C053E-1885-4928-A9C7-9B76D48F7E1B}" srcOrd="2" destOrd="0" parTransId="{2584EF63-0D6F-43ED-9C27-00FF59CCE145}" sibTransId="{40CCAB45-0670-41DD-BD38-2BD96DF939CA}"/>
    <dgm:cxn modelId="{6B0103A5-BB79-4724-A5DC-CFD891F0F68D}" type="presOf" srcId="{FD6332E9-B2EE-4DFA-A1D8-76B83D62AF13}" destId="{AC492617-2FDF-4160-ABCA-308E3E98C66F}" srcOrd="0" destOrd="0" presId="urn:microsoft.com/office/officeart/2018/2/layout/IconLabelList"/>
    <dgm:cxn modelId="{CCFD8CCA-1BA1-412C-8862-EAD2374A6EA6}" srcId="{4DBE854F-D70F-42E3-811A-E5E59037592D}" destId="{E883CFA9-936B-4556-B4AB-BD1F4F827EC5}" srcOrd="3" destOrd="0" parTransId="{E99A14BF-CA8D-4B7D-BCBB-D49A82EA38E9}" sibTransId="{553DFAC1-EC18-4C21-9C71-4B6DD5D8016E}"/>
    <dgm:cxn modelId="{4FBB07CD-88CE-42E4-AADB-56641DFA430E}" type="presOf" srcId="{E883CFA9-936B-4556-B4AB-BD1F4F827EC5}" destId="{9FE488BD-C2CB-47D1-B3F3-3AC297629A9F}" srcOrd="0" destOrd="0" presId="urn:microsoft.com/office/officeart/2018/2/layout/IconLabelList"/>
    <dgm:cxn modelId="{092D62DB-F738-48C9-A1C5-7E12277639F5}" srcId="{4DBE854F-D70F-42E3-811A-E5E59037592D}" destId="{31E01038-90B9-4A1E-9056-8FF7F8990C02}" srcOrd="0" destOrd="0" parTransId="{09621C31-2B1E-46B2-BD89-A7A979D6CBCB}" sibTransId="{7683C52F-8DA4-4478-951D-2D824CBBC000}"/>
    <dgm:cxn modelId="{1DF7F1F9-097E-416A-80D7-94F8883CCB58}" type="presOf" srcId="{31E01038-90B9-4A1E-9056-8FF7F8990C02}" destId="{FF7D991E-47FB-46B3-A720-8734ABA8FC8E}" srcOrd="0" destOrd="0" presId="urn:microsoft.com/office/officeart/2018/2/layout/IconLabelList"/>
    <dgm:cxn modelId="{469B634D-D0FA-4754-83E2-75F2E87D58BA}" type="presParOf" srcId="{3AB0ACE9-08B3-462C-A498-103298EBE7DB}" destId="{F13BC2B5-869E-4E14-8239-4BFF5559B3B2}" srcOrd="0" destOrd="0" presId="urn:microsoft.com/office/officeart/2018/2/layout/IconLabelList"/>
    <dgm:cxn modelId="{8B85E184-6AAE-4A86-BD54-92ECB0D91518}" type="presParOf" srcId="{F13BC2B5-869E-4E14-8239-4BFF5559B3B2}" destId="{795307DA-70CA-4A3E-90DA-B2EFF360F2A0}" srcOrd="0" destOrd="0" presId="urn:microsoft.com/office/officeart/2018/2/layout/IconLabelList"/>
    <dgm:cxn modelId="{C2D539B7-2F03-492F-8C8B-B8CC232CF240}" type="presParOf" srcId="{F13BC2B5-869E-4E14-8239-4BFF5559B3B2}" destId="{F7DB0882-D851-4FF3-9EE0-37DC262A9559}" srcOrd="1" destOrd="0" presId="urn:microsoft.com/office/officeart/2018/2/layout/IconLabelList"/>
    <dgm:cxn modelId="{5B1FA170-4A10-4D28-9C05-5DBA6FFBCBB9}" type="presParOf" srcId="{F13BC2B5-869E-4E14-8239-4BFF5559B3B2}" destId="{FF7D991E-47FB-46B3-A720-8734ABA8FC8E}" srcOrd="2" destOrd="0" presId="urn:microsoft.com/office/officeart/2018/2/layout/IconLabelList"/>
    <dgm:cxn modelId="{5DB2D3AF-6CE1-495D-BFAC-B61860602239}" type="presParOf" srcId="{3AB0ACE9-08B3-462C-A498-103298EBE7DB}" destId="{1C20A0D2-3CF0-40E0-BAA4-A1AE0E2F121D}" srcOrd="1" destOrd="0" presId="urn:microsoft.com/office/officeart/2018/2/layout/IconLabelList"/>
    <dgm:cxn modelId="{A3341432-AA47-4797-9B69-62ACA67BA761}" type="presParOf" srcId="{3AB0ACE9-08B3-462C-A498-103298EBE7DB}" destId="{DDD6D1AA-E78B-436A-970F-460D7603F380}" srcOrd="2" destOrd="0" presId="urn:microsoft.com/office/officeart/2018/2/layout/IconLabelList"/>
    <dgm:cxn modelId="{520AF9A4-0B86-49DE-A96A-FB9D3F7521A7}" type="presParOf" srcId="{DDD6D1AA-E78B-436A-970F-460D7603F380}" destId="{CD9A67F4-A038-4689-B3F9-4062C40A4BA2}" srcOrd="0" destOrd="0" presId="urn:microsoft.com/office/officeart/2018/2/layout/IconLabelList"/>
    <dgm:cxn modelId="{442CF22A-F4B4-4412-98CA-0247017B62BA}" type="presParOf" srcId="{DDD6D1AA-E78B-436A-970F-460D7603F380}" destId="{7CCC999D-E590-4CE6-BC54-68A49D2313FD}" srcOrd="1" destOrd="0" presId="urn:microsoft.com/office/officeart/2018/2/layout/IconLabelList"/>
    <dgm:cxn modelId="{11A1E92E-2B15-4A36-B8F5-D7D0361CFD80}" type="presParOf" srcId="{DDD6D1AA-E78B-436A-970F-460D7603F380}" destId="{AC492617-2FDF-4160-ABCA-308E3E98C66F}" srcOrd="2" destOrd="0" presId="urn:microsoft.com/office/officeart/2018/2/layout/IconLabelList"/>
    <dgm:cxn modelId="{5A96D034-DF49-43C4-9503-18FBC4324079}" type="presParOf" srcId="{3AB0ACE9-08B3-462C-A498-103298EBE7DB}" destId="{643841D6-98C3-4B03-8A35-C85E5848211D}" srcOrd="3" destOrd="0" presId="urn:microsoft.com/office/officeart/2018/2/layout/IconLabelList"/>
    <dgm:cxn modelId="{3F5371EC-91C4-42AC-8E33-43F021B8C526}" type="presParOf" srcId="{3AB0ACE9-08B3-462C-A498-103298EBE7DB}" destId="{BB8FD2C6-D569-4126-A090-9A9394A4DDDD}" srcOrd="4" destOrd="0" presId="urn:microsoft.com/office/officeart/2018/2/layout/IconLabelList"/>
    <dgm:cxn modelId="{7D8DB01F-2751-43FF-8CA2-2C9197F49919}" type="presParOf" srcId="{BB8FD2C6-D569-4126-A090-9A9394A4DDDD}" destId="{7BE7F841-C89F-41A6-8622-A7BA04AEE59A}" srcOrd="0" destOrd="0" presId="urn:microsoft.com/office/officeart/2018/2/layout/IconLabelList"/>
    <dgm:cxn modelId="{04F865C8-E690-4A41-A50E-7D35E05E1511}" type="presParOf" srcId="{BB8FD2C6-D569-4126-A090-9A9394A4DDDD}" destId="{BF6F237F-7D29-4F1A-BFBD-66DBCBA2D58F}" srcOrd="1" destOrd="0" presId="urn:microsoft.com/office/officeart/2018/2/layout/IconLabelList"/>
    <dgm:cxn modelId="{D3687CA1-726A-4991-916F-26D289B5485C}" type="presParOf" srcId="{BB8FD2C6-D569-4126-A090-9A9394A4DDDD}" destId="{F96020DF-6B29-474C-A1E8-1F5B88B0E917}" srcOrd="2" destOrd="0" presId="urn:microsoft.com/office/officeart/2018/2/layout/IconLabelList"/>
    <dgm:cxn modelId="{4E3A1DC2-E552-4CFD-8CB2-868BA692F296}" type="presParOf" srcId="{3AB0ACE9-08B3-462C-A498-103298EBE7DB}" destId="{3DC01687-9A07-44F8-A45D-DAA04B42B91A}" srcOrd="5" destOrd="0" presId="urn:microsoft.com/office/officeart/2018/2/layout/IconLabelList"/>
    <dgm:cxn modelId="{B9CBF718-94D6-4A3F-B7DE-49755D4FA448}" type="presParOf" srcId="{3AB0ACE9-08B3-462C-A498-103298EBE7DB}" destId="{2068534E-53C1-434E-903C-790E659EDD74}" srcOrd="6" destOrd="0" presId="urn:microsoft.com/office/officeart/2018/2/layout/IconLabelList"/>
    <dgm:cxn modelId="{E6455BA5-738D-480E-81F5-8DE8966C56DD}" type="presParOf" srcId="{2068534E-53C1-434E-903C-790E659EDD74}" destId="{2A56FB59-B794-4FEF-AB72-0D55392D6952}" srcOrd="0" destOrd="0" presId="urn:microsoft.com/office/officeart/2018/2/layout/IconLabelList"/>
    <dgm:cxn modelId="{779AE55F-FDD0-43B6-8950-47B928073416}" type="presParOf" srcId="{2068534E-53C1-434E-903C-790E659EDD74}" destId="{2BF04FA9-351A-4C44-9921-D644969A4AC5}" srcOrd="1" destOrd="0" presId="urn:microsoft.com/office/officeart/2018/2/layout/IconLabelList"/>
    <dgm:cxn modelId="{7EBB2392-53A0-4FD7-843D-BE7629E5272C}" type="presParOf" srcId="{2068534E-53C1-434E-903C-790E659EDD74}" destId="{9FE488BD-C2CB-47D1-B3F3-3AC297629A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E854F-D70F-42E3-811A-E5E5903759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B0ACE9-08B3-462C-A498-103298EBE7DB}" type="pres">
      <dgm:prSet presAssocID="{4DBE854F-D70F-42E3-811A-E5E59037592D}" presName="root" presStyleCnt="0">
        <dgm:presLayoutVars>
          <dgm:dir/>
          <dgm:resizeHandles val="exact"/>
        </dgm:presLayoutVars>
      </dgm:prSet>
      <dgm:spPr/>
    </dgm:pt>
  </dgm:ptLst>
  <dgm:cxnLst>
    <dgm:cxn modelId="{CD3FEF41-B54D-426F-A8E5-8BC57A19942F}" type="presOf" srcId="{4DBE854F-D70F-42E3-811A-E5E59037592D}" destId="{3AB0ACE9-08B3-462C-A498-103298EBE7DB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E854F-D70F-42E3-811A-E5E5903759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B0ACE9-08B3-462C-A498-103298EBE7DB}" type="pres">
      <dgm:prSet presAssocID="{4DBE854F-D70F-42E3-811A-E5E59037592D}" presName="root" presStyleCnt="0">
        <dgm:presLayoutVars>
          <dgm:dir/>
          <dgm:resizeHandles val="exact"/>
        </dgm:presLayoutVars>
      </dgm:prSet>
      <dgm:spPr/>
    </dgm:pt>
  </dgm:ptLst>
  <dgm:cxnLst>
    <dgm:cxn modelId="{CD3FEF41-B54D-426F-A8E5-8BC57A19942F}" type="presOf" srcId="{4DBE854F-D70F-42E3-811A-E5E59037592D}" destId="{3AB0ACE9-08B3-462C-A498-103298EBE7DB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307DA-70CA-4A3E-90DA-B2EFF360F2A0}">
      <dsp:nvSpPr>
        <dsp:cNvPr id="0" name=""/>
        <dsp:cNvSpPr/>
      </dsp:nvSpPr>
      <dsp:spPr>
        <a:xfrm>
          <a:off x="744923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D991E-47FB-46B3-A720-8734ABA8FC8E}">
      <dsp:nvSpPr>
        <dsp:cNvPr id="0" name=""/>
        <dsp:cNvSpPr/>
      </dsp:nvSpPr>
      <dsp:spPr>
        <a:xfrm>
          <a:off x="93388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Tratamiento de valores vacíos</a:t>
          </a:r>
          <a:endParaRPr lang="en-US" sz="2300" kern="1200"/>
        </a:p>
      </dsp:txBody>
      <dsp:txXfrm>
        <a:off x="93388" y="2378174"/>
        <a:ext cx="2369218" cy="720000"/>
      </dsp:txXfrm>
    </dsp:sp>
    <dsp:sp modelId="{CD9A67F4-A038-4689-B3F9-4062C40A4BA2}">
      <dsp:nvSpPr>
        <dsp:cNvPr id="0" name=""/>
        <dsp:cNvSpPr/>
      </dsp:nvSpPr>
      <dsp:spPr>
        <a:xfrm>
          <a:off x="3528755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92617-2FDF-4160-ABCA-308E3E98C66F}">
      <dsp:nvSpPr>
        <dsp:cNvPr id="0" name=""/>
        <dsp:cNvSpPr/>
      </dsp:nvSpPr>
      <dsp:spPr>
        <a:xfrm>
          <a:off x="2877220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Homogenización de categorías</a:t>
          </a:r>
          <a:endParaRPr lang="en-US" sz="2300" kern="1200" dirty="0"/>
        </a:p>
      </dsp:txBody>
      <dsp:txXfrm>
        <a:off x="2877220" y="2378174"/>
        <a:ext cx="2369218" cy="720000"/>
      </dsp:txXfrm>
    </dsp:sp>
    <dsp:sp modelId="{7BE7F841-C89F-41A6-8622-A7BA04AEE59A}">
      <dsp:nvSpPr>
        <dsp:cNvPr id="0" name=""/>
        <dsp:cNvSpPr/>
      </dsp:nvSpPr>
      <dsp:spPr>
        <a:xfrm>
          <a:off x="6312586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020DF-6B29-474C-A1E8-1F5B88B0E917}">
      <dsp:nvSpPr>
        <dsp:cNvPr id="0" name=""/>
        <dsp:cNvSpPr/>
      </dsp:nvSpPr>
      <dsp:spPr>
        <a:xfrm>
          <a:off x="5661051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Conversión de Fechas</a:t>
          </a:r>
          <a:endParaRPr lang="en-US" sz="2300" kern="1200"/>
        </a:p>
      </dsp:txBody>
      <dsp:txXfrm>
        <a:off x="5661051" y="2378174"/>
        <a:ext cx="2369218" cy="720000"/>
      </dsp:txXfrm>
    </dsp:sp>
    <dsp:sp modelId="{2A56FB59-B794-4FEF-AB72-0D55392D6952}">
      <dsp:nvSpPr>
        <dsp:cNvPr id="0" name=""/>
        <dsp:cNvSpPr/>
      </dsp:nvSpPr>
      <dsp:spPr>
        <a:xfrm>
          <a:off x="9096417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488BD-C2CB-47D1-B3F3-3AC297629A9F}">
      <dsp:nvSpPr>
        <dsp:cNvPr id="0" name=""/>
        <dsp:cNvSpPr/>
      </dsp:nvSpPr>
      <dsp:spPr>
        <a:xfrm>
          <a:off x="8444882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Creación de atributos</a:t>
          </a:r>
          <a:endParaRPr lang="en-US" sz="2300" kern="1200"/>
        </a:p>
      </dsp:txBody>
      <dsp:txXfrm>
        <a:off x="8444882" y="2378174"/>
        <a:ext cx="23692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90430-C343-4441-BD1C-3073BB32D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EAFEB5-1F6B-411B-884F-C23FAA6A0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1293A-F709-453A-BE82-3CE48A6E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FC3AA-1D6F-4E08-8ED8-9FFD1615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982C0-C63A-41E9-98C2-A933D872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3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11C38-7179-4474-BE77-5A63F780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67201A-7B26-4AAB-B332-73AF04C3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102E1-C40B-4347-A083-928F873E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87B6B-071E-4138-BEE4-1F31E936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BDD2A-3C8E-42F8-B877-708E5235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7856B7-40FA-475D-9E42-CDBD52AC9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9A20A7-9270-476D-B44C-45115355A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22664-1511-47C9-B7FD-3B34285F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7DFA9C-F494-48B4-8680-0699C5DF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3B120-7F98-4478-9351-9448F1B9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A547C-4E0D-4643-85C3-12F7B9BB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B28CD-43C5-4F8F-ADAA-7BB7B2A5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ABE2C-3719-42FB-A0AD-67C0EA29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717F5-7385-4A79-92B7-8024941E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7CD2C-7F86-43AE-AFC7-749E3B1A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312DB-62FF-45DD-93E1-81E497BA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9B20C2-D34C-4C76-94BA-943E8D42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0F1E5-70BC-4D4D-B1A7-97618579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4D0B6-C42F-4B27-86BE-5E2B1503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2DD5C-6597-45F0-A9B2-3BA7DB1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B87EE-2A35-45C7-B2C1-8478773E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AD8A2-3031-421B-A5AC-89FA6989A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B2714-6A0A-4C12-BA23-90874405A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2C4ACA-2E1A-4FFB-8F09-6DC9F304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377990-DCCB-499E-8723-816BB33F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D9A49E-CD5C-449B-9298-34D7A62B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EE23-A39F-4B33-8FA7-D1A03570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F7BC46-CF6C-4A27-ADCC-E3D180C8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58449E-5CD4-44B3-B297-D39A7382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F2175E-AF3F-43E9-85BA-4E7CD29C8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F527CC-2545-49B6-892E-151426743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A96D90-36AD-4FA3-BFA1-E6E970F0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55A9B9-0501-417C-B3BA-CAEB28DD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067628-ECF8-4FEF-81EA-049FF5CE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F5729-2B02-4A80-9FED-25EAC11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1E474D-D5DC-4061-ABC8-4CACF142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FC0DCD-81D1-4D6F-939D-5ED65D2B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0A54E1-B72D-435E-8CEF-218675B0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4957DF-C5C7-44A7-B972-3AB4AEC0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AD08C7-1BA5-4337-987E-C59F9AC0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FEF61-807F-4799-B297-0BFB85E5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0E25F-24F5-4058-BC7E-737B976B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C659C-345E-43E6-9302-148A2A514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FE0262-C6FE-46FB-AB7F-CE08DD2AE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F737DE-7E1C-4AE5-BAA7-C9BFF44C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DE671-71D8-4456-B109-384331C5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9E8C47-458A-4ADE-A3AC-97ABF9FD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B4626-57E0-4104-ACE6-14793F05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9FE367-C882-4AAE-AB19-DBF8EF53F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8352D3-BAA0-4627-A6D2-AE9CD9F6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A819D-D121-4AEB-A4FB-7F8AC70C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84EE3C-70E9-4445-9D57-E650DB1A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9409CE-ABD1-43FE-BBC8-A35E2DAE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7205D3-AA38-4464-AC3D-9733AAD4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B64FAB-48E8-43C5-9589-FE1BA6A6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EAB44-C0E9-4EB7-8A3C-604691E97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D209-3145-4C34-8140-1607E23449A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705BA-28B5-4840-A68D-B64F721D4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6E60B7-D9A4-4DA0-993A-A1727C0DD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ectangle 18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B5D154-E9B0-4A99-8C08-264AAC9D4BE9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22225">
                  <a:solidFill>
                    <a:srgbClr val="FFFFFF"/>
                  </a:solidFill>
                </a:ln>
                <a:ea typeface="+mj-ea"/>
                <a:cs typeface="+mj-cs"/>
              </a:rPr>
              <a:t>THE COMIC DATASET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22225">
                  <a:solidFill>
                    <a:srgbClr val="FFFFFF"/>
                  </a:solidFill>
                </a:ln>
                <a:ea typeface="+mj-ea"/>
                <a:cs typeface="+mj-cs"/>
              </a:rPr>
              <a:t>DC VS MARVEL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8D6148-D44A-4B8B-933E-98027330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Equipo</a:t>
            </a:r>
            <a:r>
              <a:rPr lang="en-US" sz="2000" dirty="0"/>
              <a:t>:</a:t>
            </a:r>
          </a:p>
          <a:p>
            <a:r>
              <a:rPr lang="en-US" sz="2000" dirty="0"/>
              <a:t>Benjamín Naranjo</a:t>
            </a:r>
          </a:p>
          <a:p>
            <a:r>
              <a:rPr lang="en-US" sz="2000" dirty="0"/>
              <a:t>Carlos </a:t>
            </a:r>
            <a:r>
              <a:rPr lang="en-US" sz="2000" dirty="0" err="1"/>
              <a:t>Capitán</a:t>
            </a:r>
            <a:endParaRPr lang="en-US" sz="2000" dirty="0"/>
          </a:p>
          <a:p>
            <a:r>
              <a:rPr lang="en-US" sz="2000" dirty="0"/>
              <a:t>Guillermo Rodríguez</a:t>
            </a:r>
          </a:p>
          <a:p>
            <a:r>
              <a:rPr lang="en-US" sz="2000" dirty="0"/>
              <a:t>Carlos Espinoza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8D470B-8D8F-4B6D-8F66-3BF3C504A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9" r="22017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3BDADA-108E-4C3A-9BA7-4F758708837D}"/>
              </a:ext>
            </a:extLst>
          </p:cNvPr>
          <p:cNvSpPr txBox="1"/>
          <p:nvPr/>
        </p:nvSpPr>
        <p:spPr>
          <a:xfrm>
            <a:off x="7831058" y="189556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Sevilla, 25 de Marzo del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4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1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80269-73DD-411C-AE2B-26F13680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latin typeface="+mj-lt"/>
                <a:ea typeface="+mj-ea"/>
                <a:cs typeface="+mj-cs"/>
              </a:rPr>
              <a:t>Regresión: Predicción de la cantidad de apariciones de un personaje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61F89C-B7AF-4205-83E1-713E03C3A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2602"/>
          <a:stretch/>
        </p:blipFill>
        <p:spPr>
          <a:xfrm>
            <a:off x="5971922" y="2274191"/>
            <a:ext cx="5866986" cy="344301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084B0B4-326C-4F43-8BD3-E90A2ADB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sp>
        <p:nvSpPr>
          <p:cNvPr id="41" name="Elipse 40">
            <a:extLst>
              <a:ext uri="{FF2B5EF4-FFF2-40B4-BE49-F238E27FC236}">
                <a16:creationId xmlns:a16="http://schemas.microsoft.com/office/drawing/2014/main" id="{BCBB28E6-E1C9-418D-BDF2-C08A1B2D3ACA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13CAE49-F633-455E-9C2E-837842CAD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42" y="2761152"/>
            <a:ext cx="58007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8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0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429B05-2558-47E5-88CE-0F569876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s-ES" sz="4000" b="1" dirty="0"/>
              <a:t>Agenda</a:t>
            </a:r>
            <a:endParaRPr lang="en-US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00901-DFC7-490D-B3E1-B4C2F7DA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s-ES" sz="2400" dirty="0"/>
              <a:t>Descripción</a:t>
            </a:r>
          </a:p>
          <a:p>
            <a:r>
              <a:rPr lang="es-ES" sz="2400" dirty="0"/>
              <a:t>ETL</a:t>
            </a:r>
          </a:p>
          <a:p>
            <a:r>
              <a:rPr lang="es-ES" sz="2400" dirty="0"/>
              <a:t>Análisis Exploratorio</a:t>
            </a:r>
          </a:p>
          <a:p>
            <a:r>
              <a:rPr lang="es-ES" sz="2400" dirty="0"/>
              <a:t>¿Qué patrones ocultos hay?</a:t>
            </a:r>
          </a:p>
          <a:p>
            <a:r>
              <a:rPr lang="es-ES" sz="2400" dirty="0"/>
              <a:t>¿Se puede pronosticar las apariciones de un personaje?</a:t>
            </a:r>
            <a:endParaRPr lang="en-U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03931-4E1B-4EDE-A4EA-F9DCAB846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13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pic>
        <p:nvPicPr>
          <p:cNvPr id="69" name="Imagen 6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FD2215F-7572-43A3-AA5F-18C1D8B0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20" y="5080437"/>
            <a:ext cx="3062279" cy="12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4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429B05-2558-47E5-88CE-0F569876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858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Descripción: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6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a 16">
            <a:extLst>
              <a:ext uri="{FF2B5EF4-FFF2-40B4-BE49-F238E27FC236}">
                <a16:creationId xmlns:a16="http://schemas.microsoft.com/office/drawing/2014/main" id="{FC5C3998-8A1E-4EF2-943A-07AC08D80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47113"/>
              </p:ext>
            </p:extLst>
          </p:nvPr>
        </p:nvGraphicFramePr>
        <p:xfrm>
          <a:off x="6788142" y="666728"/>
          <a:ext cx="3804702" cy="54657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04702">
                  <a:extLst>
                    <a:ext uri="{9D8B030D-6E8A-4147-A177-3AD203B41FA5}">
                      <a16:colId xmlns:a16="http://schemas.microsoft.com/office/drawing/2014/main" val="2132551899"/>
                    </a:ext>
                  </a:extLst>
                </a:gridCol>
              </a:tblGrid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ATRIBUTOS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1215865859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PAGE_ID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949612117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NAME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3610152784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URLSLUG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1897308796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ID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2276215993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ALIGN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1345889050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EYE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4158250780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HAIR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4195056602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SEX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2756416524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GSM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1656063717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ALIVE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2682237291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APPEARANCES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539362587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FIRST.APPEARANCE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3736027623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YEAR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1095826414"/>
                  </a:ext>
                </a:extLst>
              </a:tr>
            </a:tbl>
          </a:graphicData>
        </a:graphic>
      </p:graphicFrame>
      <p:pic>
        <p:nvPicPr>
          <p:cNvPr id="24" name="Imagen 2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CEDFDB-5C5A-4E0C-B133-59E87BA77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1" y="1281158"/>
            <a:ext cx="3700492" cy="154187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B42B8228-A205-4507-BC58-4AA0D0D358CD}"/>
              </a:ext>
            </a:extLst>
          </p:cNvPr>
          <p:cNvSpPr txBox="1"/>
          <p:nvPr/>
        </p:nvSpPr>
        <p:spPr>
          <a:xfrm>
            <a:off x="535666" y="3933825"/>
            <a:ext cx="4653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Los datos de los personajes se encuentran segmentados en dos conjuntos con una estructura común.</a:t>
            </a:r>
            <a:endParaRPr lang="en-US" dirty="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35A87DB1-1AD0-4E35-9D6C-08DF24BA451C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87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A897A-5F45-49DD-9548-C850B80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s-ES" dirty="0"/>
              <a:t>ETL :: </a:t>
            </a:r>
            <a:r>
              <a:rPr lang="es-ES" dirty="0" err="1"/>
              <a:t>Extract</a:t>
            </a:r>
            <a:r>
              <a:rPr lang="es-ES" dirty="0"/>
              <a:t>, </a:t>
            </a:r>
            <a:r>
              <a:rPr lang="es-ES" dirty="0" err="1"/>
              <a:t>Transform</a:t>
            </a:r>
            <a:r>
              <a:rPr lang="es-ES" dirty="0"/>
              <a:t> </a:t>
            </a:r>
            <a:r>
              <a:rPr lang="en-US" dirty="0"/>
              <a:t>&amp; Load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" name="Imagen 3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42F7EB8-A76B-4DEF-AAA4-2F9AD0C87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847613B-EAE9-4FB4-8881-7EBBF225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698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Elipse 43">
            <a:extLst>
              <a:ext uri="{FF2B5EF4-FFF2-40B4-BE49-F238E27FC236}">
                <a16:creationId xmlns:a16="http://schemas.microsoft.com/office/drawing/2014/main" id="{BD68FF23-90DF-46C7-A78A-D1C4E5EA8644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3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A897A-5F45-49DD-9548-C850B80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s-ES" dirty="0"/>
              <a:t>ETL :: Tratamiento de valores vacíos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" name="Imagen 3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42F7EB8-A76B-4DEF-AAA4-2F9AD0C87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847613B-EAE9-4FB4-8881-7EBBF225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6641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Elipse 43">
            <a:extLst>
              <a:ext uri="{FF2B5EF4-FFF2-40B4-BE49-F238E27FC236}">
                <a16:creationId xmlns:a16="http://schemas.microsoft.com/office/drawing/2014/main" id="{BD68FF23-90DF-46C7-A78A-D1C4E5EA8644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CB0425-D445-47AD-8DFF-FD2155641391}"/>
              </a:ext>
            </a:extLst>
          </p:cNvPr>
          <p:cNvSpPr/>
          <p:nvPr/>
        </p:nvSpPr>
        <p:spPr>
          <a:xfrm>
            <a:off x="146748" y="3335995"/>
            <a:ext cx="2369218" cy="32747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260C7D-4075-40B2-A673-5543843CEA78}"/>
              </a:ext>
            </a:extLst>
          </p:cNvPr>
          <p:cNvSpPr txBox="1"/>
          <p:nvPr/>
        </p:nvSpPr>
        <p:spPr>
          <a:xfrm>
            <a:off x="539842" y="1727895"/>
            <a:ext cx="114237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Según el atributo con valores vacíos se ha aplicado una estrategia distinta:</a:t>
            </a:r>
          </a:p>
          <a:p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FF0000"/>
                </a:solidFill>
              </a:rPr>
              <a:t>Creación y asignación de nueva categorías como “NOT SPECIFIED” (ID,ALIGN,EYE…</a:t>
            </a:r>
            <a:r>
              <a:rPr lang="es-ES" sz="2400" dirty="0" err="1">
                <a:solidFill>
                  <a:srgbClr val="FF0000"/>
                </a:solidFill>
              </a:rPr>
              <a:t>etc</a:t>
            </a:r>
            <a:r>
              <a:rPr lang="es-ES" sz="2400" dirty="0">
                <a:solidFill>
                  <a:srgbClr val="FF0000"/>
                </a:solidFill>
              </a:rPr>
              <a:t>) y</a:t>
            </a:r>
          </a:p>
          <a:p>
            <a:pPr algn="just"/>
            <a:r>
              <a:rPr lang="es-ES" sz="2400" dirty="0">
                <a:solidFill>
                  <a:srgbClr val="FF0000"/>
                </a:solidFill>
              </a:rPr>
              <a:t>     “HETEROSEXUAL” (GENDER)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Reemplazo por la moda (SEX).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Reemplazo a partir de la búsqueda de valores en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Eliminación de las instancias con ”FIRST.APPEARANCE” o “APPEARANCE” como 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Tx/>
              <a:buChar char="-"/>
            </a:pPr>
            <a:endParaRPr lang="es-E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27CC6E-CEC8-47EB-A32C-2AFCB88E4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5752" y="387865"/>
            <a:ext cx="1218557" cy="12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9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A897A-5F45-49DD-9548-C850B80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62" y="617839"/>
            <a:ext cx="9882278" cy="1067634"/>
          </a:xfrm>
        </p:spPr>
        <p:txBody>
          <a:bodyPr anchor="ctr">
            <a:normAutofit fontScale="90000"/>
          </a:bodyPr>
          <a:lstStyle/>
          <a:p>
            <a:r>
              <a:rPr lang="es-ES" sz="4900" dirty="0"/>
              <a:t>ETL ::Homogenización de categorías</a:t>
            </a:r>
            <a:br>
              <a:rPr lang="en-US" dirty="0"/>
            </a:b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" name="Imagen 3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42F7EB8-A76B-4DEF-AAA4-2F9AD0C87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847613B-EAE9-4FB4-8881-7EBBF2255A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Elipse 43">
            <a:extLst>
              <a:ext uri="{FF2B5EF4-FFF2-40B4-BE49-F238E27FC236}">
                <a16:creationId xmlns:a16="http://schemas.microsoft.com/office/drawing/2014/main" id="{BD68FF23-90DF-46C7-A78A-D1C4E5EA8644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CB0425-D445-47AD-8DFF-FD2155641391}"/>
              </a:ext>
            </a:extLst>
          </p:cNvPr>
          <p:cNvSpPr/>
          <p:nvPr/>
        </p:nvSpPr>
        <p:spPr>
          <a:xfrm>
            <a:off x="146748" y="3335995"/>
            <a:ext cx="2369218" cy="32747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260C7D-4075-40B2-A673-5543843CEA78}"/>
              </a:ext>
            </a:extLst>
          </p:cNvPr>
          <p:cNvSpPr txBox="1"/>
          <p:nvPr/>
        </p:nvSpPr>
        <p:spPr>
          <a:xfrm>
            <a:off x="490353" y="1743032"/>
            <a:ext cx="11067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El tratamiento de la fecha es distinto en cada conjunto de datos, ya que no comparten el mismo formato. 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Ejemplo: atributo “FIRST.APPEARANCE”:  DC (1939, May) y MARVEL (Aug-62)</a:t>
            </a:r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Tx/>
              <a:buChar char="-"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0FB79F-8B8B-41FA-8243-311098DCD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4797" y="330400"/>
            <a:ext cx="1166564" cy="11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8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lowchart: Document 12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3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A897A-5F45-49DD-9548-C850B80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Exploratorio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Composición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Imagen 13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3B08EAEC-590E-4B92-9680-A4B8A1CB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82" y="3314460"/>
            <a:ext cx="5492482" cy="3283110"/>
          </a:xfrm>
          <a:prstGeom prst="rect">
            <a:avLst/>
          </a:prstGeom>
        </p:spPr>
      </p:pic>
      <p:pic>
        <p:nvPicPr>
          <p:cNvPr id="6" name="Imagen 5" descr="Imagen que contiene cd&#10;&#10;Descripción generada automáticamente">
            <a:extLst>
              <a:ext uri="{FF2B5EF4-FFF2-40B4-BE49-F238E27FC236}">
                <a16:creationId xmlns:a16="http://schemas.microsoft.com/office/drawing/2014/main" id="{036C100E-2740-49E3-A22A-1DA5D5EBB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05" y="2453172"/>
            <a:ext cx="4144869" cy="4070733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532FFDA-673F-4B72-8181-45AB84276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961" y="171162"/>
            <a:ext cx="5613568" cy="3283110"/>
          </a:xfrm>
          <a:prstGeom prst="rect">
            <a:avLst/>
          </a:prstGeom>
        </p:spPr>
      </p:pic>
      <p:pic>
        <p:nvPicPr>
          <p:cNvPr id="126" name="Imagen 12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24EB929-9200-4160-A1F6-8B39F78AD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sp>
        <p:nvSpPr>
          <p:cNvPr id="127" name="Elipse 126">
            <a:extLst>
              <a:ext uri="{FF2B5EF4-FFF2-40B4-BE49-F238E27FC236}">
                <a16:creationId xmlns:a16="http://schemas.microsoft.com/office/drawing/2014/main" id="{94E1AE10-B693-4466-95B4-13EA8E7A75C1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321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lowchart: Document 12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3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A897A-5F45-49DD-9548-C850B80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Exploratorio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Evolución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605F1E-3EB4-4091-AB29-BDE33A4CD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5" y="2409770"/>
            <a:ext cx="5495919" cy="3122928"/>
          </a:xfrm>
          <a:prstGeom prst="rect">
            <a:avLst/>
          </a:prstGeom>
        </p:spPr>
      </p:pic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72E0BFC9-B4D8-437C-8A2C-1285F4A69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5494" y="2278946"/>
            <a:ext cx="6296506" cy="3577843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27B944A-C493-4B47-AC91-394263879785}"/>
              </a:ext>
            </a:extLst>
          </p:cNvPr>
          <p:cNvCxnSpPr/>
          <p:nvPr/>
        </p:nvCxnSpPr>
        <p:spPr>
          <a:xfrm>
            <a:off x="5787342" y="2187615"/>
            <a:ext cx="0" cy="3669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34E115B-778A-4841-B2CA-7172A5EE4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sp>
        <p:nvSpPr>
          <p:cNvPr id="58" name="Elipse 57">
            <a:extLst>
              <a:ext uri="{FF2B5EF4-FFF2-40B4-BE49-F238E27FC236}">
                <a16:creationId xmlns:a16="http://schemas.microsoft.com/office/drawing/2014/main" id="{33A77995-049A-4127-8C0F-F22FCD97857C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261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51" name="Straight Connector 4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2649AD-3F66-4802-AA7B-51B9527E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088" y="23721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Principales</a:t>
            </a:r>
            <a:r>
              <a:rPr lang="en-US" sz="5200" dirty="0"/>
              <a:t> </a:t>
            </a:r>
            <a:r>
              <a:rPr lang="en-US" sz="5200" dirty="0" err="1"/>
              <a:t>Patrones</a:t>
            </a:r>
            <a:r>
              <a:rPr lang="en-US" sz="5200" dirty="0"/>
              <a:t> </a:t>
            </a:r>
            <a:r>
              <a:rPr lang="en-US" sz="5200" dirty="0" err="1"/>
              <a:t>Ocultos</a:t>
            </a:r>
            <a:endParaRPr lang="en-US" sz="5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C4FAA-2F50-4D14-868A-C3066848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088" y="1102119"/>
            <a:ext cx="10071536" cy="4483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 </a:t>
            </a:r>
            <a:r>
              <a:rPr lang="en-US" sz="2000" dirty="0" err="1"/>
              <a:t>través</a:t>
            </a:r>
            <a:r>
              <a:rPr lang="en-US" sz="2000" dirty="0"/>
              <a:t> del </a:t>
            </a:r>
            <a:r>
              <a:rPr lang="en-US" sz="2000" dirty="0" err="1"/>
              <a:t>algoritmo</a:t>
            </a:r>
            <a:r>
              <a:rPr lang="en-US" sz="2000" dirty="0"/>
              <a:t> A Priori, </a:t>
            </a:r>
            <a:r>
              <a:rPr lang="en-US" sz="2000" dirty="0" err="1"/>
              <a:t>encontramos</a:t>
            </a:r>
            <a:r>
              <a:rPr lang="en-US" sz="2000" dirty="0"/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7D5E7C-8750-49AF-8A24-ED8BEF2B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2141220"/>
            <a:ext cx="3488639" cy="17966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E68E75-3EFC-4674-B55A-AA4E5F1AD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22" y="2088267"/>
            <a:ext cx="3653163" cy="18539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AE74ED-B059-47AA-AA9D-C6D9DBB62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79" y="2141220"/>
            <a:ext cx="3626973" cy="179535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9AAF2EF-B4BF-4DA5-980C-6C6927AE701C}"/>
              </a:ext>
            </a:extLst>
          </p:cNvPr>
          <p:cNvSpPr/>
          <p:nvPr/>
        </p:nvSpPr>
        <p:spPr>
          <a:xfrm>
            <a:off x="2271254" y="4047636"/>
            <a:ext cx="1721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Soporte: </a:t>
            </a:r>
            <a:r>
              <a:rPr lang="en-US" dirty="0"/>
              <a:t>0.19</a:t>
            </a:r>
          </a:p>
          <a:p>
            <a:r>
              <a:rPr lang="en-US" b="1" dirty="0" err="1"/>
              <a:t>Confianza</a:t>
            </a:r>
            <a:r>
              <a:rPr lang="en-US" b="1" dirty="0"/>
              <a:t>: </a:t>
            </a:r>
            <a:r>
              <a:rPr lang="en-US" dirty="0"/>
              <a:t>0.8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9FBE68F-3B2C-4D18-B16C-1CAE7B9FDA1E}"/>
              </a:ext>
            </a:extLst>
          </p:cNvPr>
          <p:cNvSpPr/>
          <p:nvPr/>
        </p:nvSpPr>
        <p:spPr>
          <a:xfrm>
            <a:off x="5791292" y="4047636"/>
            <a:ext cx="1721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Soporte: </a:t>
            </a:r>
            <a:r>
              <a:rPr lang="en-US" dirty="0"/>
              <a:t>0.08</a:t>
            </a:r>
          </a:p>
          <a:p>
            <a:r>
              <a:rPr lang="en-US" b="1" dirty="0" err="1"/>
              <a:t>Confianza</a:t>
            </a:r>
            <a:r>
              <a:rPr lang="en-US" b="1" dirty="0"/>
              <a:t>: </a:t>
            </a:r>
            <a:r>
              <a:rPr lang="en-US" dirty="0"/>
              <a:t>0.82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9F8C718-41E8-4A06-B398-5D842F31AAAB}"/>
              </a:ext>
            </a:extLst>
          </p:cNvPr>
          <p:cNvSpPr/>
          <p:nvPr/>
        </p:nvSpPr>
        <p:spPr>
          <a:xfrm>
            <a:off x="9311330" y="4047637"/>
            <a:ext cx="1721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Soporte: </a:t>
            </a:r>
            <a:r>
              <a:rPr lang="en-US" dirty="0"/>
              <a:t>0.10</a:t>
            </a:r>
          </a:p>
          <a:p>
            <a:r>
              <a:rPr lang="en-US" b="1" dirty="0" err="1"/>
              <a:t>Confianza</a:t>
            </a:r>
            <a:r>
              <a:rPr lang="en-US" b="1" dirty="0"/>
              <a:t>: </a:t>
            </a:r>
            <a:r>
              <a:rPr lang="en-US" dirty="0"/>
              <a:t>0.81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948174C-4120-4D0E-9BB0-720134185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sp>
        <p:nvSpPr>
          <p:cNvPr id="84" name="Elipse 83">
            <a:extLst>
              <a:ext uri="{FF2B5EF4-FFF2-40B4-BE49-F238E27FC236}">
                <a16:creationId xmlns:a16="http://schemas.microsoft.com/office/drawing/2014/main" id="{030BBAAE-8E9E-4444-9556-11327176DC63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098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288</Words>
  <Application>Microsoft Office PowerPoint</Application>
  <PresentationFormat>Panorámica</PresentationFormat>
  <Paragraphs>72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Agenda</vt:lpstr>
      <vt:lpstr>Descripción:</vt:lpstr>
      <vt:lpstr>ETL :: Extract, Transform &amp; Load</vt:lpstr>
      <vt:lpstr>ETL :: Tratamiento de valores vacíos</vt:lpstr>
      <vt:lpstr>ETL ::Homogenización de categorías </vt:lpstr>
      <vt:lpstr>Análisis Exploratorio: Composición</vt:lpstr>
      <vt:lpstr>Análisis Exploratorio: Evolución</vt:lpstr>
      <vt:lpstr>Principales Patrones Ocultos</vt:lpstr>
      <vt:lpstr>Regresión: Predicción de la cantidad de apariciones de un personaje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Benjamín Naranjo</dc:creator>
  <cp:lastModifiedBy>Carlos Capitán Agudo</cp:lastModifiedBy>
  <cp:revision>7</cp:revision>
  <dcterms:created xsi:type="dcterms:W3CDTF">2020-03-14T01:08:16Z</dcterms:created>
  <dcterms:modified xsi:type="dcterms:W3CDTF">2020-03-16T13:15:09Z</dcterms:modified>
</cp:coreProperties>
</file>