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97" r:id="rId4"/>
    <p:sldId id="258" r:id="rId5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0572" autoAdjust="0"/>
  </p:normalViewPr>
  <p:slideViewPr>
    <p:cSldViewPr>
      <p:cViewPr varScale="1">
        <p:scale>
          <a:sx n="91" d="100"/>
          <a:sy n="91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B882-79B7-4AE8-A359-516D41855125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F9A7-8DFE-4841-9F7F-6264B950D76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36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01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Retour d'expérience sur le projet pilote agile de la Société générale (prestataire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Xebia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post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stories faisaient des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aller-retours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la colonne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la colonne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lors de la correction de bugs. Ainsi les tâches n'étaient pas visibles et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donnait l'impression de ne pas avancer. Solution : nouvelles couleurs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les taches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pour les nouvelles taches, au sein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ne se terminent jamais. Solution :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up, prendre le problème dans l'autre sens en affichant le réalisé. Ajout de taches et de support aux user stories.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sont pas terminées dans le sprint et sont reprise dans le suivant. Cela entraine un sentiment d'échec dans l'équipe. Indicateur de vélocité en dents de scie. Solution : redécoupage des stories en cours de sprint. Les indicateurs sont plus représentatifs.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réunions pour élaborer le planning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duraient 3h. Frustration de l'équipe. Solution : planning à la demande, estimation à la volée. Aucun engagement. Ajout d'une couleur de post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les tâche liée à 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F9A7-8DFE-4841-9F7F-6264B950D76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628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Trop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après validation du PO, suite aux revues de code. Solution : Faire les tâches à 2 (expérimenté/junior)  en variant les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binomes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divisé par 2. 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Dette technique. Naturelle et intentionnelle.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maitrisé. Solution : bonnes pratiques et création de stories techniques à insérer dans le prochain sprint.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Problèmes de com. Nombreux aller retours avec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Impression de ne jamais finir. Conflits dans l'équipes. Solution : démo et how to mise en commun. Validation en commun. Permet de comprendre les chemins critiques.</a:t>
            </a:r>
          </a:p>
          <a:p>
            <a:pPr marL="171450" indent="-171450">
              <a:buFontTx/>
              <a:buChar char="-"/>
            </a:pP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 final, ces ajustements ont permis d'améliorer la qualité et la vélocité. Livraison fréquente et régulière, avec pour objectif d'être quotidienne. Peu de support. Satisfaction du client.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F9A7-8DFE-4841-9F7F-6264B950D76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6995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story d’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Atlassian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ZONE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Bloquer 4h pour bosser sans aucune distraction. Avec une personne ''écran'' bouclier humain pour bloquer les sollicitations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Aucun dérangement ne doit interférer pendant cette période.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12_14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alimenter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cerveau,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d'information etc...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fait déjà ca chez CGI.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Reconnaissance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Cadeaux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remercier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lié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petit mot (moins formel que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diamond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est un programme de reconnaissance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Badges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mysite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Robots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de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données ouverte contenant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l’entreprise accessible à tout le monde, 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chacun puisse faire ses tableaux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bilan sur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projets, le RH, les entretiens les releases les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etc....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rapport que chacun fait sont ensuite mis sur les TV.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F9A7-8DFE-4841-9F7F-6264B950D76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028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Etre les premiers utilisateurs de nos produits. </a:t>
            </a:r>
            <a:r>
              <a:rPr lang="fr-FR" dirty="0" smtClean="0"/>
              <a:t>Utiliser son propre code.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dog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documentation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(avec repas spécial), bug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(tout le monde cherche des bugs), clean up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(desk, code,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...), tout le monde fait 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chose dans la journée attention il faut un objectif : prendre une photo du plateau, une mesure de la taille des pages, ou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des gains de perfs etc...)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: idées en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jeudi 15h top départ (nuit code :-)) démo le vendredi après-midi pour prouver son idée.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 de l’équipe.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 time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lancée par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20% du temps de travail n’est pas consacré au projet sur lequel travaille le membre. Permet l’innovation et la motivation. Sentiment d’appartenance. Moins de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Mais généralement les personnes ayant accès à cette méthode culpabilisent en passe moins de 20% du temps sur d’autres projets. 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F9A7-8DFE-4841-9F7F-6264B950D76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452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152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67544" y="1196752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636912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defRPr/>
            </a:pPr>
            <a:r>
              <a:rPr lang="en-GB" sz="1100" dirty="0">
                <a:solidFill>
                  <a:srgbClr val="666666"/>
                </a:solidFill>
                <a:cs typeface="Arial" pitchFamily="34" charset="0"/>
              </a:rPr>
              <a:t>© </a:t>
            </a:r>
            <a:r>
              <a:rPr lang="fr-CA" sz="1100" dirty="0">
                <a:solidFill>
                  <a:srgbClr val="666666"/>
                </a:solidFill>
                <a:cs typeface="Arial" pitchFamily="34" charset="0"/>
              </a:rPr>
              <a:t>Groupe CGI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  <p:pic>
        <p:nvPicPr>
          <p:cNvPr id="11" name="Picture 40" descr="&lt;IGNORE&gt;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763688" y="-171400"/>
            <a:ext cx="7164288" cy="5373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14" y="5756923"/>
            <a:ext cx="3460010" cy="10706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0" y="1916832"/>
            <a:ext cx="9144000" cy="302433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239" y="2452205"/>
            <a:ext cx="6143867" cy="190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Sommaire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  <p:pic>
        <p:nvPicPr>
          <p:cNvPr id="7" name="Picture 6" descr="cover_bg_beet_part2.jpg &lt;IGNORE&gt;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052736"/>
            <a:ext cx="9144000" cy="216024"/>
          </a:xfrm>
          <a:prstGeom prst="rect">
            <a:avLst/>
          </a:prstGeom>
        </p:spPr>
      </p:pic>
      <p:pic>
        <p:nvPicPr>
          <p:cNvPr id="1026" name="Picture 2" descr="D:\Documents JM\CGI Wizkit\CGI Wizkit\Icones\Icon_A_puzz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1844824"/>
            <a:ext cx="2808312" cy="2808312"/>
          </a:xfrm>
          <a:prstGeom prst="rect">
            <a:avLst/>
          </a:prstGeom>
          <a:noFill/>
        </p:spPr>
      </p:pic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250825" y="1628775"/>
            <a:ext cx="4249738" cy="410368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arenR"/>
              <a:defRPr lang="fr-FR" sz="2000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-84038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  <p:pic>
        <p:nvPicPr>
          <p:cNvPr id="7" name="Picture 6" descr="cover_bg_beet_part2.jpg &lt;IGNORE&gt;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92696"/>
            <a:ext cx="9144000" cy="144016"/>
          </a:xfrm>
          <a:prstGeom prst="rect">
            <a:avLst/>
          </a:prstGeom>
        </p:spPr>
      </p:pic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34076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/>
              <a:pPr/>
              <a:t>‹N°›</a:t>
            </a:fld>
            <a:endParaRPr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sz="2700" dirty="0" err="1"/>
              <a:t>Knowledge</a:t>
            </a:r>
            <a:r>
              <a:rPr lang="fr-CA" sz="2700" dirty="0"/>
              <a:t> </a:t>
            </a:r>
            <a:r>
              <a:rPr lang="fr-CA" sz="2700" dirty="0" smtClean="0"/>
              <a:t>Sharing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Mon Sujet </a:t>
            </a:r>
            <a:r>
              <a:rPr lang="fr-CA" dirty="0" err="1" smtClean="0"/>
              <a:t>passionant</a:t>
            </a:r>
            <a:r>
              <a:rPr lang="fr-CA" dirty="0" smtClean="0"/>
              <a:t/>
            </a:r>
            <a:br>
              <a:rPr lang="fr-CA" dirty="0" smtClean="0"/>
            </a:br>
            <a:endParaRPr lang="fr-CA" dirty="0"/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/>
              <a:t>Mon nom</a:t>
            </a:r>
          </a:p>
          <a:p>
            <a:r>
              <a:rPr lang="en-GB" smtClean="0"/>
              <a:t>28/02/2013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6353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 smtClean="0"/>
              <a:t>Contexte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Mais qu’est ce que c’est ?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Pros &amp; cons</a:t>
            </a:r>
          </a:p>
          <a:p>
            <a:endParaRPr lang="fr-CA" dirty="0" smtClean="0"/>
          </a:p>
          <a:p>
            <a:r>
              <a:rPr lang="fr-CA" dirty="0" smtClean="0"/>
              <a:t>REX</a:t>
            </a:r>
          </a:p>
          <a:p>
            <a:endParaRPr lang="fr-CA" dirty="0"/>
          </a:p>
          <a:p>
            <a:r>
              <a:rPr lang="fr-CA" dirty="0" smtClean="0"/>
              <a:t>Pizzas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Agilité</a:t>
            </a:r>
            <a:r>
              <a:rPr lang="en-GB" dirty="0" smtClean="0"/>
              <a:t>,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Scrum, </a:t>
            </a:r>
            <a:r>
              <a:rPr lang="en-GB" dirty="0" err="1" smtClean="0"/>
              <a:t>Managment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0" y="6516688"/>
            <a:ext cx="777875" cy="2413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Scrum</a:t>
            </a:r>
            <a:r>
              <a:rPr lang="fr-FR" dirty="0"/>
              <a:t> </a:t>
            </a:r>
            <a:r>
              <a:rPr lang="fr-FR" dirty="0" err="1"/>
              <a:t>Metal</a:t>
            </a:r>
            <a:r>
              <a:rPr lang="fr-FR" dirty="0"/>
              <a:t> Jacket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De « </a:t>
            </a:r>
            <a:r>
              <a:rPr lang="fr-FR" dirty="0" err="1" smtClean="0"/>
              <a:t>Scrum</a:t>
            </a:r>
            <a:r>
              <a:rPr lang="fr-FR" dirty="0" smtClean="0"/>
              <a:t> </a:t>
            </a:r>
            <a:r>
              <a:rPr lang="fr-FR" dirty="0"/>
              <a:t>by the </a:t>
            </a:r>
            <a:r>
              <a:rPr lang="fr-FR" dirty="0" smtClean="0"/>
              <a:t>book » vers « </a:t>
            </a:r>
            <a:r>
              <a:rPr lang="fr-FR" dirty="0" err="1" smtClean="0"/>
              <a:t>Scrum</a:t>
            </a:r>
            <a:r>
              <a:rPr lang="fr-FR" dirty="0" smtClean="0"/>
              <a:t> in real life »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Retours </a:t>
            </a:r>
            <a:r>
              <a:rPr lang="fr-FR" dirty="0"/>
              <a:t>de </a:t>
            </a:r>
            <a:r>
              <a:rPr lang="fr-FR" dirty="0" err="1"/>
              <a:t>review</a:t>
            </a:r>
            <a:r>
              <a:rPr lang="fr-FR" dirty="0"/>
              <a:t> non </a:t>
            </a:r>
            <a:r>
              <a:rPr lang="fr-FR" dirty="0" smtClean="0"/>
              <a:t>visibles</a:t>
            </a:r>
          </a:p>
          <a:p>
            <a:pPr marL="606425" lvl="1" indent="-342900"/>
            <a:r>
              <a:rPr lang="fr-FR" dirty="0" smtClean="0"/>
              <a:t>Ajout de nouveaux types de </a:t>
            </a:r>
            <a:r>
              <a:rPr lang="fr-FR" dirty="0" err="1" smtClean="0"/>
              <a:t>postit</a:t>
            </a:r>
            <a:endParaRPr lang="fr-FR" dirty="0" smtClean="0"/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B</a:t>
            </a:r>
            <a:r>
              <a:rPr lang="fr-FR" dirty="0" err="1" smtClean="0"/>
              <a:t>urn</a:t>
            </a:r>
            <a:r>
              <a:rPr lang="fr-FR" dirty="0" smtClean="0"/>
              <a:t> down jamais achevés</a:t>
            </a:r>
          </a:p>
          <a:p>
            <a:pPr marL="606425" lvl="1" indent="-342900"/>
            <a:r>
              <a:rPr lang="fr-FR" dirty="0" err="1" smtClean="0"/>
              <a:t>Burn</a:t>
            </a:r>
            <a:r>
              <a:rPr lang="fr-FR" dirty="0" smtClean="0"/>
              <a:t> </a:t>
            </a:r>
            <a:r>
              <a:rPr lang="fr-FR" dirty="0" smtClean="0"/>
              <a:t>up : affiche le réalisé</a:t>
            </a:r>
            <a:endParaRPr lang="fr-FR" dirty="0" smtClean="0"/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Stories trop grosses</a:t>
            </a:r>
          </a:p>
          <a:p>
            <a:pPr marL="606425" lvl="1" indent="-342900"/>
            <a:r>
              <a:rPr lang="fr-FR" dirty="0" smtClean="0"/>
              <a:t>Redécoupage en cours de sprint</a:t>
            </a:r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Planning trop long</a:t>
            </a:r>
          </a:p>
          <a:p>
            <a:pPr marL="606425" lvl="1" indent="-342900"/>
            <a:r>
              <a:rPr lang="fr-FR" dirty="0" smtClean="0"/>
              <a:t>Estimation à la </a:t>
            </a:r>
            <a:r>
              <a:rPr lang="fr-FR" dirty="0" smtClean="0"/>
              <a:t>volée et priorisation des tâches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8334" y="1398808"/>
            <a:ext cx="2515666" cy="733483"/>
          </a:xfrm>
          <a:prstGeom prst="rect">
            <a:avLst/>
          </a:prstGeom>
        </p:spPr>
      </p:pic>
      <p:pic>
        <p:nvPicPr>
          <p:cNvPr id="1034" name="Picture 10" descr="Logo Xebia Certification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2537" y="2204584"/>
            <a:ext cx="1967259" cy="64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infoq.com/resource/articles/agile-kanban-boards/en/resources/Fig1_task-boar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4707" y="3140968"/>
            <a:ext cx="3759293" cy="24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Scrum</a:t>
            </a:r>
            <a:r>
              <a:rPr lang="fr-FR" dirty="0"/>
              <a:t> </a:t>
            </a:r>
            <a:r>
              <a:rPr lang="fr-FR" dirty="0" err="1"/>
              <a:t>Metal</a:t>
            </a:r>
            <a:r>
              <a:rPr lang="fr-FR" dirty="0"/>
              <a:t> Jacket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Trop de </a:t>
            </a:r>
            <a:r>
              <a:rPr lang="fr-FR" dirty="0" err="1" smtClean="0"/>
              <a:t>review</a:t>
            </a:r>
            <a:r>
              <a:rPr lang="fr-FR" dirty="0" smtClean="0"/>
              <a:t>, </a:t>
            </a:r>
            <a:r>
              <a:rPr lang="fr-FR" dirty="0" err="1" smtClean="0"/>
              <a:t>rework</a:t>
            </a:r>
            <a:r>
              <a:rPr lang="fr-FR" dirty="0" smtClean="0"/>
              <a:t> </a:t>
            </a:r>
            <a:r>
              <a:rPr lang="fr-FR" dirty="0" smtClean="0"/>
              <a:t>après validation du PO</a:t>
            </a:r>
          </a:p>
          <a:p>
            <a:pPr marL="606425" lvl="1" indent="-342900"/>
            <a:r>
              <a:rPr lang="fr-FR" dirty="0" smtClean="0"/>
              <a:t>Développement en binôme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Dette </a:t>
            </a:r>
            <a:r>
              <a:rPr lang="fr-FR" dirty="0" smtClean="0"/>
              <a:t>technique et </a:t>
            </a:r>
            <a:r>
              <a:rPr lang="fr-FR" dirty="0" err="1" smtClean="0"/>
              <a:t>refactoring</a:t>
            </a:r>
            <a:endParaRPr lang="fr-FR" dirty="0" smtClean="0"/>
          </a:p>
          <a:p>
            <a:pPr marL="606425" lvl="1" indent="-342900"/>
            <a:r>
              <a:rPr lang="fr-FR" dirty="0" smtClean="0"/>
              <a:t>Stories </a:t>
            </a:r>
            <a:r>
              <a:rPr lang="fr-FR" dirty="0" smtClean="0"/>
              <a:t>techniques du sprint suivant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Problèmes de communication et conflits</a:t>
            </a:r>
          </a:p>
          <a:p>
            <a:pPr marL="606425" lvl="1" indent="-342900"/>
            <a:r>
              <a:rPr lang="fr-FR" dirty="0" smtClean="0"/>
              <a:t>Démo</a:t>
            </a:r>
            <a:r>
              <a:rPr lang="fr-FR" dirty="0"/>
              <a:t> </a:t>
            </a:r>
            <a:r>
              <a:rPr lang="fr-FR" dirty="0" smtClean="0"/>
              <a:t>et validation en </a:t>
            </a:r>
            <a:r>
              <a:rPr lang="fr-FR" dirty="0" smtClean="0"/>
              <a:t>commun des </a:t>
            </a:r>
          </a:p>
          <a:p>
            <a:pPr marL="606425" lvl="1" indent="-342900">
              <a:buNone/>
            </a:pPr>
            <a:r>
              <a:rPr lang="fr-FR" dirty="0" smtClean="0"/>
              <a:t>	</a:t>
            </a:r>
            <a:r>
              <a:rPr lang="fr-FR" dirty="0" smtClean="0"/>
              <a:t>chemins critiques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Au </a:t>
            </a:r>
            <a:r>
              <a:rPr lang="fr-FR" dirty="0" smtClean="0"/>
              <a:t>final, amélioration de la qualité et de la vélocité. Livraisons régulières.</a:t>
            </a:r>
          </a:p>
          <a:p>
            <a:r>
              <a:rPr lang="fr-FR" dirty="0" smtClean="0"/>
              <a:t>Satisfaction du client.</a:t>
            </a:r>
            <a:endParaRPr lang="fr-FR" dirty="0"/>
          </a:p>
        </p:txBody>
      </p:sp>
      <p:pic>
        <p:nvPicPr>
          <p:cNvPr id="2050" name="Picture 2" descr="http://www.touilleur-express.fr/wp-content/dashboard_viet_nam_scrum_kanb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032" y="1988840"/>
            <a:ext cx="366796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52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D'une bonne équipe à une équipe exceptionnelle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omment animer </a:t>
            </a:r>
            <a:r>
              <a:rPr lang="fr-FR" dirty="0"/>
              <a:t>un centre de </a:t>
            </a:r>
            <a:r>
              <a:rPr lang="fr-FR" dirty="0" smtClean="0"/>
              <a:t>développement ?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La ZONE</a:t>
            </a:r>
          </a:p>
          <a:p>
            <a:pPr marL="606425" lvl="1" indent="-342900"/>
            <a:r>
              <a:rPr lang="fr-FR" dirty="0" smtClean="0"/>
              <a:t>Empêcher les </a:t>
            </a:r>
            <a:r>
              <a:rPr lang="fr-FR" dirty="0" smtClean="0"/>
              <a:t>distractions et les sollicitations des développeurs pendant 4h en bloquant l’accès au bureau.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12-14 d’informations</a:t>
            </a:r>
          </a:p>
          <a:p>
            <a:pPr marL="606425" lvl="1" indent="-342900"/>
            <a:r>
              <a:rPr lang="fr-FR" dirty="0" smtClean="0"/>
              <a:t>Présentations sur des sujets variées, partage des connaissance. Déjà fait chez CGI : </a:t>
            </a:r>
            <a:r>
              <a:rPr lang="fr-FR" dirty="0" err="1" smtClean="0"/>
              <a:t>Knowledge</a:t>
            </a:r>
            <a:r>
              <a:rPr lang="fr-FR" dirty="0" smtClean="0"/>
              <a:t> Sharing.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Reconnaissance</a:t>
            </a:r>
            <a:endParaRPr lang="fr-FR" dirty="0" smtClean="0"/>
          </a:p>
          <a:p>
            <a:pPr marL="606425" lvl="1" indent="-342900"/>
            <a:r>
              <a:rPr lang="fr-FR" dirty="0" smtClean="0"/>
              <a:t>Cadeaux </a:t>
            </a:r>
            <a:r>
              <a:rPr lang="fr-FR" dirty="0" smtClean="0"/>
              <a:t>libres, </a:t>
            </a:r>
            <a:r>
              <a:rPr lang="fr-FR" dirty="0" err="1" smtClean="0"/>
              <a:t>Diamond</a:t>
            </a:r>
            <a:r>
              <a:rPr lang="fr-FR" dirty="0" smtClean="0"/>
              <a:t> </a:t>
            </a:r>
            <a:r>
              <a:rPr lang="fr-FR" dirty="0" err="1" smtClean="0"/>
              <a:t>awards</a:t>
            </a:r>
            <a:r>
              <a:rPr lang="fr-FR" dirty="0" smtClean="0"/>
              <a:t>, badges </a:t>
            </a:r>
            <a:r>
              <a:rPr lang="fr-FR" dirty="0" err="1" smtClean="0"/>
              <a:t>MySite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Report Robots</a:t>
            </a:r>
          </a:p>
          <a:p>
            <a:pPr marL="606425" lvl="1" indent="-342900"/>
            <a:r>
              <a:rPr lang="fr-FR" dirty="0" err="1" smtClean="0"/>
              <a:t>OpenData</a:t>
            </a:r>
            <a:r>
              <a:rPr lang="fr-FR" dirty="0" smtClean="0"/>
              <a:t> sur les chiffres de l’entreprise</a:t>
            </a:r>
          </a:p>
          <a:p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244" y="5667375"/>
            <a:ext cx="3848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11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D'une bonne équipe à une équipe exceptionnelle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Etre utilisateurs de nos produits</a:t>
            </a:r>
            <a:endParaRPr lang="fr-FR" dirty="0" smtClean="0"/>
          </a:p>
          <a:p>
            <a:pPr marL="606425" lvl="1" indent="-342900"/>
            <a:r>
              <a:rPr lang="fr-FR" dirty="0" err="1"/>
              <a:t>Eat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dog </a:t>
            </a:r>
            <a:r>
              <a:rPr lang="fr-FR" dirty="0" err="1" smtClean="0"/>
              <a:t>food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Special</a:t>
            </a:r>
            <a:r>
              <a:rPr lang="fr-FR" dirty="0" smtClean="0"/>
              <a:t> Day</a:t>
            </a:r>
          </a:p>
          <a:p>
            <a:pPr marL="606425" lvl="1" indent="-342900"/>
            <a:r>
              <a:rPr lang="fr-FR" dirty="0" smtClean="0"/>
              <a:t>Toute l’équipe </a:t>
            </a:r>
            <a:r>
              <a:rPr lang="fr-FR" dirty="0" smtClean="0"/>
              <a:t>travaille sur </a:t>
            </a:r>
            <a:r>
              <a:rPr lang="fr-FR" dirty="0" smtClean="0"/>
              <a:t>la même </a:t>
            </a:r>
            <a:r>
              <a:rPr lang="fr-FR" dirty="0" smtClean="0"/>
              <a:t>tâche pendant un jour (correction de bugs, optimisation pour les perf, </a:t>
            </a:r>
            <a:r>
              <a:rPr lang="fr-FR" dirty="0" err="1" smtClean="0"/>
              <a:t>refactoring</a:t>
            </a:r>
            <a:r>
              <a:rPr lang="fr-FR" dirty="0" smtClean="0"/>
              <a:t>)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Ship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endParaRPr lang="fr-FR" dirty="0" smtClean="0"/>
          </a:p>
          <a:p>
            <a:pPr marL="606425" lvl="1" indent="-342900"/>
            <a:r>
              <a:rPr lang="fr-FR" dirty="0" err="1" smtClean="0"/>
              <a:t>Brainstorms</a:t>
            </a:r>
            <a:r>
              <a:rPr lang="fr-FR" dirty="0" smtClean="0"/>
              <a:t> suivi d’une nuit de </a:t>
            </a:r>
            <a:r>
              <a:rPr lang="fr-FR" dirty="0" smtClean="0"/>
              <a:t>code et présentation du résultat le lendemain.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20% time</a:t>
            </a:r>
          </a:p>
          <a:p>
            <a:pPr marL="606425" lvl="1" indent="-342900"/>
            <a:r>
              <a:rPr lang="fr-FR" dirty="0" smtClean="0"/>
              <a:t>Projets perso un jour par </a:t>
            </a:r>
            <a:r>
              <a:rPr lang="fr-FR" dirty="0" smtClean="0"/>
              <a:t>semaine</a:t>
            </a:r>
          </a:p>
          <a:p>
            <a:pPr marL="606425" lvl="1" indent="-342900">
              <a:buNone/>
            </a:pPr>
            <a:endParaRPr lang="fr-FR" dirty="0" smtClean="0"/>
          </a:p>
          <a:p>
            <a:pPr marL="342900" indent="-342900"/>
            <a:r>
              <a:rPr lang="fr-FR" dirty="0" smtClean="0"/>
              <a:t>Le secret : RECONNAISSANCE, MOTIVATION et IMPLICATION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503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450</Words>
  <Application>Microsoft Office PowerPoint</Application>
  <PresentationFormat>Affichage à l'écran (4:3)</PresentationFormat>
  <Paragraphs>88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Onscreen;2057;Pos3;Date1;Logica Onscreen Template</vt:lpstr>
      <vt:lpstr>Knowledge Sharing Mon Sujet passionant </vt:lpstr>
      <vt:lpstr>Sommaire</vt:lpstr>
      <vt:lpstr>Agilité,</vt:lpstr>
      <vt:lpstr>Scrum Metal Jacket</vt:lpstr>
      <vt:lpstr>Scrum Metal Jacket</vt:lpstr>
      <vt:lpstr>D'une bonne équipe à une équipe exceptionnelle</vt:lpstr>
      <vt:lpstr>D'une bonne équipe à une équipe exceptionnelle</vt:lpstr>
    </vt:vector>
  </TitlesOfParts>
  <Company>UNILOG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Cellule Architecture</dc:title>
  <dc:creator>Jérôme Mattera</dc:creator>
  <cp:lastModifiedBy>bouchets</cp:lastModifiedBy>
  <cp:revision>110</cp:revision>
  <dcterms:created xsi:type="dcterms:W3CDTF">2013-02-05T13:51:35Z</dcterms:created>
  <dcterms:modified xsi:type="dcterms:W3CDTF">2013-06-05T16:23:48Z</dcterms:modified>
</cp:coreProperties>
</file>