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78" r:id="rId1"/>
  </p:sldMasterIdLst>
  <p:sldIdLst>
    <p:sldId id="266" r:id="rId2"/>
    <p:sldId id="281" r:id="rId3"/>
    <p:sldId id="267" r:id="rId4"/>
    <p:sldId id="282" r:id="rId5"/>
    <p:sldId id="268" r:id="rId6"/>
    <p:sldId id="269" r:id="rId7"/>
    <p:sldId id="270" r:id="rId8"/>
    <p:sldId id="271" r:id="rId9"/>
    <p:sldId id="272" r:id="rId10"/>
    <p:sldId id="264" r:id="rId11"/>
    <p:sldId id="263" r:id="rId12"/>
    <p:sldId id="274" r:id="rId13"/>
    <p:sldId id="265" r:id="rId14"/>
    <p:sldId id="275" r:id="rId15"/>
    <p:sldId id="273" r:id="rId16"/>
    <p:sldId id="27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4555D51-0D13-495A-9450-52E86F7F3DBD}" type="datetimeFigureOut">
              <a:rPr lang="en-US" smtClean="0"/>
              <a:t>7/19/2019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8962FD2-BA5B-4299-8104-064737516EC0}" type="slidenum">
              <a:rPr lang="en-US" smtClean="0"/>
              <a:t>‹#›</a:t>
            </a:fld>
            <a:endParaRPr lang="en-US"/>
          </a:p>
        </p:txBody>
      </p:sp>
    </p:spTree>
    <p:extLst>
      <p:ext uri="{BB962C8B-B14F-4D97-AF65-F5344CB8AC3E}">
        <p14:creationId xmlns:p14="http://schemas.microsoft.com/office/powerpoint/2010/main" val="322707269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555D51-0D13-495A-9450-52E86F7F3DBD}" type="datetimeFigureOut">
              <a:rPr lang="en-US" smtClean="0"/>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962FD2-BA5B-4299-8104-064737516EC0}" type="slidenum">
              <a:rPr lang="en-US" smtClean="0"/>
              <a:t>‹#›</a:t>
            </a:fld>
            <a:endParaRPr lang="en-US"/>
          </a:p>
        </p:txBody>
      </p:sp>
    </p:spTree>
    <p:extLst>
      <p:ext uri="{BB962C8B-B14F-4D97-AF65-F5344CB8AC3E}">
        <p14:creationId xmlns:p14="http://schemas.microsoft.com/office/powerpoint/2010/main" val="170043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4555D51-0D13-495A-9450-52E86F7F3DBD}" type="datetimeFigureOut">
              <a:rPr lang="en-US" smtClean="0"/>
              <a:t>7/19/2019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8962FD2-BA5B-4299-8104-064737516EC0}" type="slidenum">
              <a:rPr lang="en-US" smtClean="0"/>
              <a:t>‹#›</a:t>
            </a:fld>
            <a:endParaRPr lang="en-US"/>
          </a:p>
        </p:txBody>
      </p:sp>
    </p:spTree>
    <p:extLst>
      <p:ext uri="{BB962C8B-B14F-4D97-AF65-F5344CB8AC3E}">
        <p14:creationId xmlns:p14="http://schemas.microsoft.com/office/powerpoint/2010/main" val="4030572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4555D51-0D13-495A-9450-52E86F7F3DBD}" type="datetimeFigureOut">
              <a:rPr lang="en-US" smtClean="0"/>
              <a:t>7/19/2019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8962FD2-BA5B-4299-8104-064737516EC0}"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18748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4555D51-0D13-495A-9450-52E86F7F3DBD}" type="datetimeFigureOut">
              <a:rPr lang="en-US" smtClean="0"/>
              <a:t>7/19/2019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8962FD2-BA5B-4299-8104-064737516EC0}" type="slidenum">
              <a:rPr lang="en-US" smtClean="0"/>
              <a:t>‹#›</a:t>
            </a:fld>
            <a:endParaRPr lang="en-US"/>
          </a:p>
        </p:txBody>
      </p:sp>
    </p:spTree>
    <p:extLst>
      <p:ext uri="{BB962C8B-B14F-4D97-AF65-F5344CB8AC3E}">
        <p14:creationId xmlns:p14="http://schemas.microsoft.com/office/powerpoint/2010/main" val="3460207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4555D51-0D13-495A-9450-52E86F7F3DBD}" type="datetimeFigureOut">
              <a:rPr lang="en-US" smtClean="0"/>
              <a:t>7/19/2019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962FD2-BA5B-4299-8104-064737516EC0}" type="slidenum">
              <a:rPr lang="en-US" smtClean="0"/>
              <a:t>‹#›</a:t>
            </a:fld>
            <a:endParaRPr lang="en-US"/>
          </a:p>
        </p:txBody>
      </p:sp>
    </p:spTree>
    <p:extLst>
      <p:ext uri="{BB962C8B-B14F-4D97-AF65-F5344CB8AC3E}">
        <p14:creationId xmlns:p14="http://schemas.microsoft.com/office/powerpoint/2010/main" val="3640405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4555D51-0D13-495A-9450-52E86F7F3DBD}" type="datetimeFigureOut">
              <a:rPr lang="en-US" smtClean="0"/>
              <a:t>7/19/2019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962FD2-BA5B-4299-8104-064737516EC0}" type="slidenum">
              <a:rPr lang="en-US" smtClean="0"/>
              <a:t>‹#›</a:t>
            </a:fld>
            <a:endParaRPr lang="en-US"/>
          </a:p>
        </p:txBody>
      </p:sp>
    </p:spTree>
    <p:extLst>
      <p:ext uri="{BB962C8B-B14F-4D97-AF65-F5344CB8AC3E}">
        <p14:creationId xmlns:p14="http://schemas.microsoft.com/office/powerpoint/2010/main" val="1589527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555D51-0D13-495A-9450-52E86F7F3DBD}"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962FD2-BA5B-4299-8104-064737516EC0}" type="slidenum">
              <a:rPr lang="en-US" smtClean="0"/>
              <a:t>‹#›</a:t>
            </a:fld>
            <a:endParaRPr lang="en-US"/>
          </a:p>
        </p:txBody>
      </p:sp>
    </p:spTree>
    <p:extLst>
      <p:ext uri="{BB962C8B-B14F-4D97-AF65-F5344CB8AC3E}">
        <p14:creationId xmlns:p14="http://schemas.microsoft.com/office/powerpoint/2010/main" val="151938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4555D51-0D13-495A-9450-52E86F7F3DBD}" type="datetimeFigureOut">
              <a:rPr lang="en-US" smtClean="0"/>
              <a:t>7/19/2019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8962FD2-BA5B-4299-8104-064737516EC0}" type="slidenum">
              <a:rPr lang="en-US" smtClean="0"/>
              <a:t>‹#›</a:t>
            </a:fld>
            <a:endParaRPr lang="en-US"/>
          </a:p>
        </p:txBody>
      </p:sp>
    </p:spTree>
    <p:extLst>
      <p:ext uri="{BB962C8B-B14F-4D97-AF65-F5344CB8AC3E}">
        <p14:creationId xmlns:p14="http://schemas.microsoft.com/office/powerpoint/2010/main" val="283680071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555D51-0D13-495A-9450-52E86F7F3DBD}"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962FD2-BA5B-4299-8104-064737516EC0}" type="slidenum">
              <a:rPr lang="en-US" smtClean="0"/>
              <a:t>‹#›</a:t>
            </a:fld>
            <a:endParaRPr lang="en-US"/>
          </a:p>
        </p:txBody>
      </p:sp>
    </p:spTree>
    <p:extLst>
      <p:ext uri="{BB962C8B-B14F-4D97-AF65-F5344CB8AC3E}">
        <p14:creationId xmlns:p14="http://schemas.microsoft.com/office/powerpoint/2010/main" val="3881496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4555D51-0D13-495A-9450-52E86F7F3DBD}" type="datetimeFigureOut">
              <a:rPr lang="en-US" smtClean="0"/>
              <a:t>7/19/2019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8962FD2-BA5B-4299-8104-064737516EC0}" type="slidenum">
              <a:rPr lang="en-US" smtClean="0"/>
              <a:t>‹#›</a:t>
            </a:fld>
            <a:endParaRPr lang="en-US"/>
          </a:p>
        </p:txBody>
      </p:sp>
    </p:spTree>
    <p:extLst>
      <p:ext uri="{BB962C8B-B14F-4D97-AF65-F5344CB8AC3E}">
        <p14:creationId xmlns:p14="http://schemas.microsoft.com/office/powerpoint/2010/main" val="416465451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555D51-0D13-495A-9450-52E86F7F3DBD}" type="datetimeFigureOut">
              <a:rPr lang="en-US" smtClean="0"/>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962FD2-BA5B-4299-8104-064737516EC0}" type="slidenum">
              <a:rPr lang="en-US" smtClean="0"/>
              <a:t>‹#›</a:t>
            </a:fld>
            <a:endParaRPr lang="en-US"/>
          </a:p>
        </p:txBody>
      </p:sp>
    </p:spTree>
    <p:extLst>
      <p:ext uri="{BB962C8B-B14F-4D97-AF65-F5344CB8AC3E}">
        <p14:creationId xmlns:p14="http://schemas.microsoft.com/office/powerpoint/2010/main" val="3456162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555D51-0D13-495A-9450-52E86F7F3DBD}" type="datetimeFigureOut">
              <a:rPr lang="en-US" smtClean="0"/>
              <a:t>7/19/2019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962FD2-BA5B-4299-8104-064737516EC0}" type="slidenum">
              <a:rPr lang="en-US" smtClean="0"/>
              <a:t>‹#›</a:t>
            </a:fld>
            <a:endParaRPr lang="en-US"/>
          </a:p>
        </p:txBody>
      </p:sp>
    </p:spTree>
    <p:extLst>
      <p:ext uri="{BB962C8B-B14F-4D97-AF65-F5344CB8AC3E}">
        <p14:creationId xmlns:p14="http://schemas.microsoft.com/office/powerpoint/2010/main" val="160944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555D51-0D13-495A-9450-52E86F7F3DBD}" type="datetimeFigureOut">
              <a:rPr lang="en-US" smtClean="0"/>
              <a:t>7/19/2019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962FD2-BA5B-4299-8104-064737516EC0}" type="slidenum">
              <a:rPr lang="en-US" smtClean="0"/>
              <a:t>‹#›</a:t>
            </a:fld>
            <a:endParaRPr lang="en-US"/>
          </a:p>
        </p:txBody>
      </p:sp>
    </p:spTree>
    <p:extLst>
      <p:ext uri="{BB962C8B-B14F-4D97-AF65-F5344CB8AC3E}">
        <p14:creationId xmlns:p14="http://schemas.microsoft.com/office/powerpoint/2010/main" val="3988904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555D51-0D13-495A-9450-52E86F7F3DBD}" type="datetimeFigureOut">
              <a:rPr lang="en-US" smtClean="0"/>
              <a:t>7/19/2019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962FD2-BA5B-4299-8104-064737516EC0}" type="slidenum">
              <a:rPr lang="en-US" smtClean="0"/>
              <a:t>‹#›</a:t>
            </a:fld>
            <a:endParaRPr lang="en-US"/>
          </a:p>
        </p:txBody>
      </p:sp>
    </p:spTree>
    <p:extLst>
      <p:ext uri="{BB962C8B-B14F-4D97-AF65-F5344CB8AC3E}">
        <p14:creationId xmlns:p14="http://schemas.microsoft.com/office/powerpoint/2010/main" val="424546018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555D51-0D13-495A-9450-52E86F7F3DBD}" type="datetimeFigureOut">
              <a:rPr lang="en-US" smtClean="0"/>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962FD2-BA5B-4299-8104-064737516EC0}" type="slidenum">
              <a:rPr lang="en-US" smtClean="0"/>
              <a:t>‹#›</a:t>
            </a:fld>
            <a:endParaRPr lang="en-US"/>
          </a:p>
        </p:txBody>
      </p:sp>
    </p:spTree>
    <p:extLst>
      <p:ext uri="{BB962C8B-B14F-4D97-AF65-F5344CB8AC3E}">
        <p14:creationId xmlns:p14="http://schemas.microsoft.com/office/powerpoint/2010/main" val="423386771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555D51-0D13-495A-9450-52E86F7F3DBD}" type="datetimeFigureOut">
              <a:rPr lang="en-US" smtClean="0"/>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962FD2-BA5B-4299-8104-064737516EC0}" type="slidenum">
              <a:rPr lang="en-US" smtClean="0"/>
              <a:t>‹#›</a:t>
            </a:fld>
            <a:endParaRPr lang="en-US"/>
          </a:p>
        </p:txBody>
      </p:sp>
    </p:spTree>
    <p:extLst>
      <p:ext uri="{BB962C8B-B14F-4D97-AF65-F5344CB8AC3E}">
        <p14:creationId xmlns:p14="http://schemas.microsoft.com/office/powerpoint/2010/main" val="305878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4555D51-0D13-495A-9450-52E86F7F3DBD}" type="datetimeFigureOut">
              <a:rPr lang="en-US" smtClean="0"/>
              <a:t>7/19/2019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8962FD2-BA5B-4299-8104-064737516EC0}" type="slidenum">
              <a:rPr lang="en-US" smtClean="0"/>
              <a:t>‹#›</a:t>
            </a:fld>
            <a:endParaRPr lang="en-US"/>
          </a:p>
        </p:txBody>
      </p:sp>
    </p:spTree>
    <p:extLst>
      <p:ext uri="{BB962C8B-B14F-4D97-AF65-F5344CB8AC3E}">
        <p14:creationId xmlns:p14="http://schemas.microsoft.com/office/powerpoint/2010/main" val="1436972978"/>
      </p:ext>
    </p:extLst>
  </p:cSld>
  <p:clrMap bg1="lt1" tx1="dk1" bg2="lt2" tx2="dk2" accent1="accent1" accent2="accent2" accent3="accent3" accent4="accent4" accent5="accent5" accent6="accent6" hlink="hlink" folHlink="folHlink"/>
  <p:sldLayoutIdLst>
    <p:sldLayoutId id="2147484879" r:id="rId1"/>
    <p:sldLayoutId id="2147484880" r:id="rId2"/>
    <p:sldLayoutId id="2147484881" r:id="rId3"/>
    <p:sldLayoutId id="2147484882" r:id="rId4"/>
    <p:sldLayoutId id="2147484883" r:id="rId5"/>
    <p:sldLayoutId id="2147484884" r:id="rId6"/>
    <p:sldLayoutId id="2147484885" r:id="rId7"/>
    <p:sldLayoutId id="2147484886" r:id="rId8"/>
    <p:sldLayoutId id="2147484887" r:id="rId9"/>
    <p:sldLayoutId id="2147484888" r:id="rId10"/>
    <p:sldLayoutId id="2147484889" r:id="rId11"/>
    <p:sldLayoutId id="2147484890" r:id="rId12"/>
    <p:sldLayoutId id="2147484891" r:id="rId13"/>
    <p:sldLayoutId id="2147484892" r:id="rId14"/>
    <p:sldLayoutId id="2147484893" r:id="rId15"/>
    <p:sldLayoutId id="2147484894" r:id="rId16"/>
    <p:sldLayoutId id="21474848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neurohive.io/en/popular-networks/vgg16/"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ftp.cs.wisc.edu/machine-learning/shavlik-group/torrey.handbook09.pdf"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www.mrscienceshow.com/2010/06/bring-us-your-burning-science-questions.html" TargetMode="External"/><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moltean/frui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researchgate.net/publication/321475443_Fruit_recognition_from_images_using_deep_learn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6531BE-C111-4BF3-ACD5-0841BB49A511}"/>
              </a:ext>
            </a:extLst>
          </p:cNvPr>
          <p:cNvSpPr>
            <a:spLocks noGrp="1"/>
          </p:cNvSpPr>
          <p:nvPr>
            <p:ph type="ctrTitle"/>
          </p:nvPr>
        </p:nvSpPr>
        <p:spPr/>
        <p:txBody>
          <a:bodyPr/>
          <a:lstStyle/>
          <a:p>
            <a:pPr algn="ctr"/>
            <a:r>
              <a:rPr lang="en-US" b="1" dirty="0"/>
              <a:t>Visual Object Recognition</a:t>
            </a:r>
          </a:p>
        </p:txBody>
      </p:sp>
      <p:sp>
        <p:nvSpPr>
          <p:cNvPr id="5" name="Subtitle 4">
            <a:extLst>
              <a:ext uri="{FF2B5EF4-FFF2-40B4-BE49-F238E27FC236}">
                <a16:creationId xmlns:a16="http://schemas.microsoft.com/office/drawing/2014/main" id="{6C9C8022-8738-45FC-8B0C-1CC068D26CE9}"/>
              </a:ext>
            </a:extLst>
          </p:cNvPr>
          <p:cNvSpPr>
            <a:spLocks noGrp="1"/>
          </p:cNvSpPr>
          <p:nvPr>
            <p:ph type="subTitle" idx="1"/>
          </p:nvPr>
        </p:nvSpPr>
        <p:spPr/>
        <p:txBody>
          <a:bodyPr>
            <a:normAutofit fontScale="85000" lnSpcReduction="20000"/>
          </a:bodyPr>
          <a:lstStyle/>
          <a:p>
            <a:pPr algn="ctr"/>
            <a:r>
              <a:rPr lang="en-US" sz="3000" b="1" dirty="0"/>
              <a:t>Fruits-360 Dataset</a:t>
            </a:r>
          </a:p>
          <a:p>
            <a:pPr algn="ctr"/>
            <a:r>
              <a:rPr lang="en-US" b="1" dirty="0"/>
              <a:t>By: Melinda Bennett</a:t>
            </a:r>
          </a:p>
        </p:txBody>
      </p:sp>
    </p:spTree>
    <p:extLst>
      <p:ext uri="{BB962C8B-B14F-4D97-AF65-F5344CB8AC3E}">
        <p14:creationId xmlns:p14="http://schemas.microsoft.com/office/powerpoint/2010/main" val="1209905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73DBFA-CB74-4675-83E7-A9B0BB33C677}"/>
              </a:ext>
            </a:extLst>
          </p:cNvPr>
          <p:cNvPicPr>
            <a:picLocks noChangeAspect="1"/>
          </p:cNvPicPr>
          <p:nvPr/>
        </p:nvPicPr>
        <p:blipFill>
          <a:blip r:embed="rId2"/>
          <a:stretch>
            <a:fillRect/>
          </a:stretch>
        </p:blipFill>
        <p:spPr>
          <a:xfrm>
            <a:off x="1350137" y="342900"/>
            <a:ext cx="9632188" cy="6093411"/>
          </a:xfrm>
          <a:prstGeom prst="rect">
            <a:avLst/>
          </a:prstGeom>
          <a:effectLst>
            <a:softEdge rad="0"/>
          </a:effectLst>
        </p:spPr>
      </p:pic>
    </p:spTree>
    <p:extLst>
      <p:ext uri="{BB962C8B-B14F-4D97-AF65-F5344CB8AC3E}">
        <p14:creationId xmlns:p14="http://schemas.microsoft.com/office/powerpoint/2010/main" val="535964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84661-3AA1-40EF-B3F5-09ED1C954F58}"/>
              </a:ext>
            </a:extLst>
          </p:cNvPr>
          <p:cNvSpPr>
            <a:spLocks noGrp="1"/>
          </p:cNvSpPr>
          <p:nvPr>
            <p:ph type="title"/>
          </p:nvPr>
        </p:nvSpPr>
        <p:spPr>
          <a:xfrm>
            <a:off x="2405849" y="577049"/>
            <a:ext cx="9100351" cy="1480352"/>
          </a:xfrm>
        </p:spPr>
        <p:txBody>
          <a:bodyPr/>
          <a:lstStyle/>
          <a:p>
            <a:pPr algn="l"/>
            <a:r>
              <a:rPr lang="en-US" b="1" dirty="0"/>
              <a:t>Transfer Learning with VGG16</a:t>
            </a:r>
          </a:p>
        </p:txBody>
      </p:sp>
      <p:pic>
        <p:nvPicPr>
          <p:cNvPr id="4" name="Content Placeholder 3" descr="VGG16 Artitecture">
            <a:extLst>
              <a:ext uri="{FF2B5EF4-FFF2-40B4-BE49-F238E27FC236}">
                <a16:creationId xmlns:a16="http://schemas.microsoft.com/office/drawing/2014/main" id="{8E0A0325-8FAD-4E4C-BD68-BCE597704C1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961965" y="1715827"/>
            <a:ext cx="8975323" cy="4749553"/>
          </a:xfrm>
          <a:prstGeom prst="rect">
            <a:avLst/>
          </a:prstGeom>
          <a:noFill/>
          <a:ln>
            <a:noFill/>
          </a:ln>
        </p:spPr>
      </p:pic>
      <p:sp>
        <p:nvSpPr>
          <p:cNvPr id="3" name="Rectangle 2">
            <a:extLst>
              <a:ext uri="{FF2B5EF4-FFF2-40B4-BE49-F238E27FC236}">
                <a16:creationId xmlns:a16="http://schemas.microsoft.com/office/drawing/2014/main" id="{E600FC73-17FC-4125-98B1-B05A45C1BD81}"/>
              </a:ext>
            </a:extLst>
          </p:cNvPr>
          <p:cNvSpPr/>
          <p:nvPr/>
        </p:nvSpPr>
        <p:spPr>
          <a:xfrm>
            <a:off x="8078680" y="6592543"/>
            <a:ext cx="4768049" cy="265457"/>
          </a:xfrm>
          <a:prstGeom prst="rect">
            <a:avLst/>
          </a:prstGeom>
        </p:spPr>
        <p:txBody>
          <a:bodyPr wrap="square">
            <a:spAutoFit/>
          </a:bodyPr>
          <a:lstStyle/>
          <a:p>
            <a:pPr>
              <a:lnSpc>
                <a:spcPct val="107000"/>
              </a:lnSpc>
            </a:pPr>
            <a:r>
              <a:rPr lang="en-US" sz="1100" dirty="0">
                <a:latin typeface="Calibri" panose="020F0502020204030204" pitchFamily="34" charset="0"/>
                <a:ea typeface="Calibri" panose="020F0502020204030204" pitchFamily="34" charset="0"/>
                <a:cs typeface="Calibri" panose="020F0502020204030204" pitchFamily="34" charset="0"/>
              </a:rPr>
              <a:t>Retrieved from: </a:t>
            </a:r>
            <a:r>
              <a:rPr lang="en-US" sz="11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3"/>
              </a:rPr>
              <a:t>https://neurohive.io/en/popular-networks/vgg16/</a:t>
            </a:r>
            <a:r>
              <a:rPr lang="en-US" sz="1100" dirty="0">
                <a:latin typeface="Calibri" panose="020F0502020204030204" pitchFamily="34" charset="0"/>
                <a:ea typeface="Calibri" panose="020F0502020204030204" pitchFamily="34"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612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2674-F795-417B-8023-836574D2D450}"/>
              </a:ext>
            </a:extLst>
          </p:cNvPr>
          <p:cNvSpPr>
            <a:spLocks noGrp="1"/>
          </p:cNvSpPr>
          <p:nvPr>
            <p:ph type="title"/>
          </p:nvPr>
        </p:nvSpPr>
        <p:spPr>
          <a:xfrm>
            <a:off x="2441359" y="764373"/>
            <a:ext cx="9064841" cy="1293028"/>
          </a:xfrm>
        </p:spPr>
        <p:txBody>
          <a:bodyPr/>
          <a:lstStyle/>
          <a:p>
            <a:pPr algn="ctr"/>
            <a:r>
              <a:rPr lang="en-US" b="1" dirty="0"/>
              <a:t>Benefits  of Transfer Learning</a:t>
            </a:r>
          </a:p>
        </p:txBody>
      </p:sp>
      <p:pic>
        <p:nvPicPr>
          <p:cNvPr id="4" name="Content Placeholder 3">
            <a:extLst>
              <a:ext uri="{FF2B5EF4-FFF2-40B4-BE49-F238E27FC236}">
                <a16:creationId xmlns:a16="http://schemas.microsoft.com/office/drawing/2014/main" id="{5C58A0FA-22FA-4A16-B679-07E1852D6D63}"/>
              </a:ext>
            </a:extLst>
          </p:cNvPr>
          <p:cNvPicPr>
            <a:picLocks noGrp="1"/>
          </p:cNvPicPr>
          <p:nvPr>
            <p:ph idx="1"/>
          </p:nvPr>
        </p:nvPicPr>
        <p:blipFill>
          <a:blip r:embed="rId2"/>
          <a:stretch>
            <a:fillRect/>
          </a:stretch>
        </p:blipFill>
        <p:spPr>
          <a:xfrm>
            <a:off x="3124941" y="2361459"/>
            <a:ext cx="6019060" cy="3568823"/>
          </a:xfrm>
          <a:prstGeom prst="rect">
            <a:avLst/>
          </a:prstGeom>
        </p:spPr>
      </p:pic>
      <p:sp>
        <p:nvSpPr>
          <p:cNvPr id="5" name="Rectangle 4">
            <a:extLst>
              <a:ext uri="{FF2B5EF4-FFF2-40B4-BE49-F238E27FC236}">
                <a16:creationId xmlns:a16="http://schemas.microsoft.com/office/drawing/2014/main" id="{7C6F1CC2-B961-40CF-A21D-02F977AA0101}"/>
              </a:ext>
            </a:extLst>
          </p:cNvPr>
          <p:cNvSpPr/>
          <p:nvPr/>
        </p:nvSpPr>
        <p:spPr>
          <a:xfrm>
            <a:off x="3278821" y="6491791"/>
            <a:ext cx="5779363" cy="265457"/>
          </a:xfrm>
          <a:prstGeom prst="rect">
            <a:avLst/>
          </a:prstGeom>
        </p:spPr>
        <p:txBody>
          <a:bodyPr wrap="square">
            <a:spAutoFit/>
          </a:bodyPr>
          <a:lstStyle/>
          <a:p>
            <a:pPr>
              <a:lnSpc>
                <a:spcPct val="107000"/>
              </a:lnSpc>
              <a:spcAft>
                <a:spcPts val="800"/>
              </a:spcAft>
            </a:pPr>
            <a:r>
              <a:rPr lang="en-US" sz="11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3"/>
              </a:rPr>
              <a:t>Retrieved From: http://ftp.cs.wisc.edu/machine-learning/shavlik-group/torrey.handbook09.pdf</a:t>
            </a:r>
            <a:r>
              <a:rPr lang="en-US" sz="1100" dirty="0">
                <a:latin typeface="Calibri" panose="020F0502020204030204" pitchFamily="34" charset="0"/>
                <a:ea typeface="Calibri" panose="020F0502020204030204" pitchFamily="34"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2095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974349E-68F8-4433-9CE5-B9B58B1DFAEB}"/>
              </a:ext>
            </a:extLst>
          </p:cNvPr>
          <p:cNvSpPr>
            <a:spLocks noGrp="1"/>
          </p:cNvSpPr>
          <p:nvPr>
            <p:ph type="body" idx="1"/>
          </p:nvPr>
        </p:nvSpPr>
        <p:spPr>
          <a:xfrm>
            <a:off x="2284835" y="826195"/>
            <a:ext cx="1997336" cy="576262"/>
          </a:xfrm>
        </p:spPr>
        <p:txBody>
          <a:bodyPr>
            <a:normAutofit fontScale="85000" lnSpcReduction="10000"/>
          </a:bodyPr>
          <a:lstStyle/>
          <a:p>
            <a:r>
              <a:rPr lang="en-US" b="1" dirty="0"/>
              <a:t>CNN Model</a:t>
            </a:r>
          </a:p>
        </p:txBody>
      </p:sp>
      <p:pic>
        <p:nvPicPr>
          <p:cNvPr id="12" name="Content Placeholder 11">
            <a:extLst>
              <a:ext uri="{FF2B5EF4-FFF2-40B4-BE49-F238E27FC236}">
                <a16:creationId xmlns:a16="http://schemas.microsoft.com/office/drawing/2014/main" id="{82C36810-914F-4AA7-92AE-B4E86BC76FFB}"/>
              </a:ext>
            </a:extLst>
          </p:cNvPr>
          <p:cNvPicPr>
            <a:picLocks noGrp="1" noChangeAspect="1"/>
          </p:cNvPicPr>
          <p:nvPr>
            <p:ph sz="half" idx="2"/>
          </p:nvPr>
        </p:nvPicPr>
        <p:blipFill>
          <a:blip r:embed="rId2"/>
          <a:stretch>
            <a:fillRect/>
          </a:stretch>
        </p:blipFill>
        <p:spPr>
          <a:xfrm>
            <a:off x="1260630" y="1501130"/>
            <a:ext cx="3995704" cy="5092114"/>
          </a:xfrm>
          <a:prstGeom prst="rect">
            <a:avLst/>
          </a:prstGeom>
        </p:spPr>
      </p:pic>
      <p:sp>
        <p:nvSpPr>
          <p:cNvPr id="8" name="Text Placeholder 7">
            <a:extLst>
              <a:ext uri="{FF2B5EF4-FFF2-40B4-BE49-F238E27FC236}">
                <a16:creationId xmlns:a16="http://schemas.microsoft.com/office/drawing/2014/main" id="{07491132-AE63-4061-A843-2B7F28F92924}"/>
              </a:ext>
            </a:extLst>
          </p:cNvPr>
          <p:cNvSpPr>
            <a:spLocks noGrp="1"/>
          </p:cNvSpPr>
          <p:nvPr>
            <p:ph type="body" sz="quarter" idx="3"/>
          </p:nvPr>
        </p:nvSpPr>
        <p:spPr>
          <a:xfrm>
            <a:off x="7430611" y="249933"/>
            <a:ext cx="2911874" cy="576262"/>
          </a:xfrm>
        </p:spPr>
        <p:txBody>
          <a:bodyPr>
            <a:normAutofit fontScale="85000" lnSpcReduction="10000"/>
          </a:bodyPr>
          <a:lstStyle/>
          <a:p>
            <a:pPr algn="ctr"/>
            <a:r>
              <a:rPr lang="en-US" b="1" dirty="0"/>
              <a:t>VGG16 Model</a:t>
            </a:r>
          </a:p>
        </p:txBody>
      </p:sp>
      <p:pic>
        <p:nvPicPr>
          <p:cNvPr id="14" name="Picture 13">
            <a:extLst>
              <a:ext uri="{FF2B5EF4-FFF2-40B4-BE49-F238E27FC236}">
                <a16:creationId xmlns:a16="http://schemas.microsoft.com/office/drawing/2014/main" id="{5F9E17EB-BBC7-4CAB-88E4-80722B6223E1}"/>
              </a:ext>
            </a:extLst>
          </p:cNvPr>
          <p:cNvPicPr>
            <a:picLocks noChangeAspect="1"/>
          </p:cNvPicPr>
          <p:nvPr/>
        </p:nvPicPr>
        <p:blipFill>
          <a:blip r:embed="rId3"/>
          <a:stretch>
            <a:fillRect/>
          </a:stretch>
        </p:blipFill>
        <p:spPr>
          <a:xfrm>
            <a:off x="6773662" y="826195"/>
            <a:ext cx="4314548" cy="5781872"/>
          </a:xfrm>
          <a:prstGeom prst="rect">
            <a:avLst/>
          </a:prstGeom>
        </p:spPr>
      </p:pic>
    </p:spTree>
    <p:extLst>
      <p:ext uri="{BB962C8B-B14F-4D97-AF65-F5344CB8AC3E}">
        <p14:creationId xmlns:p14="http://schemas.microsoft.com/office/powerpoint/2010/main" val="149095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9EA2-3260-4ABC-B71A-520402B831A8}"/>
              </a:ext>
            </a:extLst>
          </p:cNvPr>
          <p:cNvSpPr>
            <a:spLocks noGrp="1"/>
          </p:cNvSpPr>
          <p:nvPr>
            <p:ph type="title"/>
          </p:nvPr>
        </p:nvSpPr>
        <p:spPr>
          <a:xfrm>
            <a:off x="2194264" y="763350"/>
            <a:ext cx="7988423" cy="1295400"/>
          </a:xfrm>
        </p:spPr>
        <p:txBody>
          <a:bodyPr/>
          <a:lstStyle/>
          <a:p>
            <a:pPr algn="ctr"/>
            <a:r>
              <a:rPr lang="en-US" b="1" dirty="0"/>
              <a:t>Accuracy Plots</a:t>
            </a:r>
          </a:p>
        </p:txBody>
      </p:sp>
      <p:sp>
        <p:nvSpPr>
          <p:cNvPr id="3" name="Text Placeholder 2">
            <a:extLst>
              <a:ext uri="{FF2B5EF4-FFF2-40B4-BE49-F238E27FC236}">
                <a16:creationId xmlns:a16="http://schemas.microsoft.com/office/drawing/2014/main" id="{19EBE9FF-12DE-4F7A-95A9-B7C5480F8BEE}"/>
              </a:ext>
            </a:extLst>
          </p:cNvPr>
          <p:cNvSpPr>
            <a:spLocks noGrp="1"/>
          </p:cNvSpPr>
          <p:nvPr>
            <p:ph type="body" idx="1"/>
          </p:nvPr>
        </p:nvSpPr>
        <p:spPr>
          <a:xfrm>
            <a:off x="1526960" y="2183802"/>
            <a:ext cx="3773010" cy="823912"/>
          </a:xfrm>
        </p:spPr>
        <p:txBody>
          <a:bodyPr/>
          <a:lstStyle/>
          <a:p>
            <a:r>
              <a:rPr lang="en-US" b="1" dirty="0"/>
              <a:t>CNN From Scratch</a:t>
            </a:r>
          </a:p>
        </p:txBody>
      </p:sp>
      <p:pic>
        <p:nvPicPr>
          <p:cNvPr id="7" name="Content Placeholder 6">
            <a:extLst>
              <a:ext uri="{FF2B5EF4-FFF2-40B4-BE49-F238E27FC236}">
                <a16:creationId xmlns:a16="http://schemas.microsoft.com/office/drawing/2014/main" id="{3F06AB4A-F223-4C8F-8A4F-7D9D9F30B8E9}"/>
              </a:ext>
            </a:extLst>
          </p:cNvPr>
          <p:cNvPicPr>
            <a:picLocks noGrp="1" noChangeAspect="1"/>
          </p:cNvPicPr>
          <p:nvPr>
            <p:ph sz="half" idx="2"/>
          </p:nvPr>
        </p:nvPicPr>
        <p:blipFill>
          <a:blip r:embed="rId2"/>
          <a:stretch>
            <a:fillRect/>
          </a:stretch>
        </p:blipFill>
        <p:spPr>
          <a:xfrm>
            <a:off x="1177420" y="3132766"/>
            <a:ext cx="4328535" cy="3084843"/>
          </a:xfrm>
          <a:prstGeom prst="rect">
            <a:avLst/>
          </a:prstGeom>
        </p:spPr>
      </p:pic>
      <p:sp>
        <p:nvSpPr>
          <p:cNvPr id="5" name="Text Placeholder 4">
            <a:extLst>
              <a:ext uri="{FF2B5EF4-FFF2-40B4-BE49-F238E27FC236}">
                <a16:creationId xmlns:a16="http://schemas.microsoft.com/office/drawing/2014/main" id="{8C264805-2EBA-43B6-BD8F-DF992D64392A}"/>
              </a:ext>
            </a:extLst>
          </p:cNvPr>
          <p:cNvSpPr>
            <a:spLocks noGrp="1"/>
          </p:cNvSpPr>
          <p:nvPr>
            <p:ph type="body" sz="quarter" idx="3"/>
          </p:nvPr>
        </p:nvSpPr>
        <p:spPr>
          <a:xfrm>
            <a:off x="6986726" y="2183802"/>
            <a:ext cx="3932808" cy="823912"/>
          </a:xfrm>
        </p:spPr>
        <p:txBody>
          <a:bodyPr/>
          <a:lstStyle/>
          <a:p>
            <a:r>
              <a:rPr lang="en-US" b="1" dirty="0"/>
              <a:t>Transfer Learning</a:t>
            </a:r>
          </a:p>
        </p:txBody>
      </p:sp>
      <p:pic>
        <p:nvPicPr>
          <p:cNvPr id="8" name="Content Placeholder 7">
            <a:extLst>
              <a:ext uri="{FF2B5EF4-FFF2-40B4-BE49-F238E27FC236}">
                <a16:creationId xmlns:a16="http://schemas.microsoft.com/office/drawing/2014/main" id="{C2B08C6B-80DC-4049-99E8-CC8A54944B1E}"/>
              </a:ext>
            </a:extLst>
          </p:cNvPr>
          <p:cNvPicPr>
            <a:picLocks noGrp="1" noChangeAspect="1"/>
          </p:cNvPicPr>
          <p:nvPr>
            <p:ph sz="quarter" idx="4"/>
          </p:nvPr>
        </p:nvPicPr>
        <p:blipFill>
          <a:blip r:embed="rId3"/>
          <a:stretch>
            <a:fillRect/>
          </a:stretch>
        </p:blipFill>
        <p:spPr>
          <a:xfrm>
            <a:off x="6615750" y="3132138"/>
            <a:ext cx="4446900" cy="3086100"/>
          </a:xfrm>
          <a:prstGeom prst="rect">
            <a:avLst/>
          </a:prstGeom>
        </p:spPr>
      </p:pic>
    </p:spTree>
    <p:extLst>
      <p:ext uri="{BB962C8B-B14F-4D97-AF65-F5344CB8AC3E}">
        <p14:creationId xmlns:p14="http://schemas.microsoft.com/office/powerpoint/2010/main" val="2430127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71F89-DC9B-4672-B1C6-D62BD92B4CDB}"/>
              </a:ext>
            </a:extLst>
          </p:cNvPr>
          <p:cNvSpPr>
            <a:spLocks noGrp="1"/>
          </p:cNvSpPr>
          <p:nvPr>
            <p:ph type="title"/>
          </p:nvPr>
        </p:nvSpPr>
        <p:spPr>
          <a:xfrm>
            <a:off x="1003177" y="488357"/>
            <a:ext cx="9809825" cy="1295400"/>
          </a:xfrm>
        </p:spPr>
        <p:txBody>
          <a:bodyPr/>
          <a:lstStyle/>
          <a:p>
            <a:pPr algn="ctr"/>
            <a:r>
              <a:rPr lang="en-US" b="1" dirty="0"/>
              <a:t>Results</a:t>
            </a:r>
          </a:p>
        </p:txBody>
      </p:sp>
      <p:sp>
        <p:nvSpPr>
          <p:cNvPr id="3" name="Text Placeholder 2">
            <a:extLst>
              <a:ext uri="{FF2B5EF4-FFF2-40B4-BE49-F238E27FC236}">
                <a16:creationId xmlns:a16="http://schemas.microsoft.com/office/drawing/2014/main" id="{2290F8F2-30FE-4721-9856-61B23675D5BD}"/>
              </a:ext>
            </a:extLst>
          </p:cNvPr>
          <p:cNvSpPr>
            <a:spLocks noGrp="1"/>
          </p:cNvSpPr>
          <p:nvPr>
            <p:ph type="body" idx="1"/>
          </p:nvPr>
        </p:nvSpPr>
        <p:spPr>
          <a:xfrm>
            <a:off x="914409" y="2035193"/>
            <a:ext cx="5079991" cy="585370"/>
          </a:xfrm>
        </p:spPr>
        <p:txBody>
          <a:bodyPr>
            <a:normAutofit lnSpcReduction="10000"/>
          </a:bodyPr>
          <a:lstStyle/>
          <a:p>
            <a:r>
              <a:rPr lang="en-US" b="1" dirty="0"/>
              <a:t>CNN From Scratch</a:t>
            </a:r>
          </a:p>
        </p:txBody>
      </p:sp>
      <p:graphicFrame>
        <p:nvGraphicFramePr>
          <p:cNvPr id="8" name="Content Placeholder 7">
            <a:extLst>
              <a:ext uri="{FF2B5EF4-FFF2-40B4-BE49-F238E27FC236}">
                <a16:creationId xmlns:a16="http://schemas.microsoft.com/office/drawing/2014/main" id="{C6784260-9BF3-45C6-A7A2-4DDCBA28D79C}"/>
              </a:ext>
            </a:extLst>
          </p:cNvPr>
          <p:cNvGraphicFramePr>
            <a:graphicFrameLocks noGrp="1"/>
          </p:cNvGraphicFramePr>
          <p:nvPr>
            <p:ph sz="half" idx="2"/>
            <p:extLst>
              <p:ext uri="{D42A27DB-BD31-4B8C-83A1-F6EECF244321}">
                <p14:modId xmlns:p14="http://schemas.microsoft.com/office/powerpoint/2010/main" val="2905714658"/>
              </p:ext>
            </p:extLst>
          </p:nvPr>
        </p:nvGraphicFramePr>
        <p:xfrm>
          <a:off x="1003177" y="4072552"/>
          <a:ext cx="4163627" cy="1833452"/>
        </p:xfrm>
        <a:graphic>
          <a:graphicData uri="http://schemas.openxmlformats.org/drawingml/2006/table">
            <a:tbl>
              <a:tblPr firstRow="1" firstCol="1" bandRow="1">
                <a:tableStyleId>{5C22544A-7EE6-4342-B048-85BDC9FD1C3A}</a:tableStyleId>
              </a:tblPr>
              <a:tblGrid>
                <a:gridCol w="1278384">
                  <a:extLst>
                    <a:ext uri="{9D8B030D-6E8A-4147-A177-3AD203B41FA5}">
                      <a16:colId xmlns:a16="http://schemas.microsoft.com/office/drawing/2014/main" val="4280218798"/>
                    </a:ext>
                  </a:extLst>
                </a:gridCol>
                <a:gridCol w="1979721">
                  <a:extLst>
                    <a:ext uri="{9D8B030D-6E8A-4147-A177-3AD203B41FA5}">
                      <a16:colId xmlns:a16="http://schemas.microsoft.com/office/drawing/2014/main" val="3057475795"/>
                    </a:ext>
                  </a:extLst>
                </a:gridCol>
                <a:gridCol w="905522">
                  <a:extLst>
                    <a:ext uri="{9D8B030D-6E8A-4147-A177-3AD203B41FA5}">
                      <a16:colId xmlns:a16="http://schemas.microsoft.com/office/drawing/2014/main" val="2141321879"/>
                    </a:ext>
                  </a:extLst>
                </a:gridCol>
              </a:tblGrid>
              <a:tr h="424246">
                <a:tc>
                  <a:txBody>
                    <a:bodyPr/>
                    <a:lstStyle/>
                    <a:p>
                      <a:pPr marL="0" marR="0" algn="ctr">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a:effectLst/>
                        </a:rPr>
                        <a:t>Accuracy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dirty="0">
                          <a:effectLst/>
                        </a:rPr>
                        <a:t>Loss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5669241"/>
                  </a:ext>
                </a:extLst>
              </a:tr>
              <a:tr h="704603">
                <a:tc>
                  <a:txBody>
                    <a:bodyPr/>
                    <a:lstStyle/>
                    <a:p>
                      <a:pPr marL="0" marR="0" algn="l">
                        <a:lnSpc>
                          <a:spcPct val="107000"/>
                        </a:lnSpc>
                        <a:spcBef>
                          <a:spcPts val="0"/>
                        </a:spcBef>
                        <a:spcAft>
                          <a:spcPts val="0"/>
                        </a:spcAft>
                      </a:pPr>
                      <a:r>
                        <a:rPr lang="en-US" sz="2000">
                          <a:effectLst/>
                        </a:rPr>
                        <a:t>Train Set: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97.8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a:effectLst/>
                        </a:rPr>
                        <a:t>0.072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6792150"/>
                  </a:ext>
                </a:extLst>
              </a:tr>
              <a:tr h="704603">
                <a:tc>
                  <a:txBody>
                    <a:bodyPr/>
                    <a:lstStyle/>
                    <a:p>
                      <a:pPr marL="0" marR="0" algn="l">
                        <a:lnSpc>
                          <a:spcPct val="107000"/>
                        </a:lnSpc>
                        <a:spcBef>
                          <a:spcPts val="0"/>
                        </a:spcBef>
                        <a:spcAft>
                          <a:spcPts val="0"/>
                        </a:spcAft>
                      </a:pPr>
                      <a:r>
                        <a:rPr lang="en-US" sz="2000">
                          <a:effectLst/>
                        </a:rPr>
                        <a:t>Test Set: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96.3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dirty="0">
                          <a:effectLst/>
                        </a:rPr>
                        <a:t>0.137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8972216"/>
                  </a:ext>
                </a:extLst>
              </a:tr>
            </a:tbl>
          </a:graphicData>
        </a:graphic>
      </p:graphicFrame>
      <p:sp>
        <p:nvSpPr>
          <p:cNvPr id="5" name="Text Placeholder 4">
            <a:extLst>
              <a:ext uri="{FF2B5EF4-FFF2-40B4-BE49-F238E27FC236}">
                <a16:creationId xmlns:a16="http://schemas.microsoft.com/office/drawing/2014/main" id="{DAD86D71-AFF3-44F2-9ED9-B2D24F74BDA3}"/>
              </a:ext>
            </a:extLst>
          </p:cNvPr>
          <p:cNvSpPr>
            <a:spLocks noGrp="1"/>
          </p:cNvSpPr>
          <p:nvPr>
            <p:ph type="body" sz="quarter" idx="3"/>
          </p:nvPr>
        </p:nvSpPr>
        <p:spPr>
          <a:xfrm>
            <a:off x="6294024" y="2053815"/>
            <a:ext cx="5105400" cy="823912"/>
          </a:xfrm>
        </p:spPr>
        <p:txBody>
          <a:bodyPr>
            <a:normAutofit lnSpcReduction="10000"/>
          </a:bodyPr>
          <a:lstStyle/>
          <a:p>
            <a:r>
              <a:rPr lang="en-US" b="1" dirty="0"/>
              <a:t>Transfer Learning with VGG16</a:t>
            </a:r>
          </a:p>
        </p:txBody>
      </p:sp>
      <p:graphicFrame>
        <p:nvGraphicFramePr>
          <p:cNvPr id="7" name="Content Placeholder 6">
            <a:extLst>
              <a:ext uri="{FF2B5EF4-FFF2-40B4-BE49-F238E27FC236}">
                <a16:creationId xmlns:a16="http://schemas.microsoft.com/office/drawing/2014/main" id="{622134FC-1CC7-4873-9B86-46D4F7DAC101}"/>
              </a:ext>
            </a:extLst>
          </p:cNvPr>
          <p:cNvGraphicFramePr>
            <a:graphicFrameLocks noGrp="1"/>
          </p:cNvGraphicFramePr>
          <p:nvPr>
            <p:ph sz="quarter" idx="4"/>
            <p:extLst>
              <p:ext uri="{D42A27DB-BD31-4B8C-83A1-F6EECF244321}">
                <p14:modId xmlns:p14="http://schemas.microsoft.com/office/powerpoint/2010/main" val="2019687053"/>
              </p:ext>
            </p:extLst>
          </p:nvPr>
        </p:nvGraphicFramePr>
        <p:xfrm>
          <a:off x="6400800" y="4070254"/>
          <a:ext cx="4350058" cy="1805180"/>
        </p:xfrm>
        <a:graphic>
          <a:graphicData uri="http://schemas.openxmlformats.org/drawingml/2006/table">
            <a:tbl>
              <a:tblPr firstRow="1" firstCol="1" bandRow="1">
                <a:tableStyleId>{5C22544A-7EE6-4342-B048-85BDC9FD1C3A}</a:tableStyleId>
              </a:tblPr>
              <a:tblGrid>
                <a:gridCol w="1305017">
                  <a:extLst>
                    <a:ext uri="{9D8B030D-6E8A-4147-A177-3AD203B41FA5}">
                      <a16:colId xmlns:a16="http://schemas.microsoft.com/office/drawing/2014/main" val="4294110781"/>
                    </a:ext>
                  </a:extLst>
                </a:gridCol>
                <a:gridCol w="1953088">
                  <a:extLst>
                    <a:ext uri="{9D8B030D-6E8A-4147-A177-3AD203B41FA5}">
                      <a16:colId xmlns:a16="http://schemas.microsoft.com/office/drawing/2014/main" val="1274735156"/>
                    </a:ext>
                  </a:extLst>
                </a:gridCol>
                <a:gridCol w="1091953">
                  <a:extLst>
                    <a:ext uri="{9D8B030D-6E8A-4147-A177-3AD203B41FA5}">
                      <a16:colId xmlns:a16="http://schemas.microsoft.com/office/drawing/2014/main" val="3515038978"/>
                    </a:ext>
                  </a:extLst>
                </a:gridCol>
              </a:tblGrid>
              <a:tr h="572767">
                <a:tc>
                  <a:txBody>
                    <a:bodyPr/>
                    <a:lstStyle/>
                    <a:p>
                      <a:pPr marL="0" marR="0" algn="ctr">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Accuracy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Loss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5078773"/>
                  </a:ext>
                </a:extLst>
              </a:tr>
              <a:tr h="631192">
                <a:tc>
                  <a:txBody>
                    <a:bodyPr/>
                    <a:lstStyle/>
                    <a:p>
                      <a:pPr marL="0" marR="0">
                        <a:lnSpc>
                          <a:spcPct val="107000"/>
                        </a:lnSpc>
                        <a:spcBef>
                          <a:spcPts val="0"/>
                        </a:spcBef>
                        <a:spcAft>
                          <a:spcPts val="0"/>
                        </a:spcAft>
                      </a:pPr>
                      <a:r>
                        <a:rPr lang="en-US" sz="2000">
                          <a:effectLst/>
                        </a:rPr>
                        <a:t>Train Set: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99.1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0.033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4785514"/>
                  </a:ext>
                </a:extLst>
              </a:tr>
              <a:tr h="601221">
                <a:tc>
                  <a:txBody>
                    <a:bodyPr/>
                    <a:lstStyle/>
                    <a:p>
                      <a:pPr marL="0" marR="0">
                        <a:lnSpc>
                          <a:spcPct val="107000"/>
                        </a:lnSpc>
                        <a:spcBef>
                          <a:spcPts val="0"/>
                        </a:spcBef>
                        <a:spcAft>
                          <a:spcPts val="0"/>
                        </a:spcAft>
                      </a:pPr>
                      <a:r>
                        <a:rPr lang="en-US" sz="2000">
                          <a:effectLst/>
                        </a:rPr>
                        <a:t>Test Set: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95.8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0.140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520898"/>
                  </a:ext>
                </a:extLst>
              </a:tr>
            </a:tbl>
          </a:graphicData>
        </a:graphic>
      </p:graphicFrame>
      <p:sp>
        <p:nvSpPr>
          <p:cNvPr id="9" name="Rectangle 8">
            <a:extLst>
              <a:ext uri="{FF2B5EF4-FFF2-40B4-BE49-F238E27FC236}">
                <a16:creationId xmlns:a16="http://schemas.microsoft.com/office/drawing/2014/main" id="{3F3BC15B-D441-4A25-93BD-DB6D65BE90F9}"/>
              </a:ext>
            </a:extLst>
          </p:cNvPr>
          <p:cNvSpPr/>
          <p:nvPr/>
        </p:nvSpPr>
        <p:spPr>
          <a:xfrm>
            <a:off x="6294024" y="3244334"/>
            <a:ext cx="3330271"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rPr>
              <a:t>Time to Early Stopping ~ 20 hours</a:t>
            </a:r>
            <a:endParaRPr lang="en-US" dirty="0"/>
          </a:p>
        </p:txBody>
      </p:sp>
      <p:sp>
        <p:nvSpPr>
          <p:cNvPr id="10" name="Rectangle 9">
            <a:extLst>
              <a:ext uri="{FF2B5EF4-FFF2-40B4-BE49-F238E27FC236}">
                <a16:creationId xmlns:a16="http://schemas.microsoft.com/office/drawing/2014/main" id="{E26E6BE6-D7B5-4BA5-9B14-982588344AB2}"/>
              </a:ext>
            </a:extLst>
          </p:cNvPr>
          <p:cNvSpPr/>
          <p:nvPr/>
        </p:nvSpPr>
        <p:spPr>
          <a:xfrm>
            <a:off x="6296737" y="3517977"/>
            <a:ext cx="1305165"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rPr>
              <a:t>Epochs = 41</a:t>
            </a:r>
            <a:endParaRPr lang="en-US" dirty="0"/>
          </a:p>
        </p:txBody>
      </p:sp>
      <p:sp>
        <p:nvSpPr>
          <p:cNvPr id="11" name="Rectangle 10">
            <a:extLst>
              <a:ext uri="{FF2B5EF4-FFF2-40B4-BE49-F238E27FC236}">
                <a16:creationId xmlns:a16="http://schemas.microsoft.com/office/drawing/2014/main" id="{9DD0845F-F5E5-4F36-83B5-C188AF0268C0}"/>
              </a:ext>
            </a:extLst>
          </p:cNvPr>
          <p:cNvSpPr/>
          <p:nvPr/>
        </p:nvSpPr>
        <p:spPr>
          <a:xfrm>
            <a:off x="902571" y="3200348"/>
            <a:ext cx="3330271"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rPr>
              <a:t>Time to Early Stopping ~ 12 hours</a:t>
            </a:r>
            <a:endParaRPr lang="en-US" dirty="0"/>
          </a:p>
        </p:txBody>
      </p:sp>
      <p:sp>
        <p:nvSpPr>
          <p:cNvPr id="12" name="Rectangle 11">
            <a:extLst>
              <a:ext uri="{FF2B5EF4-FFF2-40B4-BE49-F238E27FC236}">
                <a16:creationId xmlns:a16="http://schemas.microsoft.com/office/drawing/2014/main" id="{E9C2BBAD-31B7-42B5-B4F0-C177E24BEBBA}"/>
              </a:ext>
            </a:extLst>
          </p:cNvPr>
          <p:cNvSpPr/>
          <p:nvPr/>
        </p:nvSpPr>
        <p:spPr>
          <a:xfrm>
            <a:off x="914409" y="3451784"/>
            <a:ext cx="1305165"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rPr>
              <a:t>Epochs = 38</a:t>
            </a:r>
            <a:endParaRPr lang="en-US" dirty="0"/>
          </a:p>
        </p:txBody>
      </p:sp>
    </p:spTree>
    <p:extLst>
      <p:ext uri="{BB962C8B-B14F-4D97-AF65-F5344CB8AC3E}">
        <p14:creationId xmlns:p14="http://schemas.microsoft.com/office/powerpoint/2010/main" val="3302025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60BB871-A76A-4516-8CD3-61F768899A84}"/>
              </a:ext>
            </a:extLst>
          </p:cNvPr>
          <p:cNvSpPr>
            <a:spLocks noGrp="1"/>
          </p:cNvSpPr>
          <p:nvPr>
            <p:ph type="title"/>
          </p:nvPr>
        </p:nvSpPr>
        <p:spPr>
          <a:xfrm>
            <a:off x="4190374" y="764373"/>
            <a:ext cx="3799529" cy="1293028"/>
          </a:xfrm>
        </p:spPr>
        <p:txBody>
          <a:bodyPr/>
          <a:lstStyle/>
          <a:p>
            <a:pPr algn="ctr"/>
            <a:r>
              <a:rPr lang="en-US" b="1" dirty="0"/>
              <a:t>Questions</a:t>
            </a:r>
          </a:p>
        </p:txBody>
      </p:sp>
      <p:pic>
        <p:nvPicPr>
          <p:cNvPr id="10" name="Content Placeholder 9">
            <a:extLst>
              <a:ext uri="{FF2B5EF4-FFF2-40B4-BE49-F238E27FC236}">
                <a16:creationId xmlns:a16="http://schemas.microsoft.com/office/drawing/2014/main" id="{A46E115C-B08E-49D0-80F1-71B64660022B}"/>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190375" y="2193925"/>
            <a:ext cx="4024313" cy="4024313"/>
          </a:xfrm>
        </p:spPr>
      </p:pic>
      <p:sp>
        <p:nvSpPr>
          <p:cNvPr id="11" name="TextBox 10">
            <a:extLst>
              <a:ext uri="{FF2B5EF4-FFF2-40B4-BE49-F238E27FC236}">
                <a16:creationId xmlns:a16="http://schemas.microsoft.com/office/drawing/2014/main" id="{90107AE2-D81D-4A87-886D-548AA0B55035}"/>
              </a:ext>
            </a:extLst>
          </p:cNvPr>
          <p:cNvSpPr txBox="1"/>
          <p:nvPr/>
        </p:nvSpPr>
        <p:spPr>
          <a:xfrm>
            <a:off x="4190375" y="6218238"/>
            <a:ext cx="4024313" cy="230832"/>
          </a:xfrm>
          <a:prstGeom prst="rect">
            <a:avLst/>
          </a:prstGeom>
          <a:noFill/>
        </p:spPr>
        <p:txBody>
          <a:bodyPr wrap="square" rtlCol="0">
            <a:spAutoFit/>
          </a:bodyPr>
          <a:lstStyle/>
          <a:p>
            <a:r>
              <a:rPr lang="en-US" sz="900">
                <a:hlinkClick r:id="rId3" tooltip="http://www.mrscienceshow.com/2010/06/bring-us-your-burning-science-questions.html"/>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801481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807AC-5EE5-43AB-8EBA-95B0326B645F}"/>
              </a:ext>
            </a:extLst>
          </p:cNvPr>
          <p:cNvSpPr>
            <a:spLocks noGrp="1"/>
          </p:cNvSpPr>
          <p:nvPr>
            <p:ph type="title"/>
          </p:nvPr>
        </p:nvSpPr>
        <p:spPr/>
        <p:txBody>
          <a:bodyPr/>
          <a:lstStyle/>
          <a:p>
            <a:r>
              <a:rPr lang="en-US" b="1" dirty="0" err="1"/>
              <a:t>OBjective</a:t>
            </a:r>
            <a:endParaRPr lang="en-US" b="1" dirty="0"/>
          </a:p>
        </p:txBody>
      </p:sp>
      <p:sp>
        <p:nvSpPr>
          <p:cNvPr id="3" name="Content Placeholder 2">
            <a:extLst>
              <a:ext uri="{FF2B5EF4-FFF2-40B4-BE49-F238E27FC236}">
                <a16:creationId xmlns:a16="http://schemas.microsoft.com/office/drawing/2014/main" id="{00EF6E61-7DE4-42C9-9408-B5CF03888A92}"/>
              </a:ext>
            </a:extLst>
          </p:cNvPr>
          <p:cNvSpPr>
            <a:spLocks noGrp="1"/>
          </p:cNvSpPr>
          <p:nvPr>
            <p:ph idx="1"/>
          </p:nvPr>
        </p:nvSpPr>
        <p:spPr/>
        <p:txBody>
          <a:bodyPr/>
          <a:lstStyle/>
          <a:p>
            <a:endParaRPr lang="en-US" dirty="0"/>
          </a:p>
          <a:p>
            <a:endParaRPr lang="en-US" dirty="0"/>
          </a:p>
          <a:p>
            <a:r>
              <a:rPr lang="en-US" dirty="0"/>
              <a:t>Create a convolutional neural network to correctly identify images of fruits </a:t>
            </a:r>
          </a:p>
          <a:p>
            <a:endParaRPr lang="en-US" dirty="0"/>
          </a:p>
          <a:p>
            <a:r>
              <a:rPr lang="en-US" dirty="0"/>
              <a:t>Apply transfer learning to improve the accuracy of the CNN model</a:t>
            </a:r>
          </a:p>
          <a:p>
            <a:endParaRPr lang="en-US" dirty="0"/>
          </a:p>
          <a:p>
            <a:r>
              <a:rPr lang="en-US" dirty="0"/>
              <a:t>Kaggle: </a:t>
            </a:r>
            <a:r>
              <a:rPr lang="en-US" u="sng" dirty="0">
                <a:hlinkClick r:id="rId2"/>
              </a:rPr>
              <a:t>https://www.kaggle.com/moltean/fruits</a:t>
            </a:r>
            <a:r>
              <a:rPr lang="en-US" dirty="0"/>
              <a:t> </a:t>
            </a:r>
          </a:p>
        </p:txBody>
      </p:sp>
    </p:spTree>
    <p:extLst>
      <p:ext uri="{BB962C8B-B14F-4D97-AF65-F5344CB8AC3E}">
        <p14:creationId xmlns:p14="http://schemas.microsoft.com/office/powerpoint/2010/main" val="3255326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82DC6-0986-495B-98AD-7E60C40D38E7}"/>
              </a:ext>
            </a:extLst>
          </p:cNvPr>
          <p:cNvSpPr>
            <a:spLocks noGrp="1"/>
          </p:cNvSpPr>
          <p:nvPr>
            <p:ph type="title"/>
          </p:nvPr>
        </p:nvSpPr>
        <p:spPr>
          <a:xfrm>
            <a:off x="2895600" y="453654"/>
            <a:ext cx="8610600" cy="1293028"/>
          </a:xfrm>
        </p:spPr>
        <p:txBody>
          <a:bodyPr/>
          <a:lstStyle/>
          <a:p>
            <a:r>
              <a:rPr lang="en-US" b="1" dirty="0"/>
              <a:t>Dataset properties</a:t>
            </a:r>
          </a:p>
        </p:txBody>
      </p:sp>
      <p:sp>
        <p:nvSpPr>
          <p:cNvPr id="3" name="Content Placeholder 2">
            <a:extLst>
              <a:ext uri="{FF2B5EF4-FFF2-40B4-BE49-F238E27FC236}">
                <a16:creationId xmlns:a16="http://schemas.microsoft.com/office/drawing/2014/main" id="{188F9F1A-6F27-4427-B684-EC272BAE7AD2}"/>
              </a:ext>
            </a:extLst>
          </p:cNvPr>
          <p:cNvSpPr>
            <a:spLocks noGrp="1"/>
          </p:cNvSpPr>
          <p:nvPr>
            <p:ph idx="1"/>
          </p:nvPr>
        </p:nvSpPr>
        <p:spPr>
          <a:xfrm>
            <a:off x="685800" y="1571348"/>
            <a:ext cx="10820400" cy="4647337"/>
          </a:xfrm>
        </p:spPr>
        <p:txBody>
          <a:bodyPr>
            <a:normAutofit/>
          </a:bodyPr>
          <a:lstStyle/>
          <a:p>
            <a:pPr marL="0" indent="0" fontAlgn="base">
              <a:buNone/>
            </a:pPr>
            <a:endParaRPr lang="en-US" dirty="0"/>
          </a:p>
          <a:p>
            <a:pPr fontAlgn="base"/>
            <a:r>
              <a:rPr lang="en-US" dirty="0"/>
              <a:t>Total number of images: </a:t>
            </a:r>
            <a:r>
              <a:rPr lang="en-US" b="1" dirty="0"/>
              <a:t>75937</a:t>
            </a:r>
          </a:p>
          <a:p>
            <a:pPr fontAlgn="base"/>
            <a:r>
              <a:rPr lang="en-US" dirty="0"/>
              <a:t>Training set size: </a:t>
            </a:r>
            <a:r>
              <a:rPr lang="en-US" b="1" dirty="0"/>
              <a:t>56781 images </a:t>
            </a:r>
          </a:p>
          <a:p>
            <a:pPr fontAlgn="base"/>
            <a:r>
              <a:rPr lang="en-US" dirty="0"/>
              <a:t>Test set size: </a:t>
            </a:r>
            <a:r>
              <a:rPr lang="en-US" b="1" dirty="0"/>
              <a:t>19053 images </a:t>
            </a:r>
          </a:p>
          <a:p>
            <a:pPr fontAlgn="base"/>
            <a:r>
              <a:rPr lang="en-US" dirty="0"/>
              <a:t>Number of classes: </a:t>
            </a:r>
            <a:r>
              <a:rPr lang="en-US" b="1" dirty="0"/>
              <a:t>111</a:t>
            </a:r>
          </a:p>
          <a:p>
            <a:pPr fontAlgn="base"/>
            <a:r>
              <a:rPr lang="en-US" dirty="0"/>
              <a:t>Image size: </a:t>
            </a:r>
            <a:r>
              <a:rPr lang="en-US" b="1" dirty="0"/>
              <a:t>100x100 pixels.</a:t>
            </a:r>
          </a:p>
          <a:p>
            <a:pPr fontAlgn="base"/>
            <a:endParaRPr lang="en-US" b="1" dirty="0"/>
          </a:p>
          <a:p>
            <a:pPr fontAlgn="base"/>
            <a:endParaRPr lang="en-US" dirty="0"/>
          </a:p>
          <a:p>
            <a:pPr marL="0" indent="0" fontAlgn="base">
              <a:buNone/>
            </a:pPr>
            <a:r>
              <a:rPr lang="en-US" u="sng" dirty="0"/>
              <a:t>Paper: </a:t>
            </a:r>
          </a:p>
          <a:p>
            <a:pPr marL="0" indent="0" fontAlgn="base">
              <a:buNone/>
            </a:pPr>
            <a:r>
              <a:rPr lang="en-US" dirty="0" err="1"/>
              <a:t>Muresan</a:t>
            </a:r>
            <a:r>
              <a:rPr lang="en-US" dirty="0"/>
              <a:t>, H., </a:t>
            </a:r>
            <a:r>
              <a:rPr lang="en-US" dirty="0" err="1"/>
              <a:t>Oltean</a:t>
            </a:r>
            <a:r>
              <a:rPr lang="en-US" dirty="0"/>
              <a:t>, M.(2018) </a:t>
            </a:r>
            <a:r>
              <a:rPr lang="en-US" i="1" u="sng" dirty="0">
                <a:hlinkClick r:id="rId2"/>
              </a:rPr>
              <a:t>Fruit recognition from images using deep learning</a:t>
            </a:r>
            <a:r>
              <a:rPr lang="en-US" dirty="0"/>
              <a:t>, Acta Univ. </a:t>
            </a:r>
            <a:r>
              <a:rPr lang="en-US" dirty="0" err="1"/>
              <a:t>Sapientiae</a:t>
            </a:r>
            <a:r>
              <a:rPr lang="en-US" dirty="0"/>
              <a:t>, Informatica Vol. 10, Issue 1, pp. 26-42.</a:t>
            </a:r>
          </a:p>
          <a:p>
            <a:endParaRPr lang="en-US" dirty="0"/>
          </a:p>
        </p:txBody>
      </p:sp>
    </p:spTree>
    <p:extLst>
      <p:ext uri="{BB962C8B-B14F-4D97-AF65-F5344CB8AC3E}">
        <p14:creationId xmlns:p14="http://schemas.microsoft.com/office/powerpoint/2010/main" val="3532513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AB8E-5DF4-4C8B-B413-1ABBE6F9F918}"/>
              </a:ext>
            </a:extLst>
          </p:cNvPr>
          <p:cNvSpPr>
            <a:spLocks noGrp="1"/>
          </p:cNvSpPr>
          <p:nvPr>
            <p:ph type="title"/>
          </p:nvPr>
        </p:nvSpPr>
        <p:spPr/>
        <p:txBody>
          <a:bodyPr/>
          <a:lstStyle/>
          <a:p>
            <a:r>
              <a:rPr lang="en-US" b="1" dirty="0"/>
              <a:t>Why Fruits?</a:t>
            </a:r>
          </a:p>
        </p:txBody>
      </p:sp>
      <p:sp>
        <p:nvSpPr>
          <p:cNvPr id="3" name="Content Placeholder 2">
            <a:extLst>
              <a:ext uri="{FF2B5EF4-FFF2-40B4-BE49-F238E27FC236}">
                <a16:creationId xmlns:a16="http://schemas.microsoft.com/office/drawing/2014/main" id="{C5D74E65-7AA0-4712-A41B-62B72DFB000E}"/>
              </a:ext>
            </a:extLst>
          </p:cNvPr>
          <p:cNvSpPr>
            <a:spLocks noGrp="1"/>
          </p:cNvSpPr>
          <p:nvPr>
            <p:ph idx="1"/>
          </p:nvPr>
        </p:nvSpPr>
        <p:spPr/>
        <p:txBody>
          <a:bodyPr>
            <a:normAutofit/>
          </a:bodyPr>
          <a:lstStyle/>
          <a:p>
            <a:r>
              <a:rPr lang="en-US" dirty="0"/>
              <a:t>Fruits are a common product in stores. </a:t>
            </a:r>
          </a:p>
          <a:p>
            <a:r>
              <a:rPr lang="en-US" dirty="0"/>
              <a:t>An autonomous robot that can complete complex tasks in stores. </a:t>
            </a:r>
          </a:p>
          <a:p>
            <a:pPr lvl="1"/>
            <a:r>
              <a:rPr lang="en-US" dirty="0"/>
              <a:t>Aisle inspections to correctly identify understocked shelves or out of place products. </a:t>
            </a:r>
          </a:p>
          <a:p>
            <a:r>
              <a:rPr lang="en-US" dirty="0"/>
              <a:t>Fruits chosen were hard to differentiate </a:t>
            </a:r>
          </a:p>
          <a:p>
            <a:pPr lvl="1"/>
            <a:r>
              <a:rPr lang="en-US" dirty="0"/>
              <a:t>Ex. There are 13 different varieties of apples: Apple Braeburn, Apple Crimson Snow, Apple Golden 1, Apple Golden 2, Apple Golden 3, Apple Granny Smith, Apple Pink Lady, Apple Red 1, Apple Red 2, Apple Red 3, Apple Red Delicious, Apple Red Yellow 1, Apple Red Yellow 2</a:t>
            </a:r>
          </a:p>
          <a:p>
            <a:endParaRPr lang="en-US" dirty="0"/>
          </a:p>
          <a:p>
            <a:endParaRPr lang="en-US" dirty="0"/>
          </a:p>
        </p:txBody>
      </p:sp>
    </p:spTree>
    <p:extLst>
      <p:ext uri="{BB962C8B-B14F-4D97-AF65-F5344CB8AC3E}">
        <p14:creationId xmlns:p14="http://schemas.microsoft.com/office/powerpoint/2010/main" val="2706381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9F39-8EDC-46B5-89EE-7A250B6D3E84}"/>
              </a:ext>
            </a:extLst>
          </p:cNvPr>
          <p:cNvSpPr>
            <a:spLocks noGrp="1"/>
          </p:cNvSpPr>
          <p:nvPr>
            <p:ph type="title"/>
          </p:nvPr>
        </p:nvSpPr>
        <p:spPr>
          <a:xfrm>
            <a:off x="2895600" y="764373"/>
            <a:ext cx="6665650" cy="1293028"/>
          </a:xfrm>
        </p:spPr>
        <p:txBody>
          <a:bodyPr>
            <a:normAutofit/>
          </a:bodyPr>
          <a:lstStyle/>
          <a:p>
            <a:pPr algn="ctr"/>
            <a:r>
              <a:rPr lang="en-US" b="1" dirty="0"/>
              <a:t>Snapshot of the Data</a:t>
            </a:r>
            <a:endParaRPr lang="en-US" dirty="0"/>
          </a:p>
        </p:txBody>
      </p:sp>
      <p:pic>
        <p:nvPicPr>
          <p:cNvPr id="4" name="Content Placeholder 3">
            <a:extLst>
              <a:ext uri="{FF2B5EF4-FFF2-40B4-BE49-F238E27FC236}">
                <a16:creationId xmlns:a16="http://schemas.microsoft.com/office/drawing/2014/main" id="{78B2CA21-8686-4F46-BE75-85969CE33E93}"/>
              </a:ext>
            </a:extLst>
          </p:cNvPr>
          <p:cNvPicPr>
            <a:picLocks noGrp="1" noChangeAspect="1"/>
          </p:cNvPicPr>
          <p:nvPr>
            <p:ph idx="1"/>
          </p:nvPr>
        </p:nvPicPr>
        <p:blipFill>
          <a:blip r:embed="rId2"/>
          <a:stretch>
            <a:fillRect/>
          </a:stretch>
        </p:blipFill>
        <p:spPr>
          <a:xfrm>
            <a:off x="2703730" y="2193925"/>
            <a:ext cx="6784539" cy="4024313"/>
          </a:xfrm>
          <a:prstGeom prst="rect">
            <a:avLst/>
          </a:prstGeom>
        </p:spPr>
      </p:pic>
    </p:spTree>
    <p:extLst>
      <p:ext uri="{BB962C8B-B14F-4D97-AF65-F5344CB8AC3E}">
        <p14:creationId xmlns:p14="http://schemas.microsoft.com/office/powerpoint/2010/main" val="1744962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E28C1-F7B2-4566-8BF8-49946D5DEF33}"/>
              </a:ext>
            </a:extLst>
          </p:cNvPr>
          <p:cNvSpPr>
            <a:spLocks noGrp="1"/>
          </p:cNvSpPr>
          <p:nvPr>
            <p:ph type="title"/>
          </p:nvPr>
        </p:nvSpPr>
        <p:spPr>
          <a:xfrm>
            <a:off x="2895600" y="764373"/>
            <a:ext cx="6692283" cy="1293028"/>
          </a:xfrm>
        </p:spPr>
        <p:txBody>
          <a:bodyPr/>
          <a:lstStyle/>
          <a:p>
            <a:pPr algn="ctr"/>
            <a:r>
              <a:rPr lang="en-US" b="1" dirty="0"/>
              <a:t>Training Set</a:t>
            </a:r>
            <a:endParaRPr lang="en-US" dirty="0"/>
          </a:p>
        </p:txBody>
      </p:sp>
      <p:pic>
        <p:nvPicPr>
          <p:cNvPr id="4" name="Content Placeholder 3">
            <a:extLst>
              <a:ext uri="{FF2B5EF4-FFF2-40B4-BE49-F238E27FC236}">
                <a16:creationId xmlns:a16="http://schemas.microsoft.com/office/drawing/2014/main" id="{C5A6184D-B47A-49DC-868C-A9102C588609}"/>
              </a:ext>
            </a:extLst>
          </p:cNvPr>
          <p:cNvPicPr>
            <a:picLocks noGrp="1" noChangeAspect="1"/>
          </p:cNvPicPr>
          <p:nvPr>
            <p:ph idx="1"/>
          </p:nvPr>
        </p:nvPicPr>
        <p:blipFill>
          <a:blip r:embed="rId2"/>
          <a:stretch>
            <a:fillRect/>
          </a:stretch>
        </p:blipFill>
        <p:spPr>
          <a:xfrm>
            <a:off x="2298120" y="1766657"/>
            <a:ext cx="7887242" cy="4407193"/>
          </a:xfrm>
          <a:prstGeom prst="rect">
            <a:avLst/>
          </a:prstGeom>
        </p:spPr>
      </p:pic>
    </p:spTree>
    <p:extLst>
      <p:ext uri="{BB962C8B-B14F-4D97-AF65-F5344CB8AC3E}">
        <p14:creationId xmlns:p14="http://schemas.microsoft.com/office/powerpoint/2010/main" val="53934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DCAE2-C449-48F7-A63D-A44B892B9505}"/>
              </a:ext>
            </a:extLst>
          </p:cNvPr>
          <p:cNvSpPr>
            <a:spLocks noGrp="1"/>
          </p:cNvSpPr>
          <p:nvPr>
            <p:ph type="title"/>
          </p:nvPr>
        </p:nvSpPr>
        <p:spPr>
          <a:xfrm>
            <a:off x="2895600" y="764373"/>
            <a:ext cx="6665650" cy="1293028"/>
          </a:xfrm>
        </p:spPr>
        <p:txBody>
          <a:bodyPr/>
          <a:lstStyle/>
          <a:p>
            <a:pPr algn="ctr"/>
            <a:r>
              <a:rPr lang="en-US" b="1" dirty="0"/>
              <a:t>Test  Set</a:t>
            </a:r>
            <a:endParaRPr lang="en-US" dirty="0"/>
          </a:p>
        </p:txBody>
      </p:sp>
      <p:pic>
        <p:nvPicPr>
          <p:cNvPr id="4" name="Content Placeholder 3">
            <a:extLst>
              <a:ext uri="{FF2B5EF4-FFF2-40B4-BE49-F238E27FC236}">
                <a16:creationId xmlns:a16="http://schemas.microsoft.com/office/drawing/2014/main" id="{3FD518CE-5711-4433-A2D6-B514A68D71FF}"/>
              </a:ext>
            </a:extLst>
          </p:cNvPr>
          <p:cNvPicPr>
            <a:picLocks noGrp="1" noChangeAspect="1"/>
          </p:cNvPicPr>
          <p:nvPr>
            <p:ph idx="1"/>
          </p:nvPr>
        </p:nvPicPr>
        <p:blipFill>
          <a:blip r:embed="rId2"/>
          <a:stretch>
            <a:fillRect/>
          </a:stretch>
        </p:blipFill>
        <p:spPr>
          <a:xfrm>
            <a:off x="2074897" y="1689334"/>
            <a:ext cx="8307055" cy="4546660"/>
          </a:xfrm>
          <a:prstGeom prst="rect">
            <a:avLst/>
          </a:prstGeom>
        </p:spPr>
      </p:pic>
    </p:spTree>
    <p:extLst>
      <p:ext uri="{BB962C8B-B14F-4D97-AF65-F5344CB8AC3E}">
        <p14:creationId xmlns:p14="http://schemas.microsoft.com/office/powerpoint/2010/main" val="2575474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EF6F-F635-4430-AF68-7DC3369141BA}"/>
              </a:ext>
            </a:extLst>
          </p:cNvPr>
          <p:cNvSpPr>
            <a:spLocks noGrp="1"/>
          </p:cNvSpPr>
          <p:nvPr>
            <p:ph type="title"/>
          </p:nvPr>
        </p:nvSpPr>
        <p:spPr>
          <a:xfrm>
            <a:off x="2389572" y="293856"/>
            <a:ext cx="7546019" cy="1293028"/>
          </a:xfrm>
        </p:spPr>
        <p:txBody>
          <a:bodyPr/>
          <a:lstStyle/>
          <a:p>
            <a:pPr algn="ctr"/>
            <a:r>
              <a:rPr lang="en-US" b="1" dirty="0"/>
              <a:t>CNN Model</a:t>
            </a:r>
            <a:endParaRPr lang="en-US" dirty="0"/>
          </a:p>
        </p:txBody>
      </p:sp>
      <p:graphicFrame>
        <p:nvGraphicFramePr>
          <p:cNvPr id="7" name="Content Placeholder 6">
            <a:extLst>
              <a:ext uri="{FF2B5EF4-FFF2-40B4-BE49-F238E27FC236}">
                <a16:creationId xmlns:a16="http://schemas.microsoft.com/office/drawing/2014/main" id="{13AE851A-776F-40AD-989F-C434CF436E9F}"/>
              </a:ext>
            </a:extLst>
          </p:cNvPr>
          <p:cNvGraphicFramePr>
            <a:graphicFrameLocks noGrp="1"/>
          </p:cNvGraphicFramePr>
          <p:nvPr>
            <p:ph idx="1"/>
            <p:extLst>
              <p:ext uri="{D42A27DB-BD31-4B8C-83A1-F6EECF244321}">
                <p14:modId xmlns:p14="http://schemas.microsoft.com/office/powerpoint/2010/main" val="3503277572"/>
              </p:ext>
            </p:extLst>
          </p:nvPr>
        </p:nvGraphicFramePr>
        <p:xfrm>
          <a:off x="2256407" y="1279222"/>
          <a:ext cx="7679184" cy="5152654"/>
        </p:xfrm>
        <a:graphic>
          <a:graphicData uri="http://schemas.openxmlformats.org/drawingml/2006/table">
            <a:tbl>
              <a:tblPr firstRow="1" firstCol="1" bandRow="1">
                <a:tableStyleId>{5C22544A-7EE6-4342-B048-85BDC9FD1C3A}</a:tableStyleId>
              </a:tblPr>
              <a:tblGrid>
                <a:gridCol w="2734322">
                  <a:extLst>
                    <a:ext uri="{9D8B030D-6E8A-4147-A177-3AD203B41FA5}">
                      <a16:colId xmlns:a16="http://schemas.microsoft.com/office/drawing/2014/main" val="847047091"/>
                    </a:ext>
                  </a:extLst>
                </a:gridCol>
                <a:gridCol w="3213717">
                  <a:extLst>
                    <a:ext uri="{9D8B030D-6E8A-4147-A177-3AD203B41FA5}">
                      <a16:colId xmlns:a16="http://schemas.microsoft.com/office/drawing/2014/main" val="1974231019"/>
                    </a:ext>
                  </a:extLst>
                </a:gridCol>
                <a:gridCol w="1731145">
                  <a:extLst>
                    <a:ext uri="{9D8B030D-6E8A-4147-A177-3AD203B41FA5}">
                      <a16:colId xmlns:a16="http://schemas.microsoft.com/office/drawing/2014/main" val="3414258506"/>
                    </a:ext>
                  </a:extLst>
                </a:gridCol>
              </a:tblGrid>
              <a:tr h="253022">
                <a:tc>
                  <a:txBody>
                    <a:bodyPr/>
                    <a:lstStyle/>
                    <a:p>
                      <a:pPr marL="0" marR="0" algn="ctr">
                        <a:lnSpc>
                          <a:spcPct val="107000"/>
                        </a:lnSpc>
                        <a:spcBef>
                          <a:spcPts val="0"/>
                        </a:spcBef>
                        <a:spcAft>
                          <a:spcPts val="0"/>
                        </a:spcAft>
                      </a:pPr>
                      <a:r>
                        <a:rPr lang="en-US" sz="2000">
                          <a:effectLst/>
                        </a:rPr>
                        <a:t>Layer Type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tc>
                  <a:txBody>
                    <a:bodyPr/>
                    <a:lstStyle/>
                    <a:p>
                      <a:pPr marL="0" marR="0" algn="ctr">
                        <a:lnSpc>
                          <a:spcPct val="107000"/>
                        </a:lnSpc>
                        <a:spcBef>
                          <a:spcPts val="0"/>
                        </a:spcBef>
                        <a:spcAft>
                          <a:spcPts val="0"/>
                        </a:spcAft>
                      </a:pPr>
                      <a:r>
                        <a:rPr lang="en-US" sz="2000">
                          <a:effectLst/>
                        </a:rPr>
                        <a:t>Dimensions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tc>
                  <a:txBody>
                    <a:bodyPr/>
                    <a:lstStyle/>
                    <a:p>
                      <a:pPr marL="0" marR="0" algn="ctr">
                        <a:lnSpc>
                          <a:spcPct val="107000"/>
                        </a:lnSpc>
                        <a:spcBef>
                          <a:spcPts val="0"/>
                        </a:spcBef>
                        <a:spcAft>
                          <a:spcPts val="0"/>
                        </a:spcAft>
                      </a:pPr>
                      <a:r>
                        <a:rPr lang="en-US" sz="2000">
                          <a:effectLst/>
                        </a:rPr>
                        <a:t>Output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extLst>
                  <a:ext uri="{0D108BD9-81ED-4DB2-BD59-A6C34878D82A}">
                    <a16:rowId xmlns:a16="http://schemas.microsoft.com/office/drawing/2014/main" val="773462176"/>
                  </a:ext>
                </a:extLst>
              </a:tr>
              <a:tr h="426827">
                <a:tc>
                  <a:txBody>
                    <a:bodyPr/>
                    <a:lstStyle/>
                    <a:p>
                      <a:pPr marL="0" marR="0">
                        <a:lnSpc>
                          <a:spcPct val="107000"/>
                        </a:lnSpc>
                        <a:spcBef>
                          <a:spcPts val="0"/>
                        </a:spcBef>
                        <a:spcAft>
                          <a:spcPts val="0"/>
                        </a:spcAft>
                      </a:pPr>
                      <a:r>
                        <a:rPr lang="en-US" sz="2000" dirty="0">
                          <a:effectLst/>
                        </a:rPr>
                        <a:t>Convolutional -1</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tc>
                  <a:txBody>
                    <a:bodyPr/>
                    <a:lstStyle/>
                    <a:p>
                      <a:pPr marL="0" marR="0" algn="ctr">
                        <a:lnSpc>
                          <a:spcPct val="107000"/>
                        </a:lnSpc>
                        <a:spcBef>
                          <a:spcPts val="0"/>
                        </a:spcBef>
                        <a:spcAft>
                          <a:spcPts val="0"/>
                        </a:spcAft>
                      </a:pPr>
                      <a:r>
                        <a:rPr lang="en-US" sz="2000" dirty="0">
                          <a:effectLst/>
                        </a:rPr>
                        <a:t>5 x 5 x 4</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tc>
                  <a:txBody>
                    <a:bodyPr/>
                    <a:lstStyle/>
                    <a:p>
                      <a:pPr marL="0" marR="0" algn="ctr">
                        <a:lnSpc>
                          <a:spcPct val="107000"/>
                        </a:lnSpc>
                        <a:spcBef>
                          <a:spcPts val="0"/>
                        </a:spcBef>
                        <a:spcAft>
                          <a:spcPts val="0"/>
                        </a:spcAft>
                      </a:pPr>
                      <a:r>
                        <a:rPr lang="en-US" sz="2000" dirty="0">
                          <a:effectLst/>
                        </a:rPr>
                        <a:t>16</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extLst>
                  <a:ext uri="{0D108BD9-81ED-4DB2-BD59-A6C34878D82A}">
                    <a16:rowId xmlns:a16="http://schemas.microsoft.com/office/drawing/2014/main" val="4114237413"/>
                  </a:ext>
                </a:extLst>
              </a:tr>
              <a:tr h="316667">
                <a:tc>
                  <a:txBody>
                    <a:bodyPr/>
                    <a:lstStyle/>
                    <a:p>
                      <a:pPr marL="0" marR="0">
                        <a:lnSpc>
                          <a:spcPct val="107000"/>
                        </a:lnSpc>
                        <a:spcBef>
                          <a:spcPts val="0"/>
                        </a:spcBef>
                        <a:spcAft>
                          <a:spcPts val="0"/>
                        </a:spcAft>
                      </a:pPr>
                      <a:r>
                        <a:rPr lang="en-US" sz="2000">
                          <a:effectLst/>
                        </a:rPr>
                        <a:t>Max Pooling - 1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tc>
                  <a:txBody>
                    <a:bodyPr/>
                    <a:lstStyle/>
                    <a:p>
                      <a:pPr marL="0" marR="0" algn="ctr">
                        <a:lnSpc>
                          <a:spcPct val="107000"/>
                        </a:lnSpc>
                        <a:spcBef>
                          <a:spcPts val="0"/>
                        </a:spcBef>
                        <a:spcAft>
                          <a:spcPts val="0"/>
                        </a:spcAft>
                      </a:pPr>
                      <a:r>
                        <a:rPr lang="en-US" sz="2000" dirty="0">
                          <a:effectLst/>
                        </a:rPr>
                        <a:t>2 x 2 -- Stride: 2</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tc>
                  <a:txBody>
                    <a:bodyPr/>
                    <a:lstStyle/>
                    <a:p>
                      <a:pPr marL="0" marR="0" algn="ctr">
                        <a:lnSpc>
                          <a:spcPct val="107000"/>
                        </a:lnSpc>
                        <a:spcBef>
                          <a:spcPts val="0"/>
                        </a:spcBef>
                        <a:spcAft>
                          <a:spcPts val="0"/>
                        </a:spcAft>
                      </a:pPr>
                      <a:r>
                        <a:rPr lang="en-US" sz="2000" dirty="0">
                          <a:effectLst/>
                        </a:rPr>
                        <a: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extLst>
                  <a:ext uri="{0D108BD9-81ED-4DB2-BD59-A6C34878D82A}">
                    <a16:rowId xmlns:a16="http://schemas.microsoft.com/office/drawing/2014/main" val="2489453960"/>
                  </a:ext>
                </a:extLst>
              </a:tr>
              <a:tr h="473446">
                <a:tc>
                  <a:txBody>
                    <a:bodyPr/>
                    <a:lstStyle/>
                    <a:p>
                      <a:pPr marL="0" marR="0">
                        <a:lnSpc>
                          <a:spcPct val="107000"/>
                        </a:lnSpc>
                        <a:spcBef>
                          <a:spcPts val="0"/>
                        </a:spcBef>
                        <a:spcAft>
                          <a:spcPts val="0"/>
                        </a:spcAft>
                      </a:pPr>
                      <a:r>
                        <a:rPr lang="en-US" sz="2000">
                          <a:effectLst/>
                        </a:rPr>
                        <a:t>Convolutional - 2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tc>
                  <a:txBody>
                    <a:bodyPr/>
                    <a:lstStyle/>
                    <a:p>
                      <a:pPr marL="0" marR="0" algn="ctr">
                        <a:lnSpc>
                          <a:spcPct val="107000"/>
                        </a:lnSpc>
                        <a:spcBef>
                          <a:spcPts val="0"/>
                        </a:spcBef>
                        <a:spcAft>
                          <a:spcPts val="0"/>
                        </a:spcAft>
                      </a:pPr>
                      <a:r>
                        <a:rPr lang="en-US" sz="2000">
                          <a:effectLst/>
                        </a:rPr>
                        <a:t>5 x 5 x 16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tc>
                  <a:txBody>
                    <a:bodyPr/>
                    <a:lstStyle/>
                    <a:p>
                      <a:pPr marL="0" marR="0" algn="ctr">
                        <a:lnSpc>
                          <a:spcPct val="107000"/>
                        </a:lnSpc>
                        <a:spcBef>
                          <a:spcPts val="0"/>
                        </a:spcBef>
                        <a:spcAft>
                          <a:spcPts val="0"/>
                        </a:spcAft>
                      </a:pPr>
                      <a:r>
                        <a:rPr lang="en-US" sz="2000" dirty="0">
                          <a:effectLst/>
                        </a:rPr>
                        <a:t>32</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extLst>
                  <a:ext uri="{0D108BD9-81ED-4DB2-BD59-A6C34878D82A}">
                    <a16:rowId xmlns:a16="http://schemas.microsoft.com/office/drawing/2014/main" val="2363050359"/>
                  </a:ext>
                </a:extLst>
              </a:tr>
              <a:tr h="253177">
                <a:tc>
                  <a:txBody>
                    <a:bodyPr/>
                    <a:lstStyle/>
                    <a:p>
                      <a:pPr marL="0" marR="0">
                        <a:lnSpc>
                          <a:spcPct val="107000"/>
                        </a:lnSpc>
                        <a:spcBef>
                          <a:spcPts val="0"/>
                        </a:spcBef>
                        <a:spcAft>
                          <a:spcPts val="0"/>
                        </a:spcAft>
                      </a:pPr>
                      <a:r>
                        <a:rPr lang="en-US" sz="2000">
                          <a:effectLst/>
                        </a:rPr>
                        <a:t>Max Pooling – 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tc>
                  <a:txBody>
                    <a:bodyPr/>
                    <a:lstStyle/>
                    <a:p>
                      <a:pPr marL="0" marR="0" algn="ctr">
                        <a:lnSpc>
                          <a:spcPct val="107000"/>
                        </a:lnSpc>
                        <a:spcBef>
                          <a:spcPts val="0"/>
                        </a:spcBef>
                        <a:spcAft>
                          <a:spcPts val="0"/>
                        </a:spcAft>
                      </a:pPr>
                      <a:r>
                        <a:rPr lang="en-US" sz="2000">
                          <a:effectLst/>
                        </a:rPr>
                        <a:t>2 x 2 -- Stride: 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tc>
                  <a:txBody>
                    <a:bodyPr/>
                    <a:lstStyle/>
                    <a:p>
                      <a:pPr marL="0" marR="0" algn="ctr">
                        <a:lnSpc>
                          <a:spcPct val="107000"/>
                        </a:lnSpc>
                        <a:spcBef>
                          <a:spcPts val="0"/>
                        </a:spcBef>
                        <a:spcAft>
                          <a:spcPts val="0"/>
                        </a:spcAft>
                      </a:pPr>
                      <a:r>
                        <a:rPr lang="en-US" sz="2000" dirty="0">
                          <a:effectLst/>
                        </a:rPr>
                        <a: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extLst>
                  <a:ext uri="{0D108BD9-81ED-4DB2-BD59-A6C34878D82A}">
                    <a16:rowId xmlns:a16="http://schemas.microsoft.com/office/drawing/2014/main" val="3113059948"/>
                  </a:ext>
                </a:extLst>
              </a:tr>
              <a:tr h="519918">
                <a:tc>
                  <a:txBody>
                    <a:bodyPr/>
                    <a:lstStyle/>
                    <a:p>
                      <a:pPr marL="0" marR="0">
                        <a:lnSpc>
                          <a:spcPct val="107000"/>
                        </a:lnSpc>
                        <a:spcBef>
                          <a:spcPts val="0"/>
                        </a:spcBef>
                        <a:spcAft>
                          <a:spcPts val="0"/>
                        </a:spcAft>
                      </a:pPr>
                      <a:r>
                        <a:rPr lang="en-US" sz="2000">
                          <a:effectLst/>
                        </a:rPr>
                        <a:t>Convolutional - 3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tc>
                  <a:txBody>
                    <a:bodyPr/>
                    <a:lstStyle/>
                    <a:p>
                      <a:pPr marL="0" marR="0" algn="ctr">
                        <a:lnSpc>
                          <a:spcPct val="107000"/>
                        </a:lnSpc>
                        <a:spcBef>
                          <a:spcPts val="0"/>
                        </a:spcBef>
                        <a:spcAft>
                          <a:spcPts val="0"/>
                        </a:spcAft>
                      </a:pPr>
                      <a:r>
                        <a:rPr lang="en-US" sz="2000">
                          <a:effectLst/>
                        </a:rPr>
                        <a:t>5 x 5 x 32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tc>
                  <a:txBody>
                    <a:bodyPr/>
                    <a:lstStyle/>
                    <a:p>
                      <a:pPr marL="0" marR="0" algn="ctr">
                        <a:lnSpc>
                          <a:spcPct val="107000"/>
                        </a:lnSpc>
                        <a:spcBef>
                          <a:spcPts val="0"/>
                        </a:spcBef>
                        <a:spcAft>
                          <a:spcPts val="0"/>
                        </a:spcAft>
                      </a:pPr>
                      <a:r>
                        <a:rPr lang="en-US" sz="2000" dirty="0">
                          <a:effectLst/>
                        </a:rPr>
                        <a:t>64</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extLst>
                  <a:ext uri="{0D108BD9-81ED-4DB2-BD59-A6C34878D82A}">
                    <a16:rowId xmlns:a16="http://schemas.microsoft.com/office/drawing/2014/main" val="2093143065"/>
                  </a:ext>
                </a:extLst>
              </a:tr>
              <a:tr h="253177">
                <a:tc>
                  <a:txBody>
                    <a:bodyPr/>
                    <a:lstStyle/>
                    <a:p>
                      <a:pPr marL="0" marR="0">
                        <a:lnSpc>
                          <a:spcPct val="107000"/>
                        </a:lnSpc>
                        <a:spcBef>
                          <a:spcPts val="0"/>
                        </a:spcBef>
                        <a:spcAft>
                          <a:spcPts val="0"/>
                        </a:spcAft>
                      </a:pPr>
                      <a:r>
                        <a:rPr lang="en-US" sz="2000">
                          <a:effectLst/>
                        </a:rPr>
                        <a:t>Max Pooling – 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tc>
                  <a:txBody>
                    <a:bodyPr/>
                    <a:lstStyle/>
                    <a:p>
                      <a:pPr marL="0" marR="0" algn="ctr">
                        <a:lnSpc>
                          <a:spcPct val="107000"/>
                        </a:lnSpc>
                        <a:spcBef>
                          <a:spcPts val="0"/>
                        </a:spcBef>
                        <a:spcAft>
                          <a:spcPts val="0"/>
                        </a:spcAft>
                      </a:pPr>
                      <a:r>
                        <a:rPr lang="en-US" sz="2000">
                          <a:effectLst/>
                        </a:rPr>
                        <a:t>2 x 2 -- Stride: 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tc>
                  <a:txBody>
                    <a:bodyPr/>
                    <a:lstStyle/>
                    <a:p>
                      <a:pPr marL="0" marR="0" algn="ctr">
                        <a:lnSpc>
                          <a:spcPct val="107000"/>
                        </a:lnSpc>
                        <a:spcBef>
                          <a:spcPts val="0"/>
                        </a:spcBef>
                        <a:spcAft>
                          <a:spcPts val="0"/>
                        </a:spcAft>
                      </a:pPr>
                      <a:r>
                        <a:rPr lang="en-US" sz="20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extLst>
                  <a:ext uri="{0D108BD9-81ED-4DB2-BD59-A6C34878D82A}">
                    <a16:rowId xmlns:a16="http://schemas.microsoft.com/office/drawing/2014/main" val="2457042828"/>
                  </a:ext>
                </a:extLst>
              </a:tr>
              <a:tr h="519918">
                <a:tc>
                  <a:txBody>
                    <a:bodyPr/>
                    <a:lstStyle/>
                    <a:p>
                      <a:pPr marL="0" marR="0">
                        <a:lnSpc>
                          <a:spcPct val="107000"/>
                        </a:lnSpc>
                        <a:spcBef>
                          <a:spcPts val="0"/>
                        </a:spcBef>
                        <a:spcAft>
                          <a:spcPts val="0"/>
                        </a:spcAft>
                      </a:pPr>
                      <a:r>
                        <a:rPr lang="en-US" sz="2000">
                          <a:effectLst/>
                        </a:rPr>
                        <a:t>Convolutional - 4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tc>
                  <a:txBody>
                    <a:bodyPr/>
                    <a:lstStyle/>
                    <a:p>
                      <a:pPr marL="0" marR="0" algn="ctr">
                        <a:lnSpc>
                          <a:spcPct val="107000"/>
                        </a:lnSpc>
                        <a:spcBef>
                          <a:spcPts val="0"/>
                        </a:spcBef>
                        <a:spcAft>
                          <a:spcPts val="0"/>
                        </a:spcAft>
                      </a:pPr>
                      <a:r>
                        <a:rPr lang="en-US" sz="2000">
                          <a:effectLst/>
                        </a:rPr>
                        <a:t>5 x 5 x 64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tc>
                  <a:txBody>
                    <a:bodyPr/>
                    <a:lstStyle/>
                    <a:p>
                      <a:pPr marL="0" marR="0" algn="ctr">
                        <a:lnSpc>
                          <a:spcPct val="107000"/>
                        </a:lnSpc>
                        <a:spcBef>
                          <a:spcPts val="0"/>
                        </a:spcBef>
                        <a:spcAft>
                          <a:spcPts val="0"/>
                        </a:spcAft>
                      </a:pPr>
                      <a:r>
                        <a:rPr lang="en-US" sz="2000" dirty="0">
                          <a:effectLst/>
                        </a:rPr>
                        <a:t>128</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extLst>
                  <a:ext uri="{0D108BD9-81ED-4DB2-BD59-A6C34878D82A}">
                    <a16:rowId xmlns:a16="http://schemas.microsoft.com/office/drawing/2014/main" val="730641137"/>
                  </a:ext>
                </a:extLst>
              </a:tr>
              <a:tr h="253177">
                <a:tc>
                  <a:txBody>
                    <a:bodyPr/>
                    <a:lstStyle/>
                    <a:p>
                      <a:pPr marL="0" marR="0">
                        <a:lnSpc>
                          <a:spcPct val="107000"/>
                        </a:lnSpc>
                        <a:spcBef>
                          <a:spcPts val="0"/>
                        </a:spcBef>
                        <a:spcAft>
                          <a:spcPts val="0"/>
                        </a:spcAft>
                      </a:pPr>
                      <a:r>
                        <a:rPr lang="en-US" sz="2000">
                          <a:effectLst/>
                        </a:rPr>
                        <a:t>Max Pooling - 4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tc>
                  <a:txBody>
                    <a:bodyPr/>
                    <a:lstStyle/>
                    <a:p>
                      <a:pPr marL="0" marR="0" algn="ctr">
                        <a:lnSpc>
                          <a:spcPct val="107000"/>
                        </a:lnSpc>
                        <a:spcBef>
                          <a:spcPts val="0"/>
                        </a:spcBef>
                        <a:spcAft>
                          <a:spcPts val="0"/>
                        </a:spcAft>
                      </a:pPr>
                      <a:r>
                        <a:rPr lang="en-US" sz="2000">
                          <a:effectLst/>
                        </a:rPr>
                        <a:t>2 x 2 -- Stride: 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tc>
                  <a:txBody>
                    <a:bodyPr/>
                    <a:lstStyle/>
                    <a:p>
                      <a:pPr marL="0" marR="0" algn="ctr">
                        <a:lnSpc>
                          <a:spcPct val="107000"/>
                        </a:lnSpc>
                        <a:spcBef>
                          <a:spcPts val="0"/>
                        </a:spcBef>
                        <a:spcAft>
                          <a:spcPts val="0"/>
                        </a:spcAft>
                      </a:pPr>
                      <a:r>
                        <a:rPr lang="en-US" sz="2000" dirty="0">
                          <a:effectLst/>
                        </a:rPr>
                        <a:t>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extLst>
                  <a:ext uri="{0D108BD9-81ED-4DB2-BD59-A6C34878D82A}">
                    <a16:rowId xmlns:a16="http://schemas.microsoft.com/office/drawing/2014/main" val="2341907250"/>
                  </a:ext>
                </a:extLst>
              </a:tr>
              <a:tr h="253177">
                <a:tc>
                  <a:txBody>
                    <a:bodyPr/>
                    <a:lstStyle/>
                    <a:p>
                      <a:pPr marL="0" marR="0">
                        <a:lnSpc>
                          <a:spcPct val="107000"/>
                        </a:lnSpc>
                        <a:spcBef>
                          <a:spcPts val="0"/>
                        </a:spcBef>
                        <a:spcAft>
                          <a:spcPts val="0"/>
                        </a:spcAft>
                      </a:pPr>
                      <a:r>
                        <a:rPr lang="en-US" sz="2000">
                          <a:effectLst/>
                        </a:rPr>
                        <a:t>Flatten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tc>
                  <a:txBody>
                    <a:bodyPr/>
                    <a:lstStyle/>
                    <a:p>
                      <a:pPr marL="0" marR="0" algn="ctr">
                        <a:lnSpc>
                          <a:spcPct val="107000"/>
                        </a:lnSpc>
                        <a:spcBef>
                          <a:spcPts val="0"/>
                        </a:spcBef>
                        <a:spcAft>
                          <a:spcPts val="0"/>
                        </a:spcAft>
                      </a:pPr>
                      <a:r>
                        <a:rPr lang="en-US" sz="20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tc>
                  <a:txBody>
                    <a:bodyPr/>
                    <a:lstStyle/>
                    <a:p>
                      <a:pPr marL="0" marR="0" algn="ctr">
                        <a:lnSpc>
                          <a:spcPct val="107000"/>
                        </a:lnSpc>
                        <a:spcBef>
                          <a:spcPts val="0"/>
                        </a:spcBef>
                        <a:spcAft>
                          <a:spcPts val="0"/>
                        </a:spcAft>
                      </a:pPr>
                      <a:r>
                        <a:rPr lang="en-US" sz="2000" dirty="0">
                          <a:effectLst/>
                        </a:rPr>
                        <a:t>512</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extLst>
                  <a:ext uri="{0D108BD9-81ED-4DB2-BD59-A6C34878D82A}">
                    <a16:rowId xmlns:a16="http://schemas.microsoft.com/office/drawing/2014/main" val="1018792395"/>
                  </a:ext>
                </a:extLst>
              </a:tr>
              <a:tr h="519918">
                <a:tc>
                  <a:txBody>
                    <a:bodyPr/>
                    <a:lstStyle/>
                    <a:p>
                      <a:pPr marL="0" marR="0">
                        <a:lnSpc>
                          <a:spcPct val="107000"/>
                        </a:lnSpc>
                        <a:spcBef>
                          <a:spcPts val="0"/>
                        </a:spcBef>
                        <a:spcAft>
                          <a:spcPts val="0"/>
                        </a:spcAft>
                      </a:pPr>
                      <a:r>
                        <a:rPr lang="en-US" sz="2000">
                          <a:effectLst/>
                        </a:rPr>
                        <a:t>Fully Connected 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tc>
                  <a:txBody>
                    <a:bodyPr/>
                    <a:lstStyle/>
                    <a:p>
                      <a:pPr marL="0" marR="0" algn="ctr">
                        <a:lnSpc>
                          <a:spcPct val="107000"/>
                        </a:lnSpc>
                        <a:spcBef>
                          <a:spcPts val="0"/>
                        </a:spcBef>
                        <a:spcAft>
                          <a:spcPts val="0"/>
                        </a:spcAft>
                      </a:pPr>
                      <a:r>
                        <a:rPr lang="en-US" sz="2000">
                          <a:effectLst/>
                        </a:rPr>
                        <a: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tc>
                  <a:txBody>
                    <a:bodyPr/>
                    <a:lstStyle/>
                    <a:p>
                      <a:pPr marL="0" marR="0" algn="ctr">
                        <a:lnSpc>
                          <a:spcPct val="107000"/>
                        </a:lnSpc>
                        <a:spcBef>
                          <a:spcPts val="0"/>
                        </a:spcBef>
                        <a:spcAft>
                          <a:spcPts val="0"/>
                        </a:spcAft>
                      </a:pPr>
                      <a:r>
                        <a:rPr lang="en-US" sz="2000" dirty="0">
                          <a:effectLst/>
                        </a:rPr>
                        <a:t>512</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extLst>
                  <a:ext uri="{0D108BD9-81ED-4DB2-BD59-A6C34878D82A}">
                    <a16:rowId xmlns:a16="http://schemas.microsoft.com/office/drawing/2014/main" val="926184370"/>
                  </a:ext>
                </a:extLst>
              </a:tr>
              <a:tr h="519918">
                <a:tc>
                  <a:txBody>
                    <a:bodyPr/>
                    <a:lstStyle/>
                    <a:p>
                      <a:pPr marL="0" marR="0">
                        <a:lnSpc>
                          <a:spcPct val="107000"/>
                        </a:lnSpc>
                        <a:spcBef>
                          <a:spcPts val="0"/>
                        </a:spcBef>
                        <a:spcAft>
                          <a:spcPts val="0"/>
                        </a:spcAft>
                      </a:pPr>
                      <a:r>
                        <a:rPr lang="en-US" sz="2000">
                          <a:effectLst/>
                        </a:rPr>
                        <a:t>Fully Connected 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tc>
                  <a:txBody>
                    <a:bodyPr/>
                    <a:lstStyle/>
                    <a:p>
                      <a:pPr marL="0" marR="0" algn="ctr">
                        <a:lnSpc>
                          <a:spcPct val="107000"/>
                        </a:lnSpc>
                        <a:spcBef>
                          <a:spcPts val="0"/>
                        </a:spcBef>
                        <a:spcAft>
                          <a:spcPts val="0"/>
                        </a:spcAft>
                      </a:pPr>
                      <a:r>
                        <a:rPr lang="en-US" sz="2000">
                          <a:effectLst/>
                        </a:rPr>
                        <a: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tc>
                  <a:txBody>
                    <a:bodyPr/>
                    <a:lstStyle/>
                    <a:p>
                      <a:pPr marL="0" marR="0" algn="ctr">
                        <a:lnSpc>
                          <a:spcPct val="107000"/>
                        </a:lnSpc>
                        <a:spcBef>
                          <a:spcPts val="0"/>
                        </a:spcBef>
                        <a:spcAft>
                          <a:spcPts val="0"/>
                        </a:spcAft>
                      </a:pPr>
                      <a:r>
                        <a:rPr lang="en-US" sz="2000" dirty="0">
                          <a:effectLst/>
                        </a:rPr>
                        <a:t>256</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extLst>
                  <a:ext uri="{0D108BD9-81ED-4DB2-BD59-A6C34878D82A}">
                    <a16:rowId xmlns:a16="http://schemas.microsoft.com/office/drawing/2014/main" val="452310380"/>
                  </a:ext>
                </a:extLst>
              </a:tr>
              <a:tr h="253177">
                <a:tc>
                  <a:txBody>
                    <a:bodyPr/>
                    <a:lstStyle/>
                    <a:p>
                      <a:pPr marL="0" marR="0">
                        <a:lnSpc>
                          <a:spcPct val="107000"/>
                        </a:lnSpc>
                        <a:spcBef>
                          <a:spcPts val="0"/>
                        </a:spcBef>
                        <a:spcAft>
                          <a:spcPts val="0"/>
                        </a:spcAft>
                      </a:pPr>
                      <a:r>
                        <a:rPr lang="en-US" sz="2000">
                          <a:effectLst/>
                        </a:rPr>
                        <a:t>Output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tc>
                  <a:txBody>
                    <a:bodyPr/>
                    <a:lstStyle/>
                    <a:p>
                      <a:pPr marL="0" marR="0" algn="ctr">
                        <a:lnSpc>
                          <a:spcPct val="107000"/>
                        </a:lnSpc>
                        <a:spcBef>
                          <a:spcPts val="0"/>
                        </a:spcBef>
                        <a:spcAft>
                          <a:spcPts val="0"/>
                        </a:spcAft>
                      </a:pPr>
                      <a:r>
                        <a:rPr lang="en-US" sz="2000">
                          <a:effectLst/>
                        </a:rPr>
                        <a: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tc>
                  <a:txBody>
                    <a:bodyPr/>
                    <a:lstStyle/>
                    <a:p>
                      <a:pPr marL="0" marR="0" algn="ctr">
                        <a:lnSpc>
                          <a:spcPct val="107000"/>
                        </a:lnSpc>
                        <a:spcBef>
                          <a:spcPts val="0"/>
                        </a:spcBef>
                        <a:spcAft>
                          <a:spcPts val="0"/>
                        </a:spcAft>
                      </a:pPr>
                      <a:r>
                        <a:rPr lang="en-US" sz="2000" dirty="0">
                          <a:effectLst/>
                        </a:rPr>
                        <a:t>111</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762" marR="56762" marT="0" marB="0"/>
                </a:tc>
                <a:extLst>
                  <a:ext uri="{0D108BD9-81ED-4DB2-BD59-A6C34878D82A}">
                    <a16:rowId xmlns:a16="http://schemas.microsoft.com/office/drawing/2014/main" val="2796506020"/>
                  </a:ext>
                </a:extLst>
              </a:tr>
            </a:tbl>
          </a:graphicData>
        </a:graphic>
      </p:graphicFrame>
    </p:spTree>
    <p:extLst>
      <p:ext uri="{BB962C8B-B14F-4D97-AF65-F5344CB8AC3E}">
        <p14:creationId xmlns:p14="http://schemas.microsoft.com/office/powerpoint/2010/main" val="233479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CA3E7-FFED-4649-9161-119980A86226}"/>
              </a:ext>
            </a:extLst>
          </p:cNvPr>
          <p:cNvSpPr>
            <a:spLocks noGrp="1"/>
          </p:cNvSpPr>
          <p:nvPr>
            <p:ph type="title"/>
          </p:nvPr>
        </p:nvSpPr>
        <p:spPr>
          <a:xfrm>
            <a:off x="3659191" y="764373"/>
            <a:ext cx="4873618" cy="1293028"/>
          </a:xfrm>
        </p:spPr>
        <p:txBody>
          <a:bodyPr/>
          <a:lstStyle/>
          <a:p>
            <a:pPr algn="ctr"/>
            <a:r>
              <a:rPr lang="en-US" b="1" dirty="0"/>
              <a:t>Results</a:t>
            </a:r>
            <a:endParaRPr lang="en-US" dirty="0"/>
          </a:p>
        </p:txBody>
      </p:sp>
      <p:pic>
        <p:nvPicPr>
          <p:cNvPr id="4" name="Content Placeholder 3">
            <a:extLst>
              <a:ext uri="{FF2B5EF4-FFF2-40B4-BE49-F238E27FC236}">
                <a16:creationId xmlns:a16="http://schemas.microsoft.com/office/drawing/2014/main" id="{6ADFEAD9-706C-4B7D-A943-D9337054C403}"/>
              </a:ext>
            </a:extLst>
          </p:cNvPr>
          <p:cNvPicPr>
            <a:picLocks noGrp="1" noChangeAspect="1"/>
          </p:cNvPicPr>
          <p:nvPr>
            <p:ph idx="1"/>
          </p:nvPr>
        </p:nvPicPr>
        <p:blipFill>
          <a:blip r:embed="rId2"/>
          <a:stretch>
            <a:fillRect/>
          </a:stretch>
        </p:blipFill>
        <p:spPr>
          <a:xfrm>
            <a:off x="3659191" y="2057401"/>
            <a:ext cx="4873618" cy="3173196"/>
          </a:xfrm>
          <a:prstGeom prst="rect">
            <a:avLst/>
          </a:prstGeom>
        </p:spPr>
      </p:pic>
    </p:spTree>
    <p:extLst>
      <p:ext uri="{BB962C8B-B14F-4D97-AF65-F5344CB8AC3E}">
        <p14:creationId xmlns:p14="http://schemas.microsoft.com/office/powerpoint/2010/main" val="99820456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1527</TotalTime>
  <Words>449</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Century Gothic</vt:lpstr>
      <vt:lpstr>Vapor Trail</vt:lpstr>
      <vt:lpstr>Visual Object Recognition</vt:lpstr>
      <vt:lpstr>OBjective</vt:lpstr>
      <vt:lpstr>Dataset properties</vt:lpstr>
      <vt:lpstr>Why Fruits?</vt:lpstr>
      <vt:lpstr>Snapshot of the Data</vt:lpstr>
      <vt:lpstr>Training Set</vt:lpstr>
      <vt:lpstr>Test  Set</vt:lpstr>
      <vt:lpstr>CNN Model</vt:lpstr>
      <vt:lpstr>Results</vt:lpstr>
      <vt:lpstr>PowerPoint Presentation</vt:lpstr>
      <vt:lpstr>Transfer Learning with VGG16</vt:lpstr>
      <vt:lpstr>Benefits  of Transfer Learning</vt:lpstr>
      <vt:lpstr>PowerPoint Presentation</vt:lpstr>
      <vt:lpstr>Accuracy Plots</vt:lpstr>
      <vt:lpstr>Results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Object Recognition</dc:title>
  <dc:creator>melinda bennett</dc:creator>
  <cp:lastModifiedBy>melinda bennett</cp:lastModifiedBy>
  <cp:revision>63</cp:revision>
  <dcterms:created xsi:type="dcterms:W3CDTF">2019-07-14T22:14:27Z</dcterms:created>
  <dcterms:modified xsi:type="dcterms:W3CDTF">2019-07-19T13:23:51Z</dcterms:modified>
</cp:coreProperties>
</file>