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sldIdLst>
    <p:sldId id="302" r:id="rId2"/>
    <p:sldId id="386" r:id="rId3"/>
    <p:sldId id="309" r:id="rId4"/>
    <p:sldId id="423" r:id="rId5"/>
    <p:sldId id="387" r:id="rId6"/>
    <p:sldId id="424" r:id="rId7"/>
    <p:sldId id="388" r:id="rId8"/>
    <p:sldId id="298" r:id="rId9"/>
    <p:sldId id="425" r:id="rId10"/>
    <p:sldId id="426" r:id="rId11"/>
    <p:sldId id="427" r:id="rId12"/>
    <p:sldId id="428" r:id="rId13"/>
    <p:sldId id="430" r:id="rId14"/>
    <p:sldId id="389" r:id="rId15"/>
    <p:sldId id="301" r:id="rId16"/>
    <p:sldId id="432" r:id="rId17"/>
    <p:sldId id="433" r:id="rId18"/>
    <p:sldId id="330" r:id="rId19"/>
    <p:sldId id="434" r:id="rId20"/>
    <p:sldId id="435" r:id="rId21"/>
    <p:sldId id="390" r:id="rId22"/>
    <p:sldId id="331" r:id="rId23"/>
    <p:sldId id="332" r:id="rId24"/>
    <p:sldId id="443" r:id="rId25"/>
    <p:sldId id="326" r:id="rId26"/>
    <p:sldId id="437" r:id="rId27"/>
    <p:sldId id="438" r:id="rId28"/>
    <p:sldId id="439" r:id="rId29"/>
    <p:sldId id="441" r:id="rId30"/>
    <p:sldId id="442" r:id="rId31"/>
    <p:sldId id="378" r:id="rId32"/>
    <p:sldId id="339" r:id="rId33"/>
    <p:sldId id="328" r:id="rId34"/>
    <p:sldId id="459" r:id="rId35"/>
    <p:sldId id="340" r:id="rId36"/>
    <p:sldId id="341" r:id="rId37"/>
    <p:sldId id="333" r:id="rId38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ns de Jong" initials="Hd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FF3300"/>
    <a:srgbClr val="007A3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2" autoAdjust="0"/>
    <p:restoredTop sz="94628" autoAdjust="0"/>
  </p:normalViewPr>
  <p:slideViewPr>
    <p:cSldViewPr>
      <p:cViewPr>
        <p:scale>
          <a:sx n="150" d="100"/>
          <a:sy n="150" d="100"/>
        </p:scale>
        <p:origin x="-420" y="-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A203D-5BB1-439B-9A8B-0C4974EC0C08}" type="datetimeFigureOut">
              <a:rPr lang="nl-NL" smtClean="0"/>
              <a:pPr/>
              <a:t>22-2-2018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ECD2A-2AC8-46C2-8FC7-36BC96A5D084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</a:t>
            </a:fld>
            <a:endParaRPr lang="nl-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10</a:t>
            </a:fld>
            <a:endParaRPr lang="nl-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11</a:t>
            </a:fld>
            <a:endParaRPr lang="nl-N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12</a:t>
            </a:fld>
            <a:endParaRPr lang="nl-N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13</a:t>
            </a:fld>
            <a:endParaRPr lang="nl-N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14</a:t>
            </a:fld>
            <a:endParaRPr lang="nl-N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15</a:t>
            </a:fld>
            <a:endParaRPr lang="nl-N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16</a:t>
            </a:fld>
            <a:endParaRPr lang="nl-N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17</a:t>
            </a:fld>
            <a:endParaRPr lang="nl-N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18</a:t>
            </a:fld>
            <a:endParaRPr lang="nl-N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19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</a:t>
            </a:fld>
            <a:endParaRPr lang="nl-N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20</a:t>
            </a:fld>
            <a:endParaRPr lang="nl-N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21</a:t>
            </a:fld>
            <a:endParaRPr lang="nl-N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22</a:t>
            </a:fld>
            <a:endParaRPr lang="nl-N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23</a:t>
            </a:fld>
            <a:endParaRPr lang="nl-NL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24</a:t>
            </a:fld>
            <a:endParaRPr lang="nl-NL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25</a:t>
            </a:fld>
            <a:endParaRPr lang="nl-NL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26</a:t>
            </a:fld>
            <a:endParaRPr lang="nl-NL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27</a:t>
            </a:fld>
            <a:endParaRPr lang="nl-NL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28</a:t>
            </a:fld>
            <a:endParaRPr lang="nl-NL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29</a:t>
            </a:fld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3</a:t>
            </a:fld>
            <a:endParaRPr lang="nl-NL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30</a:t>
            </a:fld>
            <a:endParaRPr lang="nl-NL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31</a:t>
            </a:fld>
            <a:endParaRPr lang="nl-NL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32</a:t>
            </a:fld>
            <a:endParaRPr lang="nl-NL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33</a:t>
            </a:fld>
            <a:endParaRPr lang="nl-NL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35</a:t>
            </a:fld>
            <a:endParaRPr lang="nl-NL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36</a:t>
            </a:fld>
            <a:endParaRPr lang="nl-NL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37</a:t>
            </a:fld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4</a:t>
            </a:fld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5</a:t>
            </a:fld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6</a:t>
            </a:fld>
            <a:endParaRPr lang="nl-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7</a:t>
            </a:fld>
            <a:endParaRPr lang="nl-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8</a:t>
            </a:fld>
            <a:endParaRPr lang="nl-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ECD2A-2AC8-46C2-8FC7-36BC96A5D084}" type="slidenum">
              <a:rPr lang="nl-NL" smtClean="0"/>
              <a:pPr/>
              <a:t>9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om het opmaakprofiel van de modelondertitel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eidingsblad">
    <p:bg>
      <p:bgPr>
        <a:solidFill>
          <a:srgbClr val="00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139702"/>
            <a:ext cx="8229600" cy="85725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4767263"/>
            <a:ext cx="514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9" name="Tekstvak 8"/>
          <p:cNvSpPr txBox="1"/>
          <p:nvPr userDrawn="1"/>
        </p:nvSpPr>
        <p:spPr>
          <a:xfrm>
            <a:off x="0" y="4712613"/>
            <a:ext cx="2051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Hans de </a:t>
            </a:r>
            <a:r>
              <a:rPr lang="en-US" sz="1100" dirty="0" err="1" smtClean="0"/>
              <a:t>Jong</a:t>
            </a:r>
            <a:r>
              <a:rPr lang="en-US" sz="1100" dirty="0" smtClean="0"/>
              <a:t> / Gerhard </a:t>
            </a:r>
            <a:r>
              <a:rPr lang="en-US" sz="1100" dirty="0" err="1" smtClean="0"/>
              <a:t>Hepp</a:t>
            </a:r>
            <a:endParaRPr lang="nl-NL" sz="1100" dirty="0"/>
          </a:p>
        </p:txBody>
      </p:sp>
      <p:pic>
        <p:nvPicPr>
          <p:cNvPr id="8" name="Picture 2" descr="C:\Users\M5810video\Documents\Weekendschool\Pi And More\piandmore-big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89678" y="4682429"/>
            <a:ext cx="794690" cy="4096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93675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1925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1397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indent="-142875" algn="l" defTabSz="896938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hans.piam@hanselma.n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heppg@web.d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rduino.cc/" TargetMode="External"/><Relationship Id="rId3" Type="http://schemas.openxmlformats.org/officeDocument/2006/relationships/hyperlink" Target="http://www.github.com/" TargetMode="External"/><Relationship Id="rId7" Type="http://schemas.openxmlformats.org/officeDocument/2006/relationships/hyperlink" Target="https://www.raspberrypi.or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aspberrypi.org/forums/viewforum.php?f=77" TargetMode="External"/><Relationship Id="rId5" Type="http://schemas.openxmlformats.org/officeDocument/2006/relationships/hyperlink" Target="https://scratch.mit.edu/" TargetMode="External"/><Relationship Id="rId4" Type="http://schemas.openxmlformats.org/officeDocument/2006/relationships/hyperlink" Target="http://heppg.de/ikg/wordpress/?page_id=6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xegg.com/regex-quickstart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51470"/>
            <a:ext cx="7772400" cy="3096344"/>
          </a:xfrm>
        </p:spPr>
        <p:txBody>
          <a:bodyPr>
            <a:normAutofit fontScale="90000"/>
          </a:bodyPr>
          <a:lstStyle/>
          <a:p>
            <a:pPr algn="ctr"/>
            <a:r>
              <a:rPr lang="nl-NL" dirty="0" err="1" smtClean="0"/>
              <a:t>Physical</a:t>
            </a:r>
            <a:r>
              <a:rPr lang="nl-NL" dirty="0" smtClean="0"/>
              <a:t> </a:t>
            </a:r>
            <a:r>
              <a:rPr lang="nl-NL" dirty="0" err="1" smtClean="0"/>
              <a:t>computing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Scratch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scratchClient</a:t>
            </a:r>
            <a:r>
              <a:rPr lang="nl-NL" dirty="0" smtClean="0"/>
              <a:t> – </a:t>
            </a:r>
            <a:r>
              <a:rPr lang="nl-NL" b="1" dirty="0" smtClean="0"/>
              <a:t>Expert</a:t>
            </a:r>
            <a:r>
              <a:rPr lang="nl-NL" b="1" dirty="0" smtClean="0"/>
              <a:t/>
            </a:r>
            <a:br>
              <a:rPr lang="nl-NL" b="1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en-US" sz="3600" i="1" dirty="0" smtClean="0"/>
              <a:t>Co</a:t>
            </a:r>
            <a:r>
              <a:rPr lang="nl-NL" sz="3600" i="1" dirty="0" err="1" smtClean="0"/>
              <a:t>ntrol</a:t>
            </a:r>
            <a:r>
              <a:rPr lang="nl-NL" sz="3600" i="1" dirty="0" smtClean="0"/>
              <a:t> </a:t>
            </a:r>
            <a:r>
              <a:rPr lang="nl-NL" sz="3600" i="1" dirty="0" err="1" smtClean="0"/>
              <a:t>servos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LEDs</a:t>
            </a:r>
            <a:r>
              <a:rPr lang="nl-NL" sz="3600" i="1" dirty="0" smtClean="0"/>
              <a:t> and more </a:t>
            </a:r>
            <a:r>
              <a:rPr lang="nl-NL" sz="3600" i="1" dirty="0" err="1" smtClean="0"/>
              <a:t>from</a:t>
            </a:r>
            <a:r>
              <a:rPr lang="nl-NL" sz="3600" i="1" dirty="0" smtClean="0"/>
              <a:t> Scratch </a:t>
            </a:r>
            <a:r>
              <a:rPr lang="nl-NL" sz="3600" i="1" dirty="0" err="1" smtClean="0"/>
              <a:t>using</a:t>
            </a:r>
            <a:r>
              <a:rPr lang="nl-NL" sz="3600" i="1" dirty="0" smtClean="0"/>
              <a:t> </a:t>
            </a:r>
            <a:r>
              <a:rPr lang="nl-NL" sz="3600" i="1" dirty="0" err="1" smtClean="0"/>
              <a:t>RPi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Arduino</a:t>
            </a:r>
            <a:r>
              <a:rPr lang="nl-NL" sz="3600" i="1" dirty="0" smtClean="0"/>
              <a:t>, </a:t>
            </a:r>
            <a:r>
              <a:rPr lang="nl-NL" sz="3600" i="1" dirty="0" err="1" smtClean="0"/>
              <a:t>scratchClient</a:t>
            </a:r>
            <a:endParaRPr lang="nl-NL" i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31640" y="3435846"/>
            <a:ext cx="6400800" cy="131445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Hans de </a:t>
            </a:r>
            <a:r>
              <a:rPr lang="en-US" dirty="0" err="1" smtClean="0">
                <a:solidFill>
                  <a:schemeClr val="bg1"/>
                </a:solidFill>
              </a:rPr>
              <a:t>Jong</a:t>
            </a:r>
            <a:r>
              <a:rPr lang="en-US" dirty="0" smtClean="0">
                <a:solidFill>
                  <a:schemeClr val="bg1"/>
                </a:solidFill>
              </a:rPr>
              <a:t> &amp; Gerhard </a:t>
            </a:r>
            <a:r>
              <a:rPr lang="en-US" dirty="0" err="1" smtClean="0">
                <a:solidFill>
                  <a:schemeClr val="bg1"/>
                </a:solidFill>
              </a:rPr>
              <a:t>Hepp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Pi And More 10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Trier – 24 June 2017 </a:t>
            </a:r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Trying it out – merge and </a:t>
            </a:r>
            <a:r>
              <a:rPr lang="en-US" dirty="0" err="1" smtClean="0"/>
              <a:t>config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Take the </a:t>
            </a:r>
            <a:r>
              <a:rPr lang="en-US" dirty="0" err="1" smtClean="0"/>
              <a:t>Weekendschool</a:t>
            </a:r>
            <a:r>
              <a:rPr lang="en-US" dirty="0" smtClean="0"/>
              <a:t> board with the Duck</a:t>
            </a:r>
          </a:p>
          <a:p>
            <a:r>
              <a:rPr lang="en-US" dirty="0" smtClean="0"/>
              <a:t>Test it out with the </a:t>
            </a:r>
            <a:r>
              <a:rPr lang="en-US" dirty="0" err="1" smtClean="0"/>
              <a:t>config</a:t>
            </a:r>
            <a:r>
              <a:rPr lang="en-US" dirty="0" smtClean="0"/>
              <a:t> file and the Scratch program</a:t>
            </a:r>
          </a:p>
          <a:p>
            <a:r>
              <a:rPr lang="en-US" dirty="0" smtClean="0"/>
              <a:t>Merge the two files in the way described. </a:t>
            </a:r>
          </a:p>
          <a:p>
            <a:pPr lvl="1"/>
            <a:r>
              <a:rPr lang="en-US" dirty="0" smtClean="0"/>
              <a:t>Make the </a:t>
            </a:r>
            <a:r>
              <a:rPr lang="en-US" dirty="0" err="1" smtClean="0"/>
              <a:t>Weekendschool</a:t>
            </a:r>
            <a:r>
              <a:rPr lang="en-US" dirty="0" smtClean="0"/>
              <a:t> board /dev/ttyUSB</a:t>
            </a:r>
            <a:r>
              <a:rPr lang="en-US" b="1" i="1" dirty="0" smtClean="0"/>
              <a:t>1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Disconnect both boards.</a:t>
            </a:r>
          </a:p>
          <a:p>
            <a:r>
              <a:rPr lang="en-US" dirty="0" smtClean="0"/>
              <a:t>Restart </a:t>
            </a:r>
            <a:r>
              <a:rPr lang="en-US" dirty="0" err="1" smtClean="0"/>
              <a:t>scratchClient</a:t>
            </a:r>
            <a:r>
              <a:rPr lang="en-US" dirty="0" smtClean="0"/>
              <a:t> with the merged file.</a:t>
            </a:r>
          </a:p>
          <a:p>
            <a:r>
              <a:rPr lang="en-US" dirty="0" smtClean="0"/>
              <a:t>Connect the workshop board first. It will become /dev/ttyUSB</a:t>
            </a:r>
            <a:r>
              <a:rPr lang="en-US" b="1" i="1" dirty="0" smtClean="0"/>
              <a:t>0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Connect the </a:t>
            </a:r>
            <a:r>
              <a:rPr lang="en-US" dirty="0" err="1" smtClean="0"/>
              <a:t>Weekendschool</a:t>
            </a:r>
            <a:r>
              <a:rPr lang="en-US" dirty="0" smtClean="0"/>
              <a:t> board second. It will become /dev/ttyUSB</a:t>
            </a:r>
            <a:r>
              <a:rPr lang="en-US" b="1" i="1" dirty="0" smtClean="0"/>
              <a:t>1</a:t>
            </a:r>
            <a:r>
              <a:rPr lang="en-US" dirty="0" smtClean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10</a:t>
            </a:fld>
            <a:endParaRPr lang="nl-NL" dirty="0"/>
          </a:p>
        </p:txBody>
      </p:sp>
      <p:sp>
        <p:nvSpPr>
          <p:cNvPr id="5" name="Gelijkbenige driehoek 4"/>
          <p:cNvSpPr/>
          <p:nvPr/>
        </p:nvSpPr>
        <p:spPr>
          <a:xfrm>
            <a:off x="7020272" y="1059582"/>
            <a:ext cx="2016224" cy="1728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Trying it out – Control from Scratch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Scratch program of the workshop, define these variables</a:t>
            </a:r>
          </a:p>
          <a:p>
            <a:pPr lvl="1"/>
            <a:r>
              <a:rPr lang="en-US" dirty="0" err="1" smtClean="0"/>
              <a:t>Tiltservo</a:t>
            </a:r>
            <a:endParaRPr lang="en-US" dirty="0" smtClean="0"/>
          </a:p>
          <a:p>
            <a:pPr lvl="1"/>
            <a:r>
              <a:rPr lang="en-US" dirty="0" err="1" smtClean="0"/>
              <a:t>Panservo</a:t>
            </a:r>
            <a:endParaRPr lang="en-US" dirty="0" smtClean="0"/>
          </a:p>
          <a:p>
            <a:r>
              <a:rPr lang="en-US" dirty="0" smtClean="0"/>
              <a:t>Try giving them values between 0 and 100 with the slider on the variable.</a:t>
            </a:r>
          </a:p>
          <a:p>
            <a:r>
              <a:rPr lang="en-US" dirty="0" smtClean="0"/>
              <a:t>Does the duck tilt and pan?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11</a:t>
            </a:fld>
            <a:endParaRPr lang="nl-NL" dirty="0"/>
          </a:p>
        </p:txBody>
      </p:sp>
      <p:sp>
        <p:nvSpPr>
          <p:cNvPr id="5" name="Gelijkbenige driehoek 4"/>
          <p:cNvSpPr/>
          <p:nvPr/>
        </p:nvSpPr>
        <p:spPr>
          <a:xfrm>
            <a:off x="7703840" y="2715766"/>
            <a:ext cx="1440160" cy="1728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32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Making the /dev/</a:t>
            </a:r>
            <a:r>
              <a:rPr lang="en-US" dirty="0" err="1" smtClean="0"/>
              <a:t>ttyUSBnn</a:t>
            </a:r>
            <a:r>
              <a:rPr lang="en-US" dirty="0" smtClean="0"/>
              <a:t> not matter anymore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way described before, the </a:t>
            </a:r>
            <a:r>
              <a:rPr lang="en-US" dirty="0" err="1" smtClean="0"/>
              <a:t>Arduinos</a:t>
            </a:r>
            <a:r>
              <a:rPr lang="en-US" dirty="0" smtClean="0"/>
              <a:t> must be connected in a specific sequence</a:t>
            </a:r>
          </a:p>
          <a:p>
            <a:r>
              <a:rPr lang="en-US" dirty="0" smtClean="0"/>
              <a:t>You can alternatively use a program that will</a:t>
            </a:r>
          </a:p>
          <a:p>
            <a:pPr lvl="1"/>
            <a:r>
              <a:rPr lang="en-US" dirty="0" smtClean="0"/>
              <a:t>Look at the connected boards (using the </a:t>
            </a:r>
            <a:r>
              <a:rPr lang="en-US" dirty="0" err="1" smtClean="0"/>
              <a:t>ident</a:t>
            </a:r>
            <a:r>
              <a:rPr lang="en-US" dirty="0" smtClean="0"/>
              <a:t> string)</a:t>
            </a:r>
          </a:p>
          <a:p>
            <a:pPr lvl="1"/>
            <a:r>
              <a:rPr lang="en-US" dirty="0" smtClean="0"/>
              <a:t>Give a selection option to start with </a:t>
            </a:r>
            <a:r>
              <a:rPr lang="en-US" dirty="0" err="1" smtClean="0"/>
              <a:t>config</a:t>
            </a:r>
            <a:r>
              <a:rPr lang="en-US" dirty="0" smtClean="0"/>
              <a:t> files for which all the boards are present.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12</a:t>
            </a:fld>
            <a:endParaRPr lang="nl-N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Explaining the startup tool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13</a:t>
            </a:fld>
            <a:endParaRPr lang="nl-NL" dirty="0"/>
          </a:p>
        </p:txBody>
      </p:sp>
      <p:sp>
        <p:nvSpPr>
          <p:cNvPr id="5" name="Gelijkbenige driehoek 4"/>
          <p:cNvSpPr/>
          <p:nvPr/>
        </p:nvSpPr>
        <p:spPr>
          <a:xfrm>
            <a:off x="1763688" y="2139702"/>
            <a:ext cx="1475656" cy="1728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Power on self test (POST)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14</a:t>
            </a:fld>
            <a:endParaRPr lang="nl-N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on self test (POST)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the </a:t>
            </a:r>
            <a:r>
              <a:rPr lang="en-US" dirty="0" err="1" smtClean="0"/>
              <a:t>Weekendschool</a:t>
            </a:r>
            <a:r>
              <a:rPr lang="en-US" dirty="0" smtClean="0"/>
              <a:t> board with the duck</a:t>
            </a:r>
            <a:r>
              <a:rPr lang="nl-NL" dirty="0" smtClean="0"/>
              <a:t>.</a:t>
            </a:r>
          </a:p>
          <a:p>
            <a:r>
              <a:rPr lang="en-US" dirty="0" smtClean="0"/>
              <a:t>When setting up the lesson, one wants to be able to quickly see whether the board works correctly.</a:t>
            </a:r>
          </a:p>
          <a:p>
            <a:r>
              <a:rPr lang="en-US" dirty="0" smtClean="0"/>
              <a:t>Also, when the boards have to be packed, the duck should bow deep to make sure it fits in the box.</a:t>
            </a:r>
          </a:p>
          <a:p>
            <a:pPr lvl="1"/>
            <a:r>
              <a:rPr lang="en-US" dirty="0" smtClean="0"/>
              <a:t>Moving servos by hand is not preferred.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scratchClient</a:t>
            </a:r>
            <a:r>
              <a:rPr lang="en-US" dirty="0" smtClean="0"/>
              <a:t> </a:t>
            </a:r>
            <a:r>
              <a:rPr lang="en-US" dirty="0" err="1" smtClean="0"/>
              <a:t>Arduino</a:t>
            </a:r>
            <a:r>
              <a:rPr lang="en-US" dirty="0" smtClean="0"/>
              <a:t> sketch has a place where you can insert your own code to </a:t>
            </a:r>
            <a:r>
              <a:rPr lang="en-US" dirty="0" err="1" smtClean="0"/>
              <a:t>realise</a:t>
            </a:r>
            <a:r>
              <a:rPr lang="en-US" dirty="0" smtClean="0"/>
              <a:t> this functionality.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15</a:t>
            </a:fld>
            <a:endParaRPr lang="nl-N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the POST?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will need to address the pin numbers directly. You </a:t>
            </a:r>
            <a:r>
              <a:rPr lang="en-US" b="1" dirty="0" smtClean="0"/>
              <a:t>cannot</a:t>
            </a:r>
            <a:r>
              <a:rPr lang="en-US" dirty="0" smtClean="0"/>
              <a:t> make use of the </a:t>
            </a:r>
            <a:r>
              <a:rPr lang="en-US" dirty="0" err="1" smtClean="0"/>
              <a:t>config</a:t>
            </a:r>
            <a:r>
              <a:rPr lang="en-US" dirty="0" smtClean="0"/>
              <a:t> file of </a:t>
            </a:r>
            <a:r>
              <a:rPr lang="en-US" dirty="0" err="1" smtClean="0"/>
              <a:t>scratchClient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See the </a:t>
            </a:r>
            <a:r>
              <a:rPr lang="en-US" dirty="0" err="1" smtClean="0"/>
              <a:t>Arduino</a:t>
            </a:r>
            <a:r>
              <a:rPr lang="en-US" dirty="0" smtClean="0"/>
              <a:t> sketch of the </a:t>
            </a:r>
            <a:r>
              <a:rPr lang="en-US" dirty="0" err="1" smtClean="0"/>
              <a:t>Weekendschool</a:t>
            </a:r>
            <a:r>
              <a:rPr lang="en-US" dirty="0" smtClean="0"/>
              <a:t> board.</a:t>
            </a:r>
          </a:p>
          <a:p>
            <a:pPr lvl="1"/>
            <a:r>
              <a:rPr lang="en-US" dirty="0" smtClean="0"/>
              <a:t>Between the </a:t>
            </a:r>
            <a:r>
              <a:rPr lang="en-US" dirty="0" err="1" smtClean="0"/>
              <a:t>xxxx</a:t>
            </a:r>
            <a:r>
              <a:rPr lang="en-US" dirty="0" smtClean="0"/>
              <a:t> and </a:t>
            </a:r>
            <a:r>
              <a:rPr lang="en-US" dirty="0" err="1" smtClean="0"/>
              <a:t>yyyy</a:t>
            </a:r>
            <a:r>
              <a:rPr lang="en-US" dirty="0" smtClean="0"/>
              <a:t> markers</a:t>
            </a:r>
          </a:p>
          <a:p>
            <a:r>
              <a:rPr lang="en-US" dirty="0" smtClean="0"/>
              <a:t>Now try on the </a:t>
            </a:r>
            <a:r>
              <a:rPr lang="en-US" dirty="0" err="1" smtClean="0"/>
              <a:t>PiAndMore</a:t>
            </a:r>
            <a:r>
              <a:rPr lang="en-US" dirty="0" smtClean="0"/>
              <a:t> board to </a:t>
            </a:r>
            <a:r>
              <a:rPr lang="en-US" dirty="0" err="1" smtClean="0"/>
              <a:t>lite</a:t>
            </a:r>
            <a:r>
              <a:rPr lang="en-US" dirty="0" smtClean="0"/>
              <a:t> 3-color LED</a:t>
            </a:r>
          </a:p>
          <a:p>
            <a:pPr lvl="1"/>
            <a:r>
              <a:rPr lang="en-US" dirty="0" smtClean="0"/>
              <a:t>0.5 seconds Red</a:t>
            </a:r>
          </a:p>
          <a:p>
            <a:pPr lvl="1"/>
            <a:r>
              <a:rPr lang="en-US" dirty="0" smtClean="0"/>
              <a:t>0.5 seconds Green</a:t>
            </a:r>
          </a:p>
          <a:p>
            <a:pPr lvl="1"/>
            <a:r>
              <a:rPr lang="en-US" dirty="0" smtClean="0"/>
              <a:t>0.5 seconds Blue</a:t>
            </a:r>
          </a:p>
          <a:p>
            <a:pPr lvl="1"/>
            <a:r>
              <a:rPr lang="en-US" dirty="0" smtClean="0"/>
              <a:t>0.5 seconds White</a:t>
            </a:r>
          </a:p>
          <a:p>
            <a:r>
              <a:rPr lang="en-US" dirty="0" smtClean="0"/>
              <a:t>Load the sketch in the board and look whether it works.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16</a:t>
            </a:fld>
            <a:endParaRPr lang="nl-NL" dirty="0"/>
          </a:p>
        </p:txBody>
      </p:sp>
      <p:sp>
        <p:nvSpPr>
          <p:cNvPr id="5" name="Gelijkbenige driehoek 4"/>
          <p:cNvSpPr/>
          <p:nvPr/>
        </p:nvSpPr>
        <p:spPr>
          <a:xfrm>
            <a:off x="7668344" y="195486"/>
            <a:ext cx="1475656" cy="9361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Controlling a relay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17</a:t>
            </a:fld>
            <a:endParaRPr lang="nl-N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a relay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Controlling a relay like controlling a LED? NOT a good idea!</a:t>
            </a:r>
          </a:p>
          <a:p>
            <a:r>
              <a:rPr lang="en-US" dirty="0" smtClean="0"/>
              <a:t>A relay has a coil that stores energy when powered. </a:t>
            </a:r>
          </a:p>
          <a:p>
            <a:pPr lvl="1"/>
            <a:r>
              <a:rPr lang="en-US" dirty="0" smtClean="0"/>
              <a:t>When breaking the current flow, the voltage over the relay coil can get so high that it destroys the </a:t>
            </a:r>
            <a:r>
              <a:rPr lang="en-US" dirty="0" err="1" smtClean="0"/>
              <a:t>Arduino</a:t>
            </a:r>
            <a:r>
              <a:rPr lang="en-US" dirty="0" smtClean="0"/>
              <a:t> – and more.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At least a </a:t>
            </a:r>
            <a:r>
              <a:rPr lang="en-US" dirty="0" err="1" smtClean="0"/>
              <a:t>flyback</a:t>
            </a:r>
            <a:r>
              <a:rPr lang="en-US" dirty="0" smtClean="0"/>
              <a:t> diode should be used. 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18</a:t>
            </a:fld>
            <a:endParaRPr lang="nl-NL" dirty="0"/>
          </a:p>
        </p:txBody>
      </p:sp>
      <p:pic>
        <p:nvPicPr>
          <p:cNvPr id="8194" name="Picture 2" descr="C:\Users\M5810video\Documents\Weekendschool\Pi And More\inducto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787774"/>
            <a:ext cx="2808312" cy="990867"/>
          </a:xfrm>
          <a:prstGeom prst="rect">
            <a:avLst/>
          </a:prstGeom>
          <a:noFill/>
        </p:spPr>
      </p:pic>
      <p:pic>
        <p:nvPicPr>
          <p:cNvPr id="8195" name="Picture 3" descr="C:\Users\M5810video\Documents\Weekendschool\Pi And More\fly-back-diod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2859782"/>
            <a:ext cx="3600400" cy="920491"/>
          </a:xfrm>
          <a:prstGeom prst="rect">
            <a:avLst/>
          </a:prstGeom>
          <a:noFill/>
        </p:spPr>
      </p:pic>
      <p:cxnSp>
        <p:nvCxnSpPr>
          <p:cNvPr id="8" name="Rechte verbindingslijn met pijl 7"/>
          <p:cNvCxnSpPr/>
          <p:nvPr/>
        </p:nvCxnSpPr>
        <p:spPr>
          <a:xfrm flipV="1">
            <a:off x="5796136" y="3795886"/>
            <a:ext cx="57606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issues – and the solution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the current of the coil will be too high to drive directly from the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en-US" dirty="0" smtClean="0"/>
              <a:t>So a transistor will be needed.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Use a relay module with an </a:t>
            </a:r>
            <a:r>
              <a:rPr lang="en-US" dirty="0" err="1" smtClean="0"/>
              <a:t>opto</a:t>
            </a:r>
            <a:r>
              <a:rPr lang="en-US" dirty="0" smtClean="0"/>
              <a:t> coupler </a:t>
            </a:r>
          </a:p>
          <a:p>
            <a:pPr lvl="1"/>
            <a:r>
              <a:rPr lang="en-US" dirty="0" smtClean="0"/>
              <a:t>Cost is generally not an issue. The relay module we use here is &lt; € 1.</a:t>
            </a:r>
          </a:p>
          <a:p>
            <a:pPr lvl="1"/>
            <a:r>
              <a:rPr lang="en-US" dirty="0" smtClean="0"/>
              <a:t>We only have a few relays today, so you will need to share.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19</a:t>
            </a:fld>
            <a:endParaRPr lang="nl-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Strongly link the </a:t>
            </a:r>
            <a:r>
              <a:rPr lang="en-US" dirty="0" err="1" smtClean="0"/>
              <a:t>config</a:t>
            </a:r>
            <a:r>
              <a:rPr lang="en-US" dirty="0" smtClean="0"/>
              <a:t> file to the </a:t>
            </a:r>
            <a:r>
              <a:rPr lang="en-US" dirty="0" err="1" smtClean="0"/>
              <a:t>Arduino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2</a:t>
            </a:fld>
            <a:endParaRPr lang="nl-N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kstvak 16"/>
          <p:cNvSpPr txBox="1"/>
          <p:nvPr/>
        </p:nvSpPr>
        <p:spPr>
          <a:xfrm>
            <a:off x="2267744" y="627534"/>
            <a:ext cx="4752528" cy="369332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Carefully follow the wires to connect correctly!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1029" name="Picture 5" descr="C:\Users\M5810video\Documents\Weekendschool\Pi And More\PiAndMore WS complete_b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9583"/>
            <a:ext cx="5223951" cy="408391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843558"/>
          </a:xfrm>
        </p:spPr>
        <p:txBody>
          <a:bodyPr>
            <a:noAutofit/>
          </a:bodyPr>
          <a:lstStyle/>
          <a:p>
            <a:r>
              <a:rPr lang="en-US" sz="3600" dirty="0" smtClean="0"/>
              <a:t>Connect the relay module to pin A2</a:t>
            </a:r>
            <a:endParaRPr lang="nl-NL" sz="36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20</a:t>
            </a:fld>
            <a:endParaRPr lang="nl-NL" dirty="0"/>
          </a:p>
        </p:txBody>
      </p:sp>
      <p:pic>
        <p:nvPicPr>
          <p:cNvPr id="1027" name="Picture 3" descr="C:\Users\M5810video\Documents\Weekendschool\Pi And More\Funduino shiel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5292080" y="1059582"/>
            <a:ext cx="3347864" cy="2941447"/>
          </a:xfrm>
          <a:prstGeom prst="rect">
            <a:avLst/>
          </a:prstGeom>
          <a:noFill/>
        </p:spPr>
      </p:pic>
      <p:sp>
        <p:nvSpPr>
          <p:cNvPr id="7" name="Rechthoek 6"/>
          <p:cNvSpPr/>
          <p:nvPr/>
        </p:nvSpPr>
        <p:spPr>
          <a:xfrm>
            <a:off x="1659402" y="1347614"/>
            <a:ext cx="90000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8" name="Picture 4" descr="C:\Users\M5810video\Pictures\Picasa\Exports\20170620\P103089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424" y="3723878"/>
            <a:ext cx="288032" cy="362334"/>
          </a:xfrm>
          <a:prstGeom prst="rect">
            <a:avLst/>
          </a:prstGeom>
          <a:noFill/>
        </p:spPr>
      </p:pic>
      <p:sp>
        <p:nvSpPr>
          <p:cNvPr id="9" name="Vrije vorm 8"/>
          <p:cNvSpPr/>
          <p:nvPr/>
        </p:nvSpPr>
        <p:spPr>
          <a:xfrm>
            <a:off x="3914588" y="3494243"/>
            <a:ext cx="2171451" cy="985122"/>
          </a:xfrm>
          <a:custGeom>
            <a:avLst/>
            <a:gdLst>
              <a:gd name="connsiteX0" fmla="*/ 0 w 2171451"/>
              <a:gd name="connsiteY0" fmla="*/ 563781 h 985122"/>
              <a:gd name="connsiteX1" fmla="*/ 502024 w 2171451"/>
              <a:gd name="connsiteY1" fmla="*/ 617569 h 985122"/>
              <a:gd name="connsiteX2" fmla="*/ 830730 w 2171451"/>
              <a:gd name="connsiteY2" fmla="*/ 892486 h 985122"/>
              <a:gd name="connsiteX3" fmla="*/ 1261036 w 2171451"/>
              <a:gd name="connsiteY3" fmla="*/ 970181 h 985122"/>
              <a:gd name="connsiteX4" fmla="*/ 1661459 w 2171451"/>
              <a:gd name="connsiteY4" fmla="*/ 802839 h 985122"/>
              <a:gd name="connsiteX5" fmla="*/ 2085788 w 2171451"/>
              <a:gd name="connsiteY5" fmla="*/ 539875 h 985122"/>
              <a:gd name="connsiteX6" fmla="*/ 2169459 w 2171451"/>
              <a:gd name="connsiteY6" fmla="*/ 157381 h 985122"/>
              <a:gd name="connsiteX7" fmla="*/ 2073836 w 2171451"/>
              <a:gd name="connsiteY7" fmla="*/ 19922 h 985122"/>
              <a:gd name="connsiteX8" fmla="*/ 1912471 w 2171451"/>
              <a:gd name="connsiteY8" fmla="*/ 37851 h 985122"/>
              <a:gd name="connsiteX9" fmla="*/ 1912471 w 2171451"/>
              <a:gd name="connsiteY9" fmla="*/ 37851 h 985122"/>
              <a:gd name="connsiteX10" fmla="*/ 1912471 w 2171451"/>
              <a:gd name="connsiteY10" fmla="*/ 37851 h 9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451" h="985122">
                <a:moveTo>
                  <a:pt x="0" y="563781"/>
                </a:moveTo>
                <a:cubicBezTo>
                  <a:pt x="181784" y="563283"/>
                  <a:pt x="363569" y="562785"/>
                  <a:pt x="502024" y="617569"/>
                </a:cubicBezTo>
                <a:cubicBezTo>
                  <a:pt x="640479" y="672353"/>
                  <a:pt x="704228" y="833717"/>
                  <a:pt x="830730" y="892486"/>
                </a:cubicBezTo>
                <a:cubicBezTo>
                  <a:pt x="957232" y="951255"/>
                  <a:pt x="1122581" y="985122"/>
                  <a:pt x="1261036" y="970181"/>
                </a:cubicBezTo>
                <a:cubicBezTo>
                  <a:pt x="1399491" y="955240"/>
                  <a:pt x="1524000" y="874557"/>
                  <a:pt x="1661459" y="802839"/>
                </a:cubicBezTo>
                <a:cubicBezTo>
                  <a:pt x="1798918" y="731121"/>
                  <a:pt x="2001121" y="647451"/>
                  <a:pt x="2085788" y="539875"/>
                </a:cubicBezTo>
                <a:cubicBezTo>
                  <a:pt x="2170455" y="432299"/>
                  <a:pt x="2171451" y="244040"/>
                  <a:pt x="2169459" y="157381"/>
                </a:cubicBezTo>
                <a:cubicBezTo>
                  <a:pt x="2167467" y="70722"/>
                  <a:pt x="2116667" y="39844"/>
                  <a:pt x="2073836" y="19922"/>
                </a:cubicBezTo>
                <a:cubicBezTo>
                  <a:pt x="2031005" y="0"/>
                  <a:pt x="1912471" y="37851"/>
                  <a:pt x="1912471" y="37851"/>
                </a:cubicBezTo>
                <a:lnTo>
                  <a:pt x="1912471" y="37851"/>
                </a:lnTo>
                <a:lnTo>
                  <a:pt x="1912471" y="37851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Vrije vorm 9"/>
          <p:cNvSpPr/>
          <p:nvPr/>
        </p:nvSpPr>
        <p:spPr>
          <a:xfrm>
            <a:off x="3914588" y="3687482"/>
            <a:ext cx="2044949" cy="927349"/>
          </a:xfrm>
          <a:custGeom>
            <a:avLst/>
            <a:gdLst>
              <a:gd name="connsiteX0" fmla="*/ 0 w 2044949"/>
              <a:gd name="connsiteY0" fmla="*/ 484094 h 927349"/>
              <a:gd name="connsiteX1" fmla="*/ 322730 w 2044949"/>
              <a:gd name="connsiteY1" fmla="*/ 502024 h 927349"/>
              <a:gd name="connsiteX2" fmla="*/ 525930 w 2044949"/>
              <a:gd name="connsiteY2" fmla="*/ 627530 h 927349"/>
              <a:gd name="connsiteX3" fmla="*/ 717177 w 2044949"/>
              <a:gd name="connsiteY3" fmla="*/ 830730 h 927349"/>
              <a:gd name="connsiteX4" fmla="*/ 1051859 w 2044949"/>
              <a:gd name="connsiteY4" fmla="*/ 920377 h 927349"/>
              <a:gd name="connsiteX5" fmla="*/ 1488141 w 2044949"/>
              <a:gd name="connsiteY5" fmla="*/ 872565 h 927349"/>
              <a:gd name="connsiteX6" fmla="*/ 1846730 w 2044949"/>
              <a:gd name="connsiteY6" fmla="*/ 693271 h 927349"/>
              <a:gd name="connsiteX7" fmla="*/ 2008094 w 2044949"/>
              <a:gd name="connsiteY7" fmla="*/ 561789 h 927349"/>
              <a:gd name="connsiteX8" fmla="*/ 2032000 w 2044949"/>
              <a:gd name="connsiteY8" fmla="*/ 286871 h 927349"/>
              <a:gd name="connsiteX9" fmla="*/ 1930400 w 2044949"/>
              <a:gd name="connsiteY9" fmla="*/ 0 h 9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949" h="927349">
                <a:moveTo>
                  <a:pt x="0" y="484094"/>
                </a:moveTo>
                <a:cubicBezTo>
                  <a:pt x="117537" y="481106"/>
                  <a:pt x="235075" y="478118"/>
                  <a:pt x="322730" y="502024"/>
                </a:cubicBezTo>
                <a:cubicBezTo>
                  <a:pt x="410385" y="525930"/>
                  <a:pt x="460189" y="572746"/>
                  <a:pt x="525930" y="627530"/>
                </a:cubicBezTo>
                <a:cubicBezTo>
                  <a:pt x="591671" y="682314"/>
                  <a:pt x="629522" y="781922"/>
                  <a:pt x="717177" y="830730"/>
                </a:cubicBezTo>
                <a:cubicBezTo>
                  <a:pt x="804832" y="879538"/>
                  <a:pt x="923365" y="913405"/>
                  <a:pt x="1051859" y="920377"/>
                </a:cubicBezTo>
                <a:cubicBezTo>
                  <a:pt x="1180353" y="927349"/>
                  <a:pt x="1355663" y="910416"/>
                  <a:pt x="1488141" y="872565"/>
                </a:cubicBezTo>
                <a:cubicBezTo>
                  <a:pt x="1620619" y="834714"/>
                  <a:pt x="1760071" y="745067"/>
                  <a:pt x="1846730" y="693271"/>
                </a:cubicBezTo>
                <a:cubicBezTo>
                  <a:pt x="1933389" y="641475"/>
                  <a:pt x="1977216" y="629522"/>
                  <a:pt x="2008094" y="561789"/>
                </a:cubicBezTo>
                <a:cubicBezTo>
                  <a:pt x="2038972" y="494056"/>
                  <a:pt x="2044949" y="380502"/>
                  <a:pt x="2032000" y="286871"/>
                </a:cubicBezTo>
                <a:cubicBezTo>
                  <a:pt x="2019051" y="193240"/>
                  <a:pt x="1974725" y="96620"/>
                  <a:pt x="1930400" y="0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Vrije vorm 10"/>
          <p:cNvSpPr/>
          <p:nvPr/>
        </p:nvSpPr>
        <p:spPr>
          <a:xfrm>
            <a:off x="3920565" y="2372659"/>
            <a:ext cx="1804894" cy="1159435"/>
          </a:xfrm>
          <a:custGeom>
            <a:avLst/>
            <a:gdLst>
              <a:gd name="connsiteX0" fmla="*/ 0 w 1804894"/>
              <a:gd name="connsiteY0" fmla="*/ 11953 h 1159435"/>
              <a:gd name="connsiteX1" fmla="*/ 890494 w 1804894"/>
              <a:gd name="connsiteY1" fmla="*/ 95623 h 1159435"/>
              <a:gd name="connsiteX2" fmla="*/ 1087717 w 1804894"/>
              <a:gd name="connsiteY2" fmla="*/ 585694 h 1159435"/>
              <a:gd name="connsiteX3" fmla="*/ 1326776 w 1804894"/>
              <a:gd name="connsiteY3" fmla="*/ 908423 h 1159435"/>
              <a:gd name="connsiteX4" fmla="*/ 1804894 w 1804894"/>
              <a:gd name="connsiteY4" fmla="*/ 1159435 h 115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894" h="1159435">
                <a:moveTo>
                  <a:pt x="0" y="11953"/>
                </a:moveTo>
                <a:cubicBezTo>
                  <a:pt x="354604" y="5976"/>
                  <a:pt x="709208" y="0"/>
                  <a:pt x="890494" y="95623"/>
                </a:cubicBezTo>
                <a:cubicBezTo>
                  <a:pt x="1071780" y="191246"/>
                  <a:pt x="1015003" y="450227"/>
                  <a:pt x="1087717" y="585694"/>
                </a:cubicBezTo>
                <a:cubicBezTo>
                  <a:pt x="1160431" y="721161"/>
                  <a:pt x="1207247" y="812800"/>
                  <a:pt x="1326776" y="908423"/>
                </a:cubicBezTo>
                <a:cubicBezTo>
                  <a:pt x="1446306" y="1004047"/>
                  <a:pt x="1625600" y="1081741"/>
                  <a:pt x="1804894" y="1159435"/>
                </a:cubicBezTo>
              </a:path>
            </a:pathLst>
          </a:cu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Vrije vorm 11"/>
          <p:cNvSpPr/>
          <p:nvPr/>
        </p:nvSpPr>
        <p:spPr>
          <a:xfrm>
            <a:off x="3902635" y="2465294"/>
            <a:ext cx="1798918" cy="1210235"/>
          </a:xfrm>
          <a:custGeom>
            <a:avLst/>
            <a:gdLst>
              <a:gd name="connsiteX0" fmla="*/ 0 w 1798918"/>
              <a:gd name="connsiteY0" fmla="*/ 8965 h 1210235"/>
              <a:gd name="connsiteX1" fmla="*/ 508000 w 1798918"/>
              <a:gd name="connsiteY1" fmla="*/ 26894 h 1210235"/>
              <a:gd name="connsiteX2" fmla="*/ 830730 w 1798918"/>
              <a:gd name="connsiteY2" fmla="*/ 74706 h 1210235"/>
              <a:gd name="connsiteX3" fmla="*/ 956236 w 1798918"/>
              <a:gd name="connsiteY3" fmla="*/ 475130 h 1210235"/>
              <a:gd name="connsiteX4" fmla="*/ 1069789 w 1798918"/>
              <a:gd name="connsiteY4" fmla="*/ 684306 h 1210235"/>
              <a:gd name="connsiteX5" fmla="*/ 1416424 w 1798918"/>
              <a:gd name="connsiteY5" fmla="*/ 983130 h 1210235"/>
              <a:gd name="connsiteX6" fmla="*/ 1798918 w 1798918"/>
              <a:gd name="connsiteY6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18" h="1210235">
                <a:moveTo>
                  <a:pt x="0" y="8965"/>
                </a:moveTo>
                <a:cubicBezTo>
                  <a:pt x="184772" y="12451"/>
                  <a:pt x="369545" y="15937"/>
                  <a:pt x="508000" y="26894"/>
                </a:cubicBezTo>
                <a:cubicBezTo>
                  <a:pt x="646455" y="37851"/>
                  <a:pt x="756024" y="0"/>
                  <a:pt x="830730" y="74706"/>
                </a:cubicBezTo>
                <a:cubicBezTo>
                  <a:pt x="905436" y="149412"/>
                  <a:pt x="916393" y="373530"/>
                  <a:pt x="956236" y="475130"/>
                </a:cubicBezTo>
                <a:cubicBezTo>
                  <a:pt x="996079" y="576730"/>
                  <a:pt x="993091" y="599639"/>
                  <a:pt x="1069789" y="684306"/>
                </a:cubicBezTo>
                <a:cubicBezTo>
                  <a:pt x="1146487" y="768973"/>
                  <a:pt x="1294903" y="895475"/>
                  <a:pt x="1416424" y="983130"/>
                </a:cubicBezTo>
                <a:cubicBezTo>
                  <a:pt x="1537946" y="1070785"/>
                  <a:pt x="1668432" y="1140510"/>
                  <a:pt x="1798918" y="1210235"/>
                </a:cubicBezTo>
              </a:path>
            </a:pathLst>
          </a:cu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12"/>
          <p:cNvSpPr txBox="1"/>
          <p:nvPr/>
        </p:nvSpPr>
        <p:spPr>
          <a:xfrm>
            <a:off x="3203848" y="4443958"/>
            <a:ext cx="4752528" cy="646331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Don’t forget: power off and USB cable out before making changes!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4" name="PIJL-OMHOOG 13"/>
          <p:cNvSpPr/>
          <p:nvPr/>
        </p:nvSpPr>
        <p:spPr>
          <a:xfrm rot="10800000">
            <a:off x="6228184" y="987574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-OMHOOG 15"/>
          <p:cNvSpPr/>
          <p:nvPr/>
        </p:nvSpPr>
        <p:spPr>
          <a:xfrm>
            <a:off x="6228184" y="1851670"/>
            <a:ext cx="360040" cy="504056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Use a servo to press buttons on appliances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21</a:t>
            </a:fld>
            <a:endParaRPr lang="nl-NL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Safely controlling 220 Volt appliances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in principle use a relay to control 220 Volt appliances.</a:t>
            </a:r>
          </a:p>
          <a:p>
            <a:r>
              <a:rPr lang="en-US" dirty="0" smtClean="0"/>
              <a:t>However, this is not something you want to do in a classroom situation</a:t>
            </a:r>
          </a:p>
          <a:p>
            <a:r>
              <a:rPr lang="en-US" dirty="0" smtClean="0"/>
              <a:t>Alternative: use a remote control and use servos to press the buttons.</a:t>
            </a:r>
          </a:p>
          <a:p>
            <a:r>
              <a:rPr lang="en-US" dirty="0" smtClean="0"/>
              <a:t>See also the next slide.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22</a:t>
            </a:fld>
            <a:endParaRPr lang="nl-NL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a camera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servo to press the button of the camera</a:t>
            </a:r>
          </a:p>
          <a:p>
            <a:r>
              <a:rPr lang="en-US" dirty="0" smtClean="0"/>
              <a:t>Cannot do in the workshop</a:t>
            </a:r>
          </a:p>
          <a:p>
            <a:r>
              <a:rPr lang="en-US" dirty="0" smtClean="0"/>
              <a:t>See the example setup in the workshop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23</a:t>
            </a:fld>
            <a:endParaRPr lang="nl-NL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else can </a:t>
            </a:r>
            <a:r>
              <a:rPr lang="en-US" dirty="0" err="1" smtClean="0"/>
              <a:t>scratchClient</a:t>
            </a:r>
            <a:r>
              <a:rPr lang="en-US" dirty="0" smtClean="0"/>
              <a:t> do?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24</a:t>
            </a:fld>
            <a:endParaRPr lang="nl-NL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</a:t>
            </a:r>
            <a:r>
              <a:rPr lang="en-US" dirty="0" err="1" smtClean="0"/>
              <a:t>scratchClient</a:t>
            </a:r>
            <a:r>
              <a:rPr lang="en-US" dirty="0" smtClean="0"/>
              <a:t> do more? Yes!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It can also let you configure and use the GPIO pins on the Raspberry Pi itself.</a:t>
            </a:r>
          </a:p>
          <a:p>
            <a:pPr lvl="1"/>
            <a:r>
              <a:rPr lang="en-US" dirty="0" smtClean="0"/>
              <a:t>However be aware:</a:t>
            </a:r>
          </a:p>
          <a:p>
            <a:pPr lvl="2"/>
            <a:r>
              <a:rPr lang="en-US" dirty="0" smtClean="0"/>
              <a:t>There is no analog input on Raspberry Pi.</a:t>
            </a:r>
          </a:p>
          <a:p>
            <a:pPr lvl="2"/>
            <a:r>
              <a:rPr lang="en-US" dirty="0" smtClean="0"/>
              <a:t>The pins are </a:t>
            </a:r>
            <a:r>
              <a:rPr lang="en-US" b="1" i="1" dirty="0" smtClean="0"/>
              <a:t>NOT </a:t>
            </a:r>
            <a:r>
              <a:rPr lang="en-US" dirty="0" smtClean="0"/>
              <a:t>5 Volt tolerant (max 3.3 Volt).</a:t>
            </a:r>
          </a:p>
          <a:p>
            <a:pPr lvl="2"/>
            <a:r>
              <a:rPr lang="en-US" dirty="0" smtClean="0"/>
              <a:t>The max current per pin on Raspberry Pi is lower than on </a:t>
            </a:r>
            <a:r>
              <a:rPr lang="en-US" dirty="0" err="1" smtClean="0"/>
              <a:t>Arduino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If you blow up an </a:t>
            </a:r>
            <a:r>
              <a:rPr lang="en-US" dirty="0" err="1" smtClean="0"/>
              <a:t>Arduino</a:t>
            </a:r>
            <a:r>
              <a:rPr lang="en-US" dirty="0" smtClean="0"/>
              <a:t> (clone), the cost is limited to a few euro.</a:t>
            </a:r>
          </a:p>
          <a:p>
            <a:pPr lvl="3"/>
            <a:r>
              <a:rPr lang="en-US" dirty="0" smtClean="0"/>
              <a:t>A Raspberry Pi is much more expensive.</a:t>
            </a:r>
          </a:p>
          <a:p>
            <a:r>
              <a:rPr lang="en-US" dirty="0" err="1" smtClean="0"/>
              <a:t>scratchClient</a:t>
            </a:r>
            <a:r>
              <a:rPr lang="en-US" dirty="0" smtClean="0"/>
              <a:t> can also control Sonic Pi for high quality audio.</a:t>
            </a:r>
          </a:p>
          <a:p>
            <a:r>
              <a:rPr lang="en-US" dirty="0" smtClean="0"/>
              <a:t>There are also </a:t>
            </a:r>
            <a:r>
              <a:rPr lang="en-US" dirty="0" err="1" smtClean="0"/>
              <a:t>Arduino</a:t>
            </a:r>
            <a:r>
              <a:rPr lang="en-US" dirty="0" smtClean="0"/>
              <a:t> sketches to control LED strips (</a:t>
            </a:r>
            <a:r>
              <a:rPr lang="en-US" dirty="0" err="1" smtClean="0"/>
              <a:t>Neopixel</a:t>
            </a:r>
            <a:r>
              <a:rPr lang="en-US" dirty="0" smtClean="0"/>
              <a:t> WS2812) and to control LEGO Power.</a:t>
            </a:r>
          </a:p>
          <a:p>
            <a:r>
              <a:rPr lang="en-US" dirty="0" err="1" smtClean="0"/>
              <a:t>scratchClient</a:t>
            </a:r>
            <a:r>
              <a:rPr lang="en-US" dirty="0" smtClean="0"/>
              <a:t> can work with Scratch 2.0 (soon).</a:t>
            </a:r>
          </a:p>
          <a:p>
            <a:r>
              <a:rPr lang="en-US" dirty="0" err="1" smtClean="0"/>
              <a:t>scratchClient</a:t>
            </a:r>
            <a:r>
              <a:rPr lang="en-US" dirty="0" smtClean="0"/>
              <a:t> can also run on Windows and then via </a:t>
            </a:r>
            <a:r>
              <a:rPr lang="en-US" dirty="0" err="1" smtClean="0"/>
              <a:t>Arduino</a:t>
            </a:r>
            <a:r>
              <a:rPr lang="en-US" dirty="0" smtClean="0"/>
              <a:t> control peripherals.</a:t>
            </a:r>
          </a:p>
          <a:p>
            <a:r>
              <a:rPr lang="en-US" dirty="0" err="1" smtClean="0"/>
              <a:t>scratchClient</a:t>
            </a:r>
            <a:r>
              <a:rPr lang="en-US" dirty="0" smtClean="0"/>
              <a:t> can work with multiple Raspberry Pi configurations in a network.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25</a:t>
            </a:fld>
            <a:endParaRPr lang="nl-NL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Take your work home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26</a:t>
            </a:fld>
            <a:endParaRPr lang="nl-NL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you want to take your work home?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brought your own USB stick, then connect it and copy the </a:t>
            </a:r>
            <a:r>
              <a:rPr lang="en-US" i="1" dirty="0" err="1" smtClean="0"/>
              <a:t>PiAndMore</a:t>
            </a:r>
            <a:r>
              <a:rPr lang="en-US" dirty="0" smtClean="0"/>
              <a:t> folder on the desktop</a:t>
            </a:r>
          </a:p>
          <a:p>
            <a:r>
              <a:rPr lang="en-US" dirty="0" smtClean="0"/>
              <a:t>The rest of the material you can download from </a:t>
            </a:r>
            <a:r>
              <a:rPr lang="en-US" dirty="0" smtClean="0">
                <a:hlinkClick r:id="rId3"/>
              </a:rPr>
              <a:t>www.github.com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Take the flyer with you to remember where to find the material 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27</a:t>
            </a:fld>
            <a:endParaRPr lang="nl-NL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Clean up / teardown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28</a:t>
            </a:fld>
            <a:endParaRPr lang="nl-NL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Unplug and pack up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360384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Unplug the board from USB and power it off</a:t>
            </a:r>
          </a:p>
          <a:p>
            <a:r>
              <a:rPr lang="en-US" dirty="0" smtClean="0"/>
              <a:t>Please remove all components and wires from the </a:t>
            </a:r>
            <a:r>
              <a:rPr lang="en-US" b="1" dirty="0" smtClean="0"/>
              <a:t>breadboard</a:t>
            </a:r>
          </a:p>
          <a:p>
            <a:r>
              <a:rPr lang="en-US" dirty="0" smtClean="0"/>
              <a:t>Remove all wires from the </a:t>
            </a:r>
            <a:r>
              <a:rPr lang="en-US" b="1" dirty="0" err="1" smtClean="0"/>
              <a:t>Arduino</a:t>
            </a:r>
            <a:r>
              <a:rPr lang="en-US" b="1" dirty="0" smtClean="0"/>
              <a:t> board</a:t>
            </a:r>
            <a:r>
              <a:rPr lang="en-US" dirty="0" smtClean="0"/>
              <a:t>.</a:t>
            </a:r>
          </a:p>
          <a:p>
            <a:r>
              <a:rPr lang="en-US" b="1" i="1" dirty="0" smtClean="0"/>
              <a:t>Leave</a:t>
            </a:r>
            <a:r>
              <a:rPr lang="en-US" b="1" dirty="0" smtClean="0"/>
              <a:t> the wires on the 3 color LED</a:t>
            </a:r>
            <a:endParaRPr lang="en-US" dirty="0" smtClean="0"/>
          </a:p>
          <a:p>
            <a:r>
              <a:rPr lang="en-US" b="1" i="1" dirty="0" smtClean="0"/>
              <a:t>Leave</a:t>
            </a:r>
            <a:r>
              <a:rPr lang="en-US" b="1" dirty="0" smtClean="0"/>
              <a:t> the wires on the buzzer</a:t>
            </a:r>
          </a:p>
          <a:p>
            <a:r>
              <a:rPr lang="en-US" dirty="0" smtClean="0"/>
              <a:t>If something is broken, please </a:t>
            </a:r>
          </a:p>
          <a:p>
            <a:pPr lvl="1"/>
            <a:r>
              <a:rPr lang="en-US" dirty="0" smtClean="0"/>
              <a:t>Throw it away or hand it in (if it is unclear)</a:t>
            </a:r>
          </a:p>
          <a:p>
            <a:pPr lvl="1"/>
            <a:r>
              <a:rPr lang="en-US" dirty="0" smtClean="0"/>
              <a:t>Put a note in the box that it is missing</a:t>
            </a:r>
          </a:p>
          <a:p>
            <a:pPr lvl="1"/>
            <a:r>
              <a:rPr lang="en-US" dirty="0" smtClean="0"/>
              <a:t>Do not put anything that is broken back in the box</a:t>
            </a:r>
          </a:p>
          <a:p>
            <a:r>
              <a:rPr lang="en-US" dirty="0" smtClean="0"/>
              <a:t>Put everything in the box. The board goes on top</a:t>
            </a:r>
          </a:p>
          <a:p>
            <a:r>
              <a:rPr lang="en-US" dirty="0" smtClean="0"/>
              <a:t>Shutdown the </a:t>
            </a:r>
            <a:r>
              <a:rPr lang="en-US" dirty="0" err="1" smtClean="0"/>
              <a:t>Arduino</a:t>
            </a:r>
            <a:endParaRPr lang="en-US" dirty="0" smtClean="0"/>
          </a:p>
          <a:p>
            <a:r>
              <a:rPr lang="en-US" dirty="0" smtClean="0"/>
              <a:t>Let us know what you thought about this workshop, now orally or later by email</a:t>
            </a:r>
          </a:p>
          <a:p>
            <a:pPr lvl="1"/>
            <a:r>
              <a:rPr lang="en-US" dirty="0" smtClean="0">
                <a:hlinkClick r:id="rId3"/>
              </a:rPr>
              <a:t>hans.piam@hanselma.nl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heppg@web.de</a:t>
            </a:r>
            <a:r>
              <a:rPr lang="en-US" dirty="0" smtClean="0"/>
              <a:t>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29</a:t>
            </a:fld>
            <a:endParaRPr lang="nl-N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ident</a:t>
            </a:r>
            <a:r>
              <a:rPr lang="en-US" dirty="0" smtClean="0"/>
              <a:t> functionality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created a board, but maybe you have omitted some resistors and therefore damage would occur if it were used with the wrong </a:t>
            </a:r>
            <a:r>
              <a:rPr lang="en-US" dirty="0" err="1" smtClean="0"/>
              <a:t>config</a:t>
            </a:r>
            <a:r>
              <a:rPr lang="en-US" dirty="0" smtClean="0"/>
              <a:t> file.</a:t>
            </a:r>
          </a:p>
          <a:p>
            <a:r>
              <a:rPr lang="en-US" dirty="0" smtClean="0"/>
              <a:t>That is what the </a:t>
            </a:r>
            <a:r>
              <a:rPr lang="en-US" dirty="0" err="1" smtClean="0"/>
              <a:t>ident</a:t>
            </a:r>
            <a:r>
              <a:rPr lang="en-US" dirty="0" smtClean="0"/>
              <a:t> functionality is for</a:t>
            </a:r>
          </a:p>
          <a:p>
            <a:pPr lvl="1"/>
            <a:r>
              <a:rPr lang="en-US" dirty="0" smtClean="0"/>
              <a:t>Configure an identity in the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en-US" dirty="0" smtClean="0"/>
              <a:t>Specify the identity in the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</a:t>
            </a:fld>
            <a:endParaRPr lang="nl-NL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395536" y="1131590"/>
            <a:ext cx="7992888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3183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All workshop material</a:t>
            </a:r>
          </a:p>
          <a:p>
            <a:pPr lvl="1"/>
            <a:r>
              <a:rPr lang="en-US" dirty="0" smtClean="0">
                <a:hlinkClick r:id="rId3"/>
              </a:rPr>
              <a:t>www.github.com</a:t>
            </a:r>
            <a:r>
              <a:rPr lang="en-US" dirty="0" smtClean="0"/>
              <a:t> and search for </a:t>
            </a:r>
            <a:r>
              <a:rPr lang="en-US" i="1" dirty="0" err="1" smtClean="0"/>
              <a:t>Weekendschool</a:t>
            </a:r>
            <a:r>
              <a:rPr lang="en-US" dirty="0" smtClean="0"/>
              <a:t> or for </a:t>
            </a:r>
            <a:r>
              <a:rPr lang="en-US" i="1" dirty="0" err="1" smtClean="0"/>
              <a:t>PiAndMore</a:t>
            </a:r>
            <a:endParaRPr lang="en-US" i="1" dirty="0" smtClean="0"/>
          </a:p>
          <a:p>
            <a:r>
              <a:rPr lang="en-US" dirty="0" err="1" smtClean="0"/>
              <a:t>scratchClient</a:t>
            </a:r>
            <a:endParaRPr lang="en-US" dirty="0" smtClean="0"/>
          </a:p>
          <a:p>
            <a:pPr lvl="1"/>
            <a:r>
              <a:rPr lang="nl-NL" dirty="0" smtClean="0">
                <a:hlinkClick r:id="rId4"/>
              </a:rPr>
              <a:t>http://heppg.de/ikg/wordpress/?page_id=6</a:t>
            </a:r>
            <a:endParaRPr lang="nl-NL" dirty="0" smtClean="0"/>
          </a:p>
          <a:p>
            <a:r>
              <a:rPr lang="en-US" dirty="0" smtClean="0"/>
              <a:t>Scratch</a:t>
            </a:r>
          </a:p>
          <a:p>
            <a:pPr lvl="1"/>
            <a:r>
              <a:rPr lang="nl-NL" dirty="0" smtClean="0">
                <a:hlinkClick r:id="rId5"/>
              </a:rPr>
              <a:t>https://scratch.mit.edu/</a:t>
            </a:r>
            <a:endParaRPr lang="nl-NL" dirty="0" smtClean="0"/>
          </a:p>
          <a:p>
            <a:r>
              <a:rPr lang="en-US" dirty="0" smtClean="0"/>
              <a:t>Scratch on Raspberry Pi</a:t>
            </a:r>
          </a:p>
          <a:p>
            <a:pPr lvl="1"/>
            <a:r>
              <a:rPr lang="nl-NL" dirty="0" smtClean="0">
                <a:hlinkClick r:id="rId6"/>
              </a:rPr>
              <a:t>https://www.raspberrypi.org/forums/viewforum.php?f=77</a:t>
            </a:r>
            <a:endParaRPr lang="en-US" dirty="0" smtClean="0"/>
          </a:p>
          <a:p>
            <a:r>
              <a:rPr lang="en-US" dirty="0" smtClean="0"/>
              <a:t>Raspberry Pi</a:t>
            </a:r>
          </a:p>
          <a:p>
            <a:pPr lvl="1"/>
            <a:r>
              <a:rPr lang="nl-NL" dirty="0" smtClean="0">
                <a:hlinkClick r:id="rId7"/>
              </a:rPr>
              <a:t>https://www.raspberrypi.org/</a:t>
            </a:r>
            <a:endParaRPr lang="nl-NL" dirty="0" smtClean="0"/>
          </a:p>
          <a:p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nl-NL" dirty="0" smtClean="0">
                <a:hlinkClick r:id="rId8"/>
              </a:rPr>
              <a:t>https://www.arduino.cc/</a:t>
            </a:r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30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67544" y="1635646"/>
            <a:ext cx="8229600" cy="2232248"/>
          </a:xfrm>
        </p:spPr>
        <p:txBody>
          <a:bodyPr/>
          <a:lstStyle/>
          <a:p>
            <a:pPr algn="ctr"/>
            <a:r>
              <a:rPr lang="en-US" dirty="0" smtClean="0"/>
              <a:t>End of the Advanced Workshop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31</a:t>
            </a:fld>
            <a:endParaRPr lang="nl-NL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Appendix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32</a:t>
            </a:fld>
            <a:endParaRPr lang="nl-NL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current per pin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 output current per pin = 20 </a:t>
            </a:r>
            <a:r>
              <a:rPr lang="en-US" dirty="0" err="1" smtClean="0"/>
              <a:t>mA</a:t>
            </a:r>
            <a:endParaRPr lang="en-US" dirty="0" smtClean="0"/>
          </a:p>
          <a:p>
            <a:r>
              <a:rPr lang="en-US" dirty="0" smtClean="0"/>
              <a:t>Total current for the board: 1 A</a:t>
            </a:r>
          </a:p>
          <a:p>
            <a:r>
              <a:rPr lang="en-US" dirty="0" smtClean="0"/>
              <a:t>Note that also the potentiometer and the joystick take power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33</a:t>
            </a:fld>
            <a:endParaRPr lang="nl-NL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of the resistors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34</a:t>
            </a:fld>
            <a:endParaRPr lang="nl-NL" dirty="0"/>
          </a:p>
        </p:txBody>
      </p:sp>
      <p:sp>
        <p:nvSpPr>
          <p:cNvPr id="5" name="Gelijkbenige driehoek 4"/>
          <p:cNvSpPr/>
          <p:nvPr/>
        </p:nvSpPr>
        <p:spPr>
          <a:xfrm>
            <a:off x="7020272" y="1059582"/>
            <a:ext cx="2016224" cy="1728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the setup (1 of 2)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is a list of the cost of the setup of the external board.</a:t>
            </a:r>
          </a:p>
          <a:p>
            <a:r>
              <a:rPr lang="en-US" dirty="0" smtClean="0"/>
              <a:t>Not included is the cost of the </a:t>
            </a:r>
            <a:r>
              <a:rPr lang="en-US" dirty="0" err="1" smtClean="0"/>
              <a:t>perspex</a:t>
            </a:r>
            <a:r>
              <a:rPr lang="en-US" dirty="0" smtClean="0"/>
              <a:t> board and the nuts and bolts, which are not an absolute minimum requirement</a:t>
            </a:r>
          </a:p>
          <a:p>
            <a:pPr lvl="1"/>
            <a:r>
              <a:rPr lang="en-US" dirty="0" smtClean="0"/>
              <a:t>And for which there are alternatives, e.g. use cardboard or an MDF board</a:t>
            </a:r>
          </a:p>
          <a:p>
            <a:r>
              <a:rPr lang="en-US" dirty="0" smtClean="0"/>
              <a:t>All material comes from </a:t>
            </a:r>
            <a:r>
              <a:rPr lang="en-US" dirty="0" err="1" smtClean="0"/>
              <a:t>Aliexpress</a:t>
            </a:r>
            <a:endParaRPr lang="en-US" dirty="0" smtClean="0"/>
          </a:p>
          <a:p>
            <a:pPr lvl="1"/>
            <a:r>
              <a:rPr lang="en-US" dirty="0" smtClean="0"/>
              <a:t>Very cheap</a:t>
            </a:r>
          </a:p>
          <a:p>
            <a:pPr lvl="1"/>
            <a:r>
              <a:rPr lang="en-US" dirty="0" smtClean="0"/>
              <a:t>Often no shipping costs to Europe</a:t>
            </a:r>
          </a:p>
          <a:p>
            <a:pPr lvl="1"/>
            <a:r>
              <a:rPr lang="en-US" dirty="0" smtClean="0"/>
              <a:t>Takes between 2 weeks and 2 months</a:t>
            </a:r>
          </a:p>
          <a:p>
            <a:pPr lvl="2"/>
            <a:r>
              <a:rPr lang="en-US" dirty="0" smtClean="0"/>
              <a:t>Or never arrives, but then money is promptly returned.</a:t>
            </a:r>
          </a:p>
          <a:p>
            <a:pPr lvl="1"/>
            <a:r>
              <a:rPr lang="en-US" dirty="0" smtClean="0"/>
              <a:t>When ordering below 22 euro, no import duties and handling costs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35</a:t>
            </a:fld>
            <a:endParaRPr lang="nl-NL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the setup (2 of 2)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36</a:t>
            </a:fld>
            <a:endParaRPr lang="nl-NL" dirty="0"/>
          </a:p>
        </p:txBody>
      </p:sp>
      <p:sp>
        <p:nvSpPr>
          <p:cNvPr id="5" name="Gelijkbenige driehoek 4"/>
          <p:cNvSpPr/>
          <p:nvPr/>
        </p:nvSpPr>
        <p:spPr>
          <a:xfrm>
            <a:off x="7020272" y="1059582"/>
            <a:ext cx="2016224" cy="1728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End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37</a:t>
            </a:fld>
            <a:endParaRPr lang="nl-N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Programming the </a:t>
            </a:r>
            <a:r>
              <a:rPr lang="en-US" dirty="0" err="1" smtClean="0"/>
              <a:t>ident</a:t>
            </a:r>
            <a:r>
              <a:rPr lang="en-US" dirty="0" smtClean="0"/>
              <a:t> in the </a:t>
            </a:r>
            <a:r>
              <a:rPr lang="en-US" dirty="0" err="1" smtClean="0"/>
              <a:t>Arduino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Have the </a:t>
            </a:r>
            <a:r>
              <a:rPr lang="en-US" dirty="0" err="1" smtClean="0"/>
              <a:t>Arduino</a:t>
            </a:r>
            <a:r>
              <a:rPr lang="en-US" dirty="0" smtClean="0"/>
              <a:t> connected</a:t>
            </a:r>
          </a:p>
          <a:p>
            <a:r>
              <a:rPr lang="en-US" dirty="0" smtClean="0"/>
              <a:t>Start the </a:t>
            </a:r>
            <a:r>
              <a:rPr lang="en-US" dirty="0" err="1" smtClean="0"/>
              <a:t>Arduino</a:t>
            </a:r>
            <a:r>
              <a:rPr lang="en-US" dirty="0" smtClean="0"/>
              <a:t> IDE</a:t>
            </a:r>
          </a:p>
          <a:p>
            <a:r>
              <a:rPr lang="en-US" dirty="0" smtClean="0"/>
              <a:t>Go to monitor mode</a:t>
            </a:r>
          </a:p>
          <a:p>
            <a:r>
              <a:rPr lang="en-US" dirty="0" smtClean="0"/>
              <a:t>Set the speed to </a:t>
            </a:r>
            <a:r>
              <a:rPr lang="en-US" i="1" dirty="0" smtClean="0"/>
              <a:t>115200</a:t>
            </a:r>
          </a:p>
          <a:p>
            <a:r>
              <a:rPr lang="en-US" dirty="0" smtClean="0"/>
              <a:t>Set the line end to </a:t>
            </a:r>
            <a:r>
              <a:rPr lang="en-US" i="1" dirty="0" smtClean="0"/>
              <a:t>newline</a:t>
            </a:r>
          </a:p>
          <a:p>
            <a:r>
              <a:rPr lang="en-US" dirty="0" smtClean="0"/>
              <a:t>You can now type commands in  the window.</a:t>
            </a:r>
          </a:p>
          <a:p>
            <a:r>
              <a:rPr lang="en-US" dirty="0" smtClean="0"/>
              <a:t>Type: </a:t>
            </a:r>
          </a:p>
          <a:p>
            <a:pPr lvl="1"/>
            <a:r>
              <a:rPr lang="en-US" i="1" dirty="0" smtClean="0"/>
              <a:t>cident:PiAndMore10</a:t>
            </a:r>
          </a:p>
          <a:p>
            <a:pPr lvl="1"/>
            <a:r>
              <a:rPr lang="en-US" i="1" dirty="0" err="1" smtClean="0"/>
              <a:t>cident</a:t>
            </a:r>
            <a:r>
              <a:rPr lang="en-US" i="1" dirty="0" smtClean="0"/>
              <a:t>?</a:t>
            </a:r>
            <a:r>
              <a:rPr lang="en-US" dirty="0" smtClean="0"/>
              <a:t>	(you should get the string back)</a:t>
            </a:r>
          </a:p>
          <a:p>
            <a:r>
              <a:rPr lang="en-US" dirty="0" smtClean="0"/>
              <a:t>Put in the </a:t>
            </a:r>
            <a:r>
              <a:rPr lang="en-US" dirty="0" err="1" smtClean="0"/>
              <a:t>config</a:t>
            </a:r>
            <a:r>
              <a:rPr lang="en-US" dirty="0" smtClean="0"/>
              <a:t> tool the value </a:t>
            </a:r>
            <a:r>
              <a:rPr lang="en-US" i="1" dirty="0" smtClean="0"/>
              <a:t>PiAndMore10</a:t>
            </a:r>
            <a:r>
              <a:rPr lang="en-US" dirty="0" smtClean="0"/>
              <a:t> in the field </a:t>
            </a:r>
            <a:r>
              <a:rPr lang="en-US" i="1" dirty="0" smtClean="0"/>
              <a:t>Parameter </a:t>
            </a:r>
            <a:r>
              <a:rPr lang="en-US" i="1" dirty="0" err="1" smtClean="0"/>
              <a:t>ident.pattern</a:t>
            </a:r>
            <a:endParaRPr lang="en-US" i="1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4</a:t>
            </a:fld>
            <a:endParaRPr lang="nl-N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 err="1" smtClean="0"/>
              <a:t>ident</a:t>
            </a:r>
            <a:r>
              <a:rPr lang="en-US" dirty="0" smtClean="0"/>
              <a:t> functionality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err="1" smtClean="0"/>
              <a:t>scratchClient</a:t>
            </a:r>
            <a:r>
              <a:rPr lang="en-US" dirty="0" smtClean="0"/>
              <a:t> and see that it works</a:t>
            </a:r>
          </a:p>
          <a:p>
            <a:r>
              <a:rPr lang="en-US" dirty="0" smtClean="0"/>
              <a:t>Now change the value of the </a:t>
            </a:r>
            <a:r>
              <a:rPr lang="en-US" dirty="0" err="1" smtClean="0"/>
              <a:t>ident</a:t>
            </a:r>
            <a:r>
              <a:rPr lang="en-US" dirty="0" smtClean="0"/>
              <a:t> in the </a:t>
            </a:r>
            <a:r>
              <a:rPr lang="en-US" dirty="0" err="1" smtClean="0"/>
              <a:t>config</a:t>
            </a:r>
            <a:r>
              <a:rPr lang="en-US" dirty="0" smtClean="0"/>
              <a:t> file.</a:t>
            </a:r>
          </a:p>
          <a:p>
            <a:pPr lvl="1"/>
            <a:r>
              <a:rPr lang="en-US" dirty="0" smtClean="0"/>
              <a:t>Hardly matters what</a:t>
            </a:r>
          </a:p>
          <a:p>
            <a:r>
              <a:rPr lang="en-US" dirty="0" smtClean="0"/>
              <a:t>Start </a:t>
            </a:r>
            <a:r>
              <a:rPr lang="en-US" dirty="0" err="1" smtClean="0"/>
              <a:t>scratchClient</a:t>
            </a:r>
            <a:r>
              <a:rPr lang="en-US" dirty="0" smtClean="0"/>
              <a:t> again and see that it will be rejected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5</a:t>
            </a:fld>
            <a:endParaRPr lang="nl-N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</a:t>
            </a:r>
            <a:r>
              <a:rPr lang="en-US" dirty="0" err="1" smtClean="0"/>
              <a:t>ident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ident</a:t>
            </a:r>
            <a:r>
              <a:rPr lang="en-US" dirty="0" smtClean="0"/>
              <a:t> can in the </a:t>
            </a:r>
            <a:r>
              <a:rPr lang="en-US" dirty="0" err="1" smtClean="0"/>
              <a:t>config</a:t>
            </a:r>
            <a:r>
              <a:rPr lang="en-US" dirty="0" smtClean="0"/>
              <a:t> file be specified as a regular expression. E.g.:</a:t>
            </a:r>
          </a:p>
          <a:p>
            <a:pPr lvl="1"/>
            <a:r>
              <a:rPr lang="en-US" dirty="0" smtClean="0"/>
              <a:t>A dot (.) matches any character</a:t>
            </a:r>
          </a:p>
          <a:p>
            <a:pPr lvl="1"/>
            <a:r>
              <a:rPr lang="en-US" dirty="0" smtClean="0"/>
              <a:t>A star (*) repeats the previous character (0 or more times)</a:t>
            </a:r>
          </a:p>
          <a:p>
            <a:pPr lvl="1"/>
            <a:r>
              <a:rPr lang="en-US" dirty="0" smtClean="0"/>
              <a:t>If you want to know more about regular expressions, see e.g.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http://www.rexegg.com/regex-quickstart.html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So you could specify </a:t>
            </a:r>
          </a:p>
          <a:p>
            <a:pPr lvl="1"/>
            <a:r>
              <a:rPr lang="en-US" dirty="0" smtClean="0"/>
              <a:t>PiAndMore.* and it would work when PiAndMore9, PiAndMore10 or PiAndMore100 is programmed in the </a:t>
            </a:r>
            <a:r>
              <a:rPr lang="en-US" dirty="0" err="1" smtClean="0"/>
              <a:t>ident</a:t>
            </a:r>
            <a:r>
              <a:rPr lang="en-US" dirty="0" smtClean="0"/>
              <a:t> of the </a:t>
            </a:r>
            <a:r>
              <a:rPr lang="en-US" dirty="0" err="1" smtClean="0"/>
              <a:t>Arduino</a:t>
            </a:r>
            <a:endParaRPr lang="en-US" dirty="0" smtClean="0"/>
          </a:p>
          <a:p>
            <a:r>
              <a:rPr lang="en-US" dirty="0" err="1" smtClean="0"/>
              <a:t>Ident</a:t>
            </a:r>
            <a:r>
              <a:rPr lang="en-US" dirty="0" smtClean="0"/>
              <a:t> is also needed to identify a specific </a:t>
            </a:r>
            <a:r>
              <a:rPr lang="en-US" dirty="0" err="1" smtClean="0"/>
              <a:t>Arduino</a:t>
            </a:r>
            <a:r>
              <a:rPr lang="en-US" dirty="0" smtClean="0"/>
              <a:t> if multiple will be connected concurrently (see next slides).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6</a:t>
            </a:fld>
            <a:endParaRPr lang="nl-N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Controlling multiple </a:t>
            </a:r>
            <a:r>
              <a:rPr lang="en-US" dirty="0" err="1" smtClean="0"/>
              <a:t>Arduinos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294967295"/>
          </p:nvPr>
        </p:nvSpPr>
        <p:spPr>
          <a:xfrm>
            <a:off x="8629650" y="4767263"/>
            <a:ext cx="514350" cy="274637"/>
          </a:xfrm>
        </p:spPr>
        <p:txBody>
          <a:bodyPr/>
          <a:lstStyle/>
          <a:p>
            <a:fld id="{6802DAD7-DC19-4A9E-93C3-E71314786426}" type="slidenum">
              <a:rPr lang="nl-NL" smtClean="0"/>
              <a:pPr/>
              <a:t>7</a:t>
            </a:fld>
            <a:endParaRPr lang="nl-N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multiple </a:t>
            </a:r>
            <a:r>
              <a:rPr lang="en-US" dirty="0" err="1" smtClean="0"/>
              <a:t>Arduinos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out of pins on one </a:t>
            </a:r>
            <a:r>
              <a:rPr lang="en-US" dirty="0" err="1" smtClean="0"/>
              <a:t>Arduino</a:t>
            </a:r>
            <a:r>
              <a:rPr lang="en-US" dirty="0" smtClean="0"/>
              <a:t>? Connect more of them!</a:t>
            </a:r>
          </a:p>
          <a:p>
            <a:r>
              <a:rPr lang="en-US" dirty="0" smtClean="0"/>
              <a:t>The /dev/</a:t>
            </a:r>
            <a:r>
              <a:rPr lang="en-US" dirty="0" err="1" smtClean="0"/>
              <a:t>ttyUSBnn</a:t>
            </a:r>
            <a:r>
              <a:rPr lang="en-US" dirty="0" smtClean="0"/>
              <a:t> port in the </a:t>
            </a:r>
            <a:r>
              <a:rPr lang="en-US" dirty="0" err="1" smtClean="0"/>
              <a:t>config</a:t>
            </a:r>
            <a:r>
              <a:rPr lang="en-US" dirty="0" smtClean="0"/>
              <a:t> file will define which part of the configuration is used for which </a:t>
            </a:r>
            <a:r>
              <a:rPr lang="en-US" dirty="0" err="1" smtClean="0"/>
              <a:t>Arduino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Using the </a:t>
            </a:r>
            <a:r>
              <a:rPr lang="en-US" dirty="0" err="1" smtClean="0"/>
              <a:t>ident</a:t>
            </a:r>
            <a:r>
              <a:rPr lang="en-US" dirty="0" smtClean="0"/>
              <a:t> functionality (see previous topic) can be used to check that the correct </a:t>
            </a:r>
            <a:r>
              <a:rPr lang="en-US" dirty="0" err="1" smtClean="0"/>
              <a:t>Arduino</a:t>
            </a:r>
            <a:r>
              <a:rPr lang="en-US" dirty="0" smtClean="0"/>
              <a:t> was connected to the intended port.</a:t>
            </a:r>
          </a:p>
          <a:p>
            <a:pPr lvl="1"/>
            <a:r>
              <a:rPr lang="en-US" dirty="0" smtClean="0"/>
              <a:t>You can get the </a:t>
            </a:r>
            <a:r>
              <a:rPr lang="en-US" dirty="0" err="1" smtClean="0"/>
              <a:t>Arduinos</a:t>
            </a:r>
            <a:r>
              <a:rPr lang="en-US" dirty="0" smtClean="0"/>
              <a:t> on the correct ports by connecting them always in the same sequence.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8</a:t>
            </a:fld>
            <a:endParaRPr lang="nl-N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32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a </a:t>
            </a:r>
            <a:r>
              <a:rPr lang="en-US" dirty="0" err="1" smtClean="0"/>
              <a:t>config</a:t>
            </a:r>
            <a:r>
              <a:rPr lang="en-US" dirty="0" smtClean="0"/>
              <a:t> file for multiple </a:t>
            </a:r>
            <a:r>
              <a:rPr lang="en-US" dirty="0" err="1" smtClean="0"/>
              <a:t>Arduinos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create two separate </a:t>
            </a:r>
            <a:r>
              <a:rPr lang="en-US" dirty="0" err="1" smtClean="0"/>
              <a:t>config</a:t>
            </a:r>
            <a:r>
              <a:rPr lang="en-US" dirty="0" smtClean="0"/>
              <a:t> files for each </a:t>
            </a:r>
            <a:r>
              <a:rPr lang="en-US" dirty="0" err="1" smtClean="0"/>
              <a:t>Arduino</a:t>
            </a:r>
            <a:r>
              <a:rPr lang="en-US" dirty="0" smtClean="0"/>
              <a:t> and test them out.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config</a:t>
            </a:r>
            <a:r>
              <a:rPr lang="en-US" dirty="0" smtClean="0"/>
              <a:t> tool can only work on a single adapter at a time.</a:t>
            </a:r>
          </a:p>
          <a:p>
            <a:r>
              <a:rPr lang="en-US" dirty="0" smtClean="0"/>
              <a:t>Now create a new .xml file, and</a:t>
            </a:r>
          </a:p>
          <a:p>
            <a:pPr lvl="1"/>
            <a:r>
              <a:rPr lang="en-US" dirty="0" smtClean="0"/>
              <a:t>Copy in the first file completely</a:t>
            </a:r>
          </a:p>
          <a:p>
            <a:pPr lvl="1"/>
            <a:r>
              <a:rPr lang="en-US" dirty="0" smtClean="0"/>
              <a:t>Take the adapter section (most of the file) of the second file and paste this after the first adapter</a:t>
            </a:r>
          </a:p>
          <a:p>
            <a:pPr lvl="1"/>
            <a:r>
              <a:rPr lang="en-US" dirty="0" smtClean="0"/>
              <a:t>Adapt the USB port in one of the files (make the board that you connect last /dev/ttyUSB</a:t>
            </a:r>
            <a:r>
              <a:rPr lang="en-US" b="1" i="1" dirty="0" smtClean="0"/>
              <a:t>1</a:t>
            </a:r>
            <a:r>
              <a:rPr lang="en-US" dirty="0" smtClean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9</a:t>
            </a:fld>
            <a:endParaRPr lang="nl-N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23908</TotalTime>
  <Words>1587</Words>
  <Application>Microsoft Office PowerPoint</Application>
  <PresentationFormat>Diavoorstelling (16:9)</PresentationFormat>
  <Paragraphs>253</Paragraphs>
  <Slides>37</Slides>
  <Notes>36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37</vt:i4>
      </vt:variant>
    </vt:vector>
  </HeadingPairs>
  <TitlesOfParts>
    <vt:vector size="38" baseType="lpstr">
      <vt:lpstr>Office-thema</vt:lpstr>
      <vt:lpstr>Physical computing from Scratch using scratchClient – Expert  Control servos, LEDs and more from Scratch using RPi, Arduino, scratchClient</vt:lpstr>
      <vt:lpstr>Strongly link the config file to the Arduino</vt:lpstr>
      <vt:lpstr>The ident functionality</vt:lpstr>
      <vt:lpstr>Programming the ident in the Arduino</vt:lpstr>
      <vt:lpstr>Testing ident functionality</vt:lpstr>
      <vt:lpstr>More about ident</vt:lpstr>
      <vt:lpstr>Controlling multiple Arduinos</vt:lpstr>
      <vt:lpstr>Control multiple Arduinos</vt:lpstr>
      <vt:lpstr>Creating a config file for multiple Arduinos</vt:lpstr>
      <vt:lpstr>Trying it out – merge and config</vt:lpstr>
      <vt:lpstr>Trying it out – Control from Scratch</vt:lpstr>
      <vt:lpstr>Making the /dev/ttyUSBnn not matter anymore</vt:lpstr>
      <vt:lpstr>Explaining the startup tool</vt:lpstr>
      <vt:lpstr>Power on self test (POST)</vt:lpstr>
      <vt:lpstr>Power on self test (POST)</vt:lpstr>
      <vt:lpstr>How to do the POST?</vt:lpstr>
      <vt:lpstr>Controlling a relay</vt:lpstr>
      <vt:lpstr>Controlling a relay</vt:lpstr>
      <vt:lpstr>Other issues – and the solution</vt:lpstr>
      <vt:lpstr>Connect the relay module to pin A2</vt:lpstr>
      <vt:lpstr>Use a servo to press buttons on appliances</vt:lpstr>
      <vt:lpstr>Safely controlling 220 Volt appliances</vt:lpstr>
      <vt:lpstr>Controlling a camera</vt:lpstr>
      <vt:lpstr>What else can scratchClient do?</vt:lpstr>
      <vt:lpstr>Can scratchClient do more? Yes!</vt:lpstr>
      <vt:lpstr>Take your work home</vt:lpstr>
      <vt:lpstr>Do you want to take your work home?</vt:lpstr>
      <vt:lpstr>Clean up / teardown</vt:lpstr>
      <vt:lpstr>Unplug and pack up</vt:lpstr>
      <vt:lpstr>More information</vt:lpstr>
      <vt:lpstr>End of the Advanced Workshop</vt:lpstr>
      <vt:lpstr>Appendix</vt:lpstr>
      <vt:lpstr>Maximum current per pin</vt:lpstr>
      <vt:lpstr>Calculation of the resistors</vt:lpstr>
      <vt:lpstr>Cost of the setup (1 of 2)</vt:lpstr>
      <vt:lpstr>Cost of the setup (2 of 2)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Hans de Jong</dc:creator>
  <cp:lastModifiedBy>Hans de Jong</cp:lastModifiedBy>
  <cp:revision>563</cp:revision>
  <dcterms:created xsi:type="dcterms:W3CDTF">2016-12-25T05:55:15Z</dcterms:created>
  <dcterms:modified xsi:type="dcterms:W3CDTF">2018-02-22T20:16:39Z</dcterms:modified>
</cp:coreProperties>
</file>