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1pPr>
    <a:lvl2pPr marL="0" marR="0" indent="4572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2pPr>
    <a:lvl3pPr marL="0" marR="0" indent="9144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3pPr>
    <a:lvl4pPr marL="0" marR="0" indent="13716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4pPr>
    <a:lvl5pPr marL="0" marR="0" indent="18288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5pPr>
    <a:lvl6pPr marL="0" marR="0" indent="22860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6pPr>
    <a:lvl7pPr marL="0" marR="0" indent="27432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7pPr>
    <a:lvl8pPr marL="0" marR="0" indent="32004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8pPr>
    <a:lvl9pPr marL="0" marR="0" indent="36576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1">
              <a:hueOff val="-398243"/>
              <a:satOff val="23908"/>
              <a:lumOff val="10782"/>
            </a:schemeClr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B9CBD3"/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7FA2B6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6DDDC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DF658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6F7F2"/>
          </a:solidFill>
        </a:fill>
      </a:tcStyle>
    </a:wholeTbl>
    <a:band2H>
      <a:tcTxStyle b="def" i="def"/>
      <a:tcStyle>
        <a:tcBdr/>
        <a:fill>
          <a:solidFill>
            <a:schemeClr val="accent6">
              <a:hueOff val="887465"/>
              <a:satOff val="-30004"/>
              <a:lumOff val="6094"/>
            </a:schemeClr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430252"/>
              <a:satOff val="-18978"/>
              <a:lumOff val="-19473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6F7F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827A3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-3883"/>
              <a:lumOff val="14670"/>
            </a:schemeClr>
          </a:solidFill>
        </a:fill>
      </a:tcStyle>
    </a:wholeTbl>
    <a:band2H>
      <a:tcTxStyle b="def" i="def"/>
      <a:tcStyle>
        <a:tcBdr/>
        <a:fill>
          <a:solidFill>
            <a:srgbClr val="B5AEC4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8C78A6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14B97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14B9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2057400" y="11229761"/>
            <a:ext cx="20269200" cy="845948"/>
          </a:xfrm>
          <a:prstGeom prst="rect">
            <a:avLst/>
          </a:prstGeom>
        </p:spPr>
        <p:txBody>
          <a:bodyPr/>
          <a:lstStyle/>
          <a:p>
            <a:pPr/>
            <a:r>
              <a:t>Author and Date</a:t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"/>
          <p:cNvSpPr/>
          <p:nvPr/>
        </p:nvSpPr>
        <p:spPr>
          <a:xfrm>
            <a:off x="999500" y="1067048"/>
            <a:ext cx="22378886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05" name="Body Level One…"/>
          <p:cNvSpPr txBox="1"/>
          <p:nvPr>
            <p:ph type="body" sz="half" idx="1" hasCustomPrompt="1"/>
          </p:nvPr>
        </p:nvSpPr>
        <p:spPr>
          <a:xfrm>
            <a:off x="2057400" y="4261880"/>
            <a:ext cx="20269200" cy="5061561"/>
          </a:xfrm>
          <a:prstGeom prst="rect">
            <a:avLst/>
          </a:prstGeom>
        </p:spPr>
        <p:txBody>
          <a:bodyPr/>
          <a:lstStyle>
            <a:lvl1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"/>
          <p:cNvSpPr/>
          <p:nvPr/>
        </p:nvSpPr>
        <p:spPr>
          <a:xfrm>
            <a:off x="1008907" y="1066849"/>
            <a:ext cx="22378886" cy="115823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14" name="Fact information"/>
          <p:cNvSpPr txBox="1"/>
          <p:nvPr>
            <p:ph type="body" sz="quarter" idx="21" hasCustomPrompt="1"/>
          </p:nvPr>
        </p:nvSpPr>
        <p:spPr>
          <a:xfrm>
            <a:off x="2057400" y="8113450"/>
            <a:ext cx="20269200" cy="845948"/>
          </a:xfrm>
          <a:prstGeom prst="rect">
            <a:avLst/>
          </a:prstGeom>
        </p:spPr>
        <p:txBody>
          <a:bodyPr anchor="t"/>
          <a:lstStyle/>
          <a:p>
            <a:pPr/>
            <a:r>
              <a:t>Fact information</a:t>
            </a:r>
          </a:p>
        </p:txBody>
      </p:sp>
      <p:sp>
        <p:nvSpPr>
          <p:cNvPr id="115" name="Body Level One…"/>
          <p:cNvSpPr txBox="1"/>
          <p:nvPr>
            <p:ph type="body" sz="half" idx="1" hasCustomPrompt="1"/>
          </p:nvPr>
        </p:nvSpPr>
        <p:spPr>
          <a:xfrm>
            <a:off x="2057400" y="3498790"/>
            <a:ext cx="20269200" cy="4814114"/>
          </a:xfrm>
          <a:prstGeom prst="rect">
            <a:avLst/>
          </a:prstGeom>
        </p:spPr>
        <p:txBody>
          <a:bodyPr anchor="b"/>
          <a:lstStyle>
            <a:lvl1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1pPr>
            <a:lvl2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2pPr>
            <a:lvl3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3pPr>
            <a:lvl4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4pPr>
            <a:lvl5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1008907" y="1064171"/>
            <a:ext cx="22378886" cy="11587658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24" name="Body Level One…"/>
          <p:cNvSpPr txBox="1"/>
          <p:nvPr>
            <p:ph type="body" sz="quarter" idx="1" hasCustomPrompt="1"/>
          </p:nvPr>
        </p:nvSpPr>
        <p:spPr>
          <a:xfrm>
            <a:off x="5737745" y="5549900"/>
            <a:ext cx="12908510" cy="2628900"/>
          </a:xfrm>
          <a:prstGeom prst="rect">
            <a:avLst/>
          </a:prstGeom>
        </p:spPr>
        <p:txBody>
          <a:bodyPr/>
          <a:lstStyle>
            <a:lvl1pPr marL="320204" indent="-320204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320204" indent="136995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320204" indent="594195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320204" indent="1051395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320204" indent="1508595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5" name="Attribution"/>
          <p:cNvSpPr txBox="1"/>
          <p:nvPr>
            <p:ph type="body" sz="quarter" idx="21" hasCustomPrompt="1"/>
          </p:nvPr>
        </p:nvSpPr>
        <p:spPr>
          <a:xfrm>
            <a:off x="6100233" y="9999201"/>
            <a:ext cx="12546022" cy="508001"/>
          </a:xfrm>
          <a:prstGeom prst="rect">
            <a:avLst/>
          </a:prstGeom>
        </p:spPr>
        <p:txBody>
          <a:bodyPr anchor="t"/>
          <a:lstStyle>
            <a:lvl1pPr algn="l" defTabSz="355600">
              <a:lnSpc>
                <a:spcPct val="140000"/>
              </a:lnSpc>
              <a:defRPr spc="26" sz="2700"/>
            </a:lvl1pPr>
          </a:lstStyle>
          <a:p>
            <a:pPr/>
            <a:r>
              <a:t>Attribution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153339838_1340x2010.jpg"/>
          <p:cNvSpPr/>
          <p:nvPr>
            <p:ph type="pic" idx="21"/>
          </p:nvPr>
        </p:nvSpPr>
        <p:spPr>
          <a:xfrm>
            <a:off x="12128500" y="-1638300"/>
            <a:ext cx="11341100" cy="170116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4" name="936299162_1323x1986.jpg"/>
          <p:cNvSpPr/>
          <p:nvPr>
            <p:ph type="pic" idx="22"/>
          </p:nvPr>
        </p:nvSpPr>
        <p:spPr>
          <a:xfrm>
            <a:off x="1003300" y="-4737100"/>
            <a:ext cx="11201401" cy="16814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5" name="101883338_1323x1985.jpg"/>
          <p:cNvSpPr/>
          <p:nvPr>
            <p:ph type="pic" idx="23"/>
          </p:nvPr>
        </p:nvSpPr>
        <p:spPr>
          <a:xfrm>
            <a:off x="1003300" y="1344083"/>
            <a:ext cx="11201400" cy="168063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12043207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913369614_2691x1794.jpg"/>
          <p:cNvSpPr/>
          <p:nvPr>
            <p:ph type="pic" idx="21"/>
          </p:nvPr>
        </p:nvSpPr>
        <p:spPr>
          <a:xfrm>
            <a:off x="800100" y="253554"/>
            <a:ext cx="22783800" cy="152393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57720189_2642x1761.jpg"/>
          <p:cNvSpPr/>
          <p:nvPr>
            <p:ph type="pic" idx="21"/>
          </p:nvPr>
        </p:nvSpPr>
        <p:spPr>
          <a:xfrm>
            <a:off x="1003300" y="-606362"/>
            <a:ext cx="22364700" cy="1489065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2057400" y="11229761"/>
            <a:ext cx="20269200" cy="8459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2057400" y="2865468"/>
            <a:ext cx="20269200" cy="5359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12039599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153339838_1322x1983.jpg"/>
          <p:cNvSpPr/>
          <p:nvPr>
            <p:ph type="pic" idx="21"/>
          </p:nvPr>
        </p:nvSpPr>
        <p:spPr>
          <a:xfrm>
            <a:off x="12192000" y="-1540805"/>
            <a:ext cx="11188700" cy="1678305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Rectangle"/>
          <p:cNvSpPr/>
          <p:nvPr/>
        </p:nvSpPr>
        <p:spPr>
          <a:xfrm>
            <a:off x="1008955" y="1064815"/>
            <a:ext cx="11190189" cy="11586370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33" name="Author and Date"/>
          <p:cNvSpPr txBox="1"/>
          <p:nvPr>
            <p:ph type="body" sz="quarter" idx="22" hasCustomPrompt="1"/>
          </p:nvPr>
        </p:nvSpPr>
        <p:spPr>
          <a:xfrm>
            <a:off x="1803400" y="11229761"/>
            <a:ext cx="9601200" cy="845948"/>
          </a:xfrm>
          <a:prstGeom prst="rect">
            <a:avLst/>
          </a:prstGeom>
        </p:spPr>
        <p:txBody>
          <a:bodyPr/>
          <a:lstStyle/>
          <a:p>
            <a:pPr/>
            <a:r>
              <a:t>Author and Date</a:t>
            </a:r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1803400" y="4483100"/>
            <a:ext cx="9601200" cy="4191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70000"/>
              </a:lnSpc>
              <a:defRPr sz="12000"/>
            </a:lvl1pPr>
          </a:lstStyle>
          <a:p>
            <a:pPr/>
            <a:r>
              <a:t>Slide Title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39599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2057400" y="3232086"/>
            <a:ext cx="20269200" cy="845948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xfrm>
            <a:off x="2057400" y="1060698"/>
            <a:ext cx="20269200" cy="2279402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xfrm>
            <a:off x="2056037" y="4647009"/>
            <a:ext cx="20271926" cy="6957368"/>
          </a:xfrm>
          <a:prstGeom prst="rect">
            <a:avLst/>
          </a:prstGeom>
        </p:spPr>
        <p:txBody>
          <a:bodyPr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"/>
          <p:cNvSpPr/>
          <p:nvPr/>
        </p:nvSpPr>
        <p:spPr>
          <a:xfrm>
            <a:off x="12192000" y="2079724"/>
            <a:ext cx="11188700" cy="9550401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53" name="Rectangle"/>
          <p:cNvSpPr/>
          <p:nvPr/>
        </p:nvSpPr>
        <p:spPr>
          <a:xfrm>
            <a:off x="1008906" y="1067048"/>
            <a:ext cx="11190188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54" name="Body Level One…"/>
          <p:cNvSpPr txBox="1"/>
          <p:nvPr>
            <p:ph type="body" idx="1" hasCustomPrompt="1"/>
          </p:nvPr>
        </p:nvSpPr>
        <p:spPr>
          <a:xfrm>
            <a:off x="2058458" y="3677751"/>
            <a:ext cx="20264297" cy="6956178"/>
          </a:xfrm>
          <a:prstGeom prst="rect">
            <a:avLst/>
          </a:prstGeom>
        </p:spPr>
        <p:txBody>
          <a:bodyPr numCol="2" spcCol="2314058"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044578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Image"/>
          <p:cNvSpPr/>
          <p:nvPr>
            <p:ph type="pic" idx="21"/>
          </p:nvPr>
        </p:nvSpPr>
        <p:spPr>
          <a:xfrm>
            <a:off x="11700889" y="-1027620"/>
            <a:ext cx="12288856" cy="150230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3" name="Rectangle"/>
          <p:cNvSpPr/>
          <p:nvPr/>
        </p:nvSpPr>
        <p:spPr>
          <a:xfrm>
            <a:off x="1008906" y="1067048"/>
            <a:ext cx="11190188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64" name="Slide Subtitle"/>
          <p:cNvSpPr txBox="1"/>
          <p:nvPr>
            <p:ph type="body" sz="quarter" idx="22" hasCustomPrompt="1"/>
          </p:nvPr>
        </p:nvSpPr>
        <p:spPr>
          <a:xfrm>
            <a:off x="1802037" y="4375086"/>
            <a:ext cx="9603926" cy="845948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65" name="Slide Title"/>
          <p:cNvSpPr txBox="1"/>
          <p:nvPr>
            <p:ph type="title" hasCustomPrompt="1"/>
          </p:nvPr>
        </p:nvSpPr>
        <p:spPr>
          <a:xfrm>
            <a:off x="1802060" y="1640061"/>
            <a:ext cx="9601348" cy="2798379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Slide Title</a:t>
            </a:r>
          </a:p>
        </p:txBody>
      </p:sp>
      <p:sp>
        <p:nvSpPr>
          <p:cNvPr id="66" name="Body Level One…"/>
          <p:cNvSpPr txBox="1"/>
          <p:nvPr>
            <p:ph type="body" sz="quarter" idx="1" hasCustomPrompt="1"/>
          </p:nvPr>
        </p:nvSpPr>
        <p:spPr>
          <a:xfrm>
            <a:off x="1802037" y="5778500"/>
            <a:ext cx="9596832" cy="6110784"/>
          </a:xfrm>
          <a:prstGeom prst="rect">
            <a:avLst/>
          </a:prstGeom>
        </p:spPr>
        <p:txBody>
          <a:bodyPr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xfrm>
            <a:off x="12044578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002557" y="1068834"/>
            <a:ext cx="22378886" cy="11578332"/>
          </a:xfrm>
          <a:prstGeom prst="rect">
            <a:avLst/>
          </a:prstGeom>
          <a:solidFill>
            <a:srgbClr val="7CA0B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75" name="Section Title"/>
          <p:cNvSpPr txBox="1"/>
          <p:nvPr>
            <p:ph type="title" hasCustomPrompt="1"/>
          </p:nvPr>
        </p:nvSpPr>
        <p:spPr>
          <a:xfrm>
            <a:off x="2057400" y="4196048"/>
            <a:ext cx="20269200" cy="521315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12000">
                <a:solidFill>
                  <a:srgbClr val="FFFFFF"/>
                </a:solidFill>
                <a:latin typeface="Canela Regular"/>
                <a:ea typeface="Canela Regular"/>
                <a:cs typeface="Canela Regular"/>
                <a:sym typeface="Canela Regular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"/>
          <p:cNvSpPr/>
          <p:nvPr/>
        </p:nvSpPr>
        <p:spPr>
          <a:xfrm>
            <a:off x="1008907" y="1067048"/>
            <a:ext cx="22378886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84" name="Slide Subtitle"/>
          <p:cNvSpPr txBox="1"/>
          <p:nvPr>
            <p:ph type="body" sz="quarter" idx="21" hasCustomPrompt="1"/>
          </p:nvPr>
        </p:nvSpPr>
        <p:spPr>
          <a:xfrm>
            <a:off x="2057400" y="3232086"/>
            <a:ext cx="20269200" cy="845948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85" name="Slide Title"/>
          <p:cNvSpPr txBox="1"/>
          <p:nvPr>
            <p:ph type="title" hasCustomPrompt="1"/>
          </p:nvPr>
        </p:nvSpPr>
        <p:spPr>
          <a:xfrm>
            <a:off x="2057400" y="1060698"/>
            <a:ext cx="20269200" cy="2272842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Slide Title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"/>
          <p:cNvSpPr/>
          <p:nvPr/>
        </p:nvSpPr>
        <p:spPr>
          <a:xfrm>
            <a:off x="12197605" y="1065312"/>
            <a:ext cx="11184585" cy="1158537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94" name="Rectangle"/>
          <p:cNvSpPr/>
          <p:nvPr/>
        </p:nvSpPr>
        <p:spPr>
          <a:xfrm>
            <a:off x="1003299" y="2076549"/>
            <a:ext cx="11194307" cy="9556552"/>
          </a:xfrm>
          <a:prstGeom prst="rect">
            <a:avLst/>
          </a:prstGeom>
          <a:solidFill>
            <a:schemeClr val="accent3">
              <a:satOff val="-3883"/>
              <a:lumOff val="1467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95" name="Body Level One…"/>
          <p:cNvSpPr txBox="1"/>
          <p:nvPr>
            <p:ph type="body" sz="quarter" idx="1" hasCustomPrompt="1"/>
          </p:nvPr>
        </p:nvSpPr>
        <p:spPr>
          <a:xfrm>
            <a:off x="13496600" y="4331487"/>
            <a:ext cx="9049076" cy="5492985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3200"/>
              </a:spcBef>
              <a:defRPr spc="-39" sz="4000"/>
            </a:lvl1pPr>
            <a:lvl2pPr algn="l">
              <a:lnSpc>
                <a:spcPct val="100000"/>
              </a:lnSpc>
              <a:spcBef>
                <a:spcPts val="3200"/>
              </a:spcBef>
              <a:defRPr spc="-39" sz="4000"/>
            </a:lvl2pPr>
            <a:lvl3pPr algn="l">
              <a:lnSpc>
                <a:spcPct val="100000"/>
              </a:lnSpc>
              <a:spcBef>
                <a:spcPts val="3200"/>
              </a:spcBef>
              <a:defRPr spc="-39" sz="4000"/>
            </a:lvl3pPr>
            <a:lvl4pPr algn="l">
              <a:lnSpc>
                <a:spcPct val="100000"/>
              </a:lnSpc>
              <a:spcBef>
                <a:spcPts val="3200"/>
              </a:spcBef>
              <a:defRPr spc="-39" sz="4000"/>
            </a:lvl4pPr>
            <a:lvl5pPr algn="l">
              <a:lnSpc>
                <a:spcPct val="100000"/>
              </a:lnSpc>
              <a:spcBef>
                <a:spcPts val="3200"/>
              </a:spcBef>
              <a:defRPr spc="-39" sz="4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6" name="Agenda Title"/>
          <p:cNvSpPr txBox="1"/>
          <p:nvPr>
            <p:ph type="title" hasCustomPrompt="1"/>
          </p:nvPr>
        </p:nvSpPr>
        <p:spPr>
          <a:xfrm>
            <a:off x="1676400" y="5865318"/>
            <a:ext cx="9829800" cy="17330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Agenda Title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6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1002557" y="1066800"/>
            <a:ext cx="22378886" cy="11582400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3" name="Presentation Title"/>
          <p:cNvSpPr txBox="1"/>
          <p:nvPr>
            <p:ph type="title" hasCustomPrompt="1"/>
          </p:nvPr>
        </p:nvSpPr>
        <p:spPr>
          <a:xfrm>
            <a:off x="2057400" y="2865877"/>
            <a:ext cx="20269200" cy="5359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4" name="Body Level One…"/>
          <p:cNvSpPr txBox="1"/>
          <p:nvPr>
            <p:ph type="body" idx="1" hasCustomPrompt="1"/>
          </p:nvPr>
        </p:nvSpPr>
        <p:spPr>
          <a:xfrm>
            <a:off x="2057400" y="7814975"/>
            <a:ext cx="20269200" cy="1488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038228" y="13131800"/>
            <a:ext cx="307544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5E5E5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4572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9144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13716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18288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2860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27432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32004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36576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hueOff val="129105"/>
              </a:schemeClr>
            </a:gs>
            <a:gs pos="100000">
              <a:schemeClr val="accent1">
                <a:hueOff val="73155"/>
                <a:satOff val="13087"/>
                <a:lumOff val="-49701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ennett Ross, Zachary Ross, Saahil Dutt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Bennett Ross, Zachary Ross, Saahil Dutta</a:t>
            </a:r>
          </a:p>
        </p:txBody>
      </p:sp>
      <p:sp>
        <p:nvSpPr>
          <p:cNvPr id="161" name="CrashCours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CrashCourse </a:t>
            </a:r>
          </a:p>
        </p:txBody>
      </p:sp>
      <p:sp>
        <p:nvSpPr>
          <p:cNvPr id="162" name="UVA Course Schedule Planner"/>
          <p:cNvSpPr txBox="1"/>
          <p:nvPr/>
        </p:nvSpPr>
        <p:spPr>
          <a:xfrm>
            <a:off x="2057400" y="7884987"/>
            <a:ext cx="20269200" cy="845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825500">
              <a:spcBef>
                <a:spcPts val="0"/>
              </a:spcBef>
              <a:defRPr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UVA Course Schedule Planner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hueOff val="129105"/>
              </a:schemeClr>
            </a:gs>
            <a:gs pos="100000">
              <a:schemeClr val="accent1">
                <a:hueOff val="73155"/>
                <a:satOff val="13087"/>
                <a:lumOff val="-49701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Features</a:t>
            </a:r>
          </a:p>
        </p:txBody>
      </p:sp>
      <p:sp>
        <p:nvSpPr>
          <p:cNvPr id="165" name="Login/Logout Functional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Login/Logout Functionality</a:t>
            </a:r>
          </a:p>
          <a:p>
            <a:pPr/>
            <a:r>
              <a:t>Add/Delete Classes</a:t>
            </a:r>
          </a:p>
          <a:p>
            <a:pPr/>
            <a:r>
              <a:t>Rolling Calendar Visualization</a:t>
            </a:r>
          </a:p>
          <a:p>
            <a:pPr/>
            <a:r>
              <a:t>Class Lists Based on Filters</a:t>
            </a:r>
          </a:p>
          <a:p>
            <a:pPr/>
            <a:r>
              <a:t>Retains Class Information after Logout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hueOff val="129105"/>
              </a:schemeClr>
            </a:gs>
            <a:gs pos="100000">
              <a:schemeClr val="accent1">
                <a:hueOff val="73155"/>
                <a:satOff val="13087"/>
                <a:lumOff val="-49701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</a:t>
            </a:r>
          </a:p>
        </p:txBody>
      </p:sp>
      <p:sp>
        <p:nvSpPr>
          <p:cNvPr id="168" name="State Management…"/>
          <p:cNvSpPr txBox="1"/>
          <p:nvPr>
            <p:ph type="body" idx="1"/>
          </p:nvPr>
        </p:nvSpPr>
        <p:spPr>
          <a:xfrm>
            <a:off x="2056037" y="3573707"/>
            <a:ext cx="20271926" cy="8030670"/>
          </a:xfrm>
          <a:prstGeom prst="rect">
            <a:avLst/>
          </a:prstGeom>
        </p:spPr>
        <p:txBody>
          <a:bodyPr/>
          <a:lstStyle/>
          <a:p>
            <a:pPr/>
            <a:r>
              <a:t>State Management</a:t>
            </a:r>
          </a:p>
          <a:p>
            <a:pPr lvl="2"/>
            <a:r>
              <a:t>Redux Store </a:t>
            </a:r>
          </a:p>
          <a:p>
            <a:pPr/>
            <a:r>
              <a:t>Backend</a:t>
            </a:r>
          </a:p>
          <a:p>
            <a:pPr lvl="2"/>
            <a:r>
              <a:t>Back4App</a:t>
            </a:r>
          </a:p>
          <a:p>
            <a:pPr/>
            <a:r>
              <a:t>Course Data</a:t>
            </a:r>
          </a:p>
          <a:p>
            <a:pPr lvl="2"/>
            <a:r>
              <a:t>Retrieved from UVA public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hueOff val="129105"/>
              </a:schemeClr>
            </a:gs>
            <a:gs pos="100000">
              <a:schemeClr val="accent1">
                <a:hueOff val="73155"/>
                <a:satOff val="13087"/>
                <a:lumOff val="-49701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Limi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lnSpc>
                <a:spcPct val="70000"/>
              </a:lnSpc>
              <a:defRPr sz="8200"/>
            </a:pPr>
            <a:r>
              <a:t>Limitations</a:t>
            </a:r>
          </a:p>
        </p:txBody>
      </p:sp>
      <p:sp>
        <p:nvSpPr>
          <p:cNvPr id="171" name="Search Efficienc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Search Efficiency</a:t>
            </a:r>
          </a:p>
          <a:p>
            <a:pPr lvl="2">
              <a:defRPr sz="3000"/>
            </a:pPr>
            <a:r>
              <a:t>Free version of Back4App did not allow for uploading individual course data</a:t>
            </a:r>
          </a:p>
          <a:p>
            <a:pPr/>
            <a:r>
              <a:t>Schedule Visualization</a:t>
            </a:r>
          </a:p>
          <a:p>
            <a:pPr lvl="2">
              <a:defRPr sz="3000"/>
            </a:pPr>
            <a:r>
              <a:t>The intended calendar API (react-native-big-calendar) was not fully developed</a:t>
            </a:r>
          </a:p>
          <a:p>
            <a:pPr/>
            <a:r>
              <a:t>Additional Filters</a:t>
            </a:r>
          </a:p>
          <a:p>
            <a:pPr lvl="2">
              <a:defRPr sz="3000"/>
            </a:pPr>
            <a:r>
              <a:t>Public API results were not as extensive as expected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hueOff val="129105"/>
              </a:schemeClr>
            </a:gs>
            <a:gs pos="100000">
              <a:schemeClr val="accent1">
                <a:hueOff val="73155"/>
                <a:satOff val="13087"/>
                <a:lumOff val="-49701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Demo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latin typeface="Canela Deck Bold"/>
                <a:ea typeface="Canela Deck Bold"/>
                <a:cs typeface="Canela Deck Bold"/>
                <a:sym typeface="Canela Deck Bold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9_Lookbook">
  <a:themeElements>
    <a:clrScheme name="29_Lookbook">
      <a:dk1>
        <a:srgbClr val="000000"/>
      </a:dk1>
      <a:lt1>
        <a:srgbClr val="F6F7F2"/>
      </a:lt1>
      <a:dk2>
        <a:srgbClr val="5E5E5E"/>
      </a:dk2>
      <a:lt2>
        <a:srgbClr val="D5D5D5"/>
      </a:lt2>
      <a:accent1>
        <a:srgbClr val="B9CAD3"/>
      </a:accent1>
      <a:accent2>
        <a:srgbClr val="8CBAD7"/>
      </a:accent2>
      <a:accent3>
        <a:srgbClr val="B5AFC4"/>
      </a:accent3>
      <a:accent4>
        <a:srgbClr val="E8A6B1"/>
      </a:accent4>
      <a:accent5>
        <a:srgbClr val="FF8A6E"/>
      </a:accent5>
      <a:accent6>
        <a:srgbClr val="E2CF91"/>
      </a:accent6>
      <a:hlink>
        <a:srgbClr val="0000FF"/>
      </a:hlink>
      <a:folHlink>
        <a:srgbClr val="FF00FF"/>
      </a:folHlink>
    </a:clrScheme>
    <a:fontScheme name="29_Lookbook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9_Look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154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59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Canela Deck Bold"/>
            <a:ea typeface="Canela Deck Bold"/>
            <a:cs typeface="Canela Deck Bold"/>
            <a:sym typeface="Canela Deck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9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roxima Nova Medium"/>
            <a:ea typeface="Proxima Nova Medium"/>
            <a:cs typeface="Proxima Nova Medium"/>
            <a:sym typeface="Proxima Nova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9_Lookbook">
  <a:themeElements>
    <a:clrScheme name="29_Lookbook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B9CAD3"/>
      </a:accent1>
      <a:accent2>
        <a:srgbClr val="8CBAD7"/>
      </a:accent2>
      <a:accent3>
        <a:srgbClr val="B5AFC4"/>
      </a:accent3>
      <a:accent4>
        <a:srgbClr val="E8A6B1"/>
      </a:accent4>
      <a:accent5>
        <a:srgbClr val="FF8A6E"/>
      </a:accent5>
      <a:accent6>
        <a:srgbClr val="E2CF91"/>
      </a:accent6>
      <a:hlink>
        <a:srgbClr val="0000FF"/>
      </a:hlink>
      <a:folHlink>
        <a:srgbClr val="FF00FF"/>
      </a:folHlink>
    </a:clrScheme>
    <a:fontScheme name="29_Lookbook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9_Look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154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59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Canela Deck Bold"/>
            <a:ea typeface="Canela Deck Bold"/>
            <a:cs typeface="Canela Deck Bold"/>
            <a:sym typeface="Canela Deck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9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roxima Nova Medium"/>
            <a:ea typeface="Proxima Nova Medium"/>
            <a:cs typeface="Proxima Nova Medium"/>
            <a:sym typeface="Proxima Nova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