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layfair Displ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regular.fntdata"/><Relationship Id="rId14" Type="http://schemas.openxmlformats.org/officeDocument/2006/relationships/slide" Target="slides/slide9.xml"/><Relationship Id="rId17" Type="http://schemas.openxmlformats.org/officeDocument/2006/relationships/font" Target="fonts/PlayfairDisplay-italic.fntdata"/><Relationship Id="rId16" Type="http://schemas.openxmlformats.org/officeDocument/2006/relationships/font" Target="fonts/PlayfairDispl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PlayfairDispl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35910f2e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35910f2e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35910f2e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35910f2e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35910f2e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35910f2e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35910f2e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35910f2e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35910f2e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35910f2e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38ab6e6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38ab6e6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38ab6e69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38ab6e69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38ab6e69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38ab6e69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7796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Gap Analysis - University of California Privacy and Data Security IR Plan</a:t>
            </a:r>
            <a:endParaRPr/>
          </a:p>
          <a:p>
            <a:pPr indent="0" lvl="0" marL="0" rtl="0" algn="ctr">
              <a:spcBef>
                <a:spcPts val="0"/>
              </a:spcBef>
              <a:spcAft>
                <a:spcPts val="0"/>
              </a:spcAft>
              <a:buNone/>
            </a:pPr>
            <a:r>
              <a:t/>
            </a:r>
            <a:endParaRPr/>
          </a:p>
        </p:txBody>
      </p:sp>
      <p:sp>
        <p:nvSpPr>
          <p:cNvPr id="60" name="Google Shape;60;p13"/>
          <p:cNvSpPr txBox="1"/>
          <p:nvPr>
            <p:ph idx="1" type="subTitle"/>
          </p:nvPr>
        </p:nvSpPr>
        <p:spPr>
          <a:xfrm>
            <a:off x="3096238" y="3474505"/>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Bennett Hall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Functionality</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chemeClr val="dk1"/>
              </a:buClr>
              <a:buSzPts val="1500"/>
              <a:buChar char="●"/>
            </a:pPr>
            <a:r>
              <a:rPr lang="en" sz="1500">
                <a:solidFill>
                  <a:schemeClr val="dk1"/>
                </a:solidFill>
              </a:rPr>
              <a:t>Is the Plan operational? </a:t>
            </a:r>
            <a:r>
              <a:rPr lang="en" sz="1500">
                <a:solidFill>
                  <a:schemeClr val="accent1"/>
                </a:solidFill>
              </a:rPr>
              <a:t>No</a:t>
            </a:r>
            <a:endParaRPr sz="1500">
              <a:solidFill>
                <a:schemeClr val="accent1"/>
              </a:solidFill>
            </a:endParaRPr>
          </a:p>
          <a:p>
            <a:pPr indent="-323850" lvl="0" marL="457200" rtl="0" algn="l">
              <a:spcBef>
                <a:spcPts val="0"/>
              </a:spcBef>
              <a:spcAft>
                <a:spcPts val="0"/>
              </a:spcAft>
              <a:buClr>
                <a:schemeClr val="dk1"/>
              </a:buClr>
              <a:buSzPts val="1500"/>
              <a:buChar char="●"/>
            </a:pPr>
            <a:r>
              <a:rPr lang="en" sz="1500">
                <a:solidFill>
                  <a:schemeClr val="dk1"/>
                </a:solidFill>
              </a:rPr>
              <a:t>Can it direct a response from intake to closure? </a:t>
            </a:r>
            <a:r>
              <a:rPr lang="en" sz="1500">
                <a:solidFill>
                  <a:schemeClr val="accent1"/>
                </a:solidFill>
              </a:rPr>
              <a:t>Yes</a:t>
            </a:r>
            <a:endParaRPr sz="1500">
              <a:solidFill>
                <a:schemeClr val="accent1"/>
              </a:solidFill>
            </a:endParaRPr>
          </a:p>
          <a:p>
            <a:pPr indent="-323850" lvl="0" marL="457200" rtl="0" algn="l">
              <a:spcBef>
                <a:spcPts val="0"/>
              </a:spcBef>
              <a:spcAft>
                <a:spcPts val="0"/>
              </a:spcAft>
              <a:buClr>
                <a:schemeClr val="dk1"/>
              </a:buClr>
              <a:buSzPts val="1500"/>
              <a:buChar char="●"/>
            </a:pPr>
            <a:r>
              <a:rPr lang="en" sz="1500">
                <a:solidFill>
                  <a:schemeClr val="dk1"/>
                </a:solidFill>
              </a:rPr>
              <a:t>Does it contain the processes and procedures to respond, investigate, contain, eradicate and remediate according to leading practices? </a:t>
            </a:r>
            <a:r>
              <a:rPr lang="en" sz="1500">
                <a:solidFill>
                  <a:schemeClr val="accent1"/>
                </a:solidFill>
              </a:rPr>
              <a:t>No</a:t>
            </a:r>
            <a:endParaRPr sz="1500">
              <a:solidFill>
                <a:schemeClr val="accent1"/>
              </a:solidFill>
            </a:endParaRPr>
          </a:p>
          <a:p>
            <a:pPr indent="-323850" lvl="0" marL="457200" rtl="0" algn="l">
              <a:spcBef>
                <a:spcPts val="0"/>
              </a:spcBef>
              <a:spcAft>
                <a:spcPts val="0"/>
              </a:spcAft>
              <a:buClr>
                <a:schemeClr val="dk1"/>
              </a:buClr>
              <a:buSzPts val="1500"/>
              <a:buChar char="●"/>
            </a:pPr>
            <a:r>
              <a:rPr lang="en" sz="1500">
                <a:solidFill>
                  <a:schemeClr val="dk1"/>
                </a:solidFill>
              </a:rPr>
              <a:t>Does it define communication protocols for internal and external information flow? </a:t>
            </a:r>
            <a:r>
              <a:rPr lang="en" sz="1500">
                <a:solidFill>
                  <a:schemeClr val="accent1"/>
                </a:solidFill>
              </a:rPr>
              <a:t>Yes</a:t>
            </a:r>
            <a:endParaRPr sz="1500">
              <a:solidFill>
                <a:schemeClr val="accent1"/>
              </a:solidFill>
            </a:endParaRPr>
          </a:p>
          <a:p>
            <a:pPr indent="-323850" lvl="0" marL="457200" rtl="0" algn="l">
              <a:spcBef>
                <a:spcPts val="0"/>
              </a:spcBef>
              <a:spcAft>
                <a:spcPts val="0"/>
              </a:spcAft>
              <a:buClr>
                <a:schemeClr val="dk1"/>
              </a:buClr>
              <a:buSzPts val="1500"/>
              <a:buChar char="●"/>
            </a:pPr>
            <a:r>
              <a:rPr lang="en" sz="1500">
                <a:solidFill>
                  <a:schemeClr val="dk1"/>
                </a:solidFill>
              </a:rPr>
              <a:t>Are the definition for defining types of incidents, their severity and impact to the business and the escalation touch points present? </a:t>
            </a:r>
            <a:r>
              <a:rPr lang="en" sz="1500">
                <a:solidFill>
                  <a:schemeClr val="accent1"/>
                </a:solidFill>
              </a:rPr>
              <a:t>Yes</a:t>
            </a:r>
            <a:endParaRPr sz="1500">
              <a:solidFill>
                <a:schemeClr val="accent1"/>
              </a:solidFill>
            </a:endParaRPr>
          </a:p>
          <a:p>
            <a:pPr indent="-323850" lvl="0" marL="457200" rtl="0" algn="l">
              <a:spcBef>
                <a:spcPts val="0"/>
              </a:spcBef>
              <a:spcAft>
                <a:spcPts val="0"/>
              </a:spcAft>
              <a:buClr>
                <a:schemeClr val="dk1"/>
              </a:buClr>
              <a:buSzPts val="1500"/>
              <a:buChar char="●"/>
            </a:pPr>
            <a:r>
              <a:rPr lang="en" sz="1500">
                <a:solidFill>
                  <a:schemeClr val="dk1"/>
                </a:solidFill>
              </a:rPr>
              <a:t>Does it contain a procedure for evidence collection, processing  and handling? </a:t>
            </a:r>
            <a:r>
              <a:rPr lang="en" sz="1500">
                <a:solidFill>
                  <a:schemeClr val="accent1"/>
                </a:solidFill>
              </a:rPr>
              <a:t>Yes</a:t>
            </a:r>
            <a:endParaRPr sz="1500">
              <a:solidFill>
                <a:schemeClr val="accent1"/>
              </a:solidFill>
            </a:endParaRPr>
          </a:p>
          <a:p>
            <a:pPr indent="-323850" lvl="0" marL="457200" rtl="0" algn="l">
              <a:spcBef>
                <a:spcPts val="0"/>
              </a:spcBef>
              <a:spcAft>
                <a:spcPts val="0"/>
              </a:spcAft>
              <a:buClr>
                <a:schemeClr val="dk1"/>
              </a:buClr>
              <a:buSzPts val="1500"/>
              <a:buChar char="●"/>
            </a:pPr>
            <a:r>
              <a:rPr lang="en" sz="1500">
                <a:solidFill>
                  <a:schemeClr val="dk1"/>
                </a:solidFill>
              </a:rPr>
              <a:t>Is there a mechanism to disseminate lessons learned from incidents or internal testing/exercises? </a:t>
            </a:r>
            <a:r>
              <a:rPr lang="en" sz="1500">
                <a:solidFill>
                  <a:schemeClr val="accent1"/>
                </a:solidFill>
              </a:rPr>
              <a:t>Yes</a:t>
            </a:r>
            <a:endParaRPr sz="1500">
              <a:solidFill>
                <a:schemeClr val="accent1"/>
              </a:solidFill>
            </a:endParaRPr>
          </a:p>
          <a:p>
            <a:pPr indent="-323850" lvl="0" marL="457200" rtl="0" algn="l">
              <a:spcBef>
                <a:spcPts val="0"/>
              </a:spcBef>
              <a:spcAft>
                <a:spcPts val="0"/>
              </a:spcAft>
              <a:buClr>
                <a:schemeClr val="dk1"/>
              </a:buClr>
              <a:buSzPts val="1500"/>
              <a:buChar char="●"/>
            </a:pPr>
            <a:r>
              <a:rPr lang="en" sz="1500">
                <a:solidFill>
                  <a:schemeClr val="dk1"/>
                </a:solidFill>
              </a:rPr>
              <a:t>Is there a procedure to periodically test the effectiveness of the Plan and supporting processes? </a:t>
            </a:r>
            <a:r>
              <a:rPr lang="en" sz="1500">
                <a:solidFill>
                  <a:schemeClr val="accent1"/>
                </a:solidFill>
              </a:rPr>
              <a:t>No</a:t>
            </a:r>
            <a:endParaRPr sz="1500">
              <a:solidFill>
                <a:schemeClr val="accent1"/>
              </a:solidFill>
            </a:endParaRPr>
          </a:p>
          <a:p>
            <a:pPr indent="-323850" lvl="0" marL="457200" rtl="0" algn="l">
              <a:spcBef>
                <a:spcPts val="0"/>
              </a:spcBef>
              <a:spcAft>
                <a:spcPts val="0"/>
              </a:spcAft>
              <a:buClr>
                <a:schemeClr val="dk1"/>
              </a:buClr>
              <a:buSzPts val="1500"/>
              <a:buChar char="●"/>
            </a:pPr>
            <a:r>
              <a:rPr lang="en" sz="1500">
                <a:solidFill>
                  <a:schemeClr val="dk1"/>
                </a:solidFill>
              </a:rPr>
              <a:t>Does the plan include a log retention policy? </a:t>
            </a:r>
            <a:r>
              <a:rPr lang="en" sz="1500">
                <a:solidFill>
                  <a:schemeClr val="accent1"/>
                </a:solidFill>
              </a:rPr>
              <a:t>Yes</a:t>
            </a:r>
            <a:endParaRPr sz="1500">
              <a:solidFill>
                <a:schemeClr val="accent1"/>
              </a:solidFill>
            </a:endParaRPr>
          </a:p>
          <a:p>
            <a:pPr indent="0" lvl="0" marL="0" rtl="0" algn="l">
              <a:spcBef>
                <a:spcPts val="1200"/>
              </a:spcBef>
              <a:spcAft>
                <a:spcPts val="1200"/>
              </a:spcAft>
              <a:buNone/>
            </a:pPr>
            <a:r>
              <a:t/>
            </a:r>
            <a:endParaRPr sz="1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Precision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1" marL="914400" rtl="0" algn="l">
              <a:spcBef>
                <a:spcPts val="1200"/>
              </a:spcBef>
              <a:spcAft>
                <a:spcPts val="0"/>
              </a:spcAft>
              <a:buClr>
                <a:schemeClr val="dk1"/>
              </a:buClr>
              <a:buSzPts val="1400"/>
              <a:buFont typeface="Lato"/>
              <a:buChar char="●"/>
            </a:pPr>
            <a:r>
              <a:rPr lang="en">
                <a:solidFill>
                  <a:schemeClr val="dk1"/>
                </a:solidFill>
              </a:rPr>
              <a:t>Is the policy of the company with regards to the criticality of a cyber incident response defined in the Plan? </a:t>
            </a:r>
            <a:r>
              <a:rPr lang="en">
                <a:solidFill>
                  <a:schemeClr val="accent1"/>
                </a:solidFill>
              </a:rPr>
              <a:t>Yes</a:t>
            </a:r>
            <a:endParaRPr>
              <a:solidFill>
                <a:schemeClr val="accent1"/>
              </a:solidFill>
            </a:endParaRPr>
          </a:p>
          <a:p>
            <a:pPr indent="-317500" lvl="1" marL="914400" rtl="0" algn="l">
              <a:spcBef>
                <a:spcPts val="0"/>
              </a:spcBef>
              <a:spcAft>
                <a:spcPts val="0"/>
              </a:spcAft>
              <a:buClr>
                <a:schemeClr val="dk1"/>
              </a:buClr>
              <a:buSzPts val="1400"/>
              <a:buFont typeface="Lato"/>
              <a:buChar char="●"/>
            </a:pPr>
            <a:r>
              <a:rPr lang="en">
                <a:solidFill>
                  <a:schemeClr val="dk1"/>
                </a:solidFill>
              </a:rPr>
              <a:t>Is the importance of Purpose &amp; Scope conveyed? </a:t>
            </a:r>
            <a:r>
              <a:rPr lang="en">
                <a:solidFill>
                  <a:schemeClr val="accent1"/>
                </a:solidFill>
              </a:rPr>
              <a:t>Yes</a:t>
            </a:r>
            <a:endParaRPr>
              <a:solidFill>
                <a:schemeClr val="accent1"/>
              </a:solidFill>
            </a:endParaRPr>
          </a:p>
          <a:p>
            <a:pPr indent="-317500" lvl="1" marL="914400" rtl="0" algn="l">
              <a:spcBef>
                <a:spcPts val="0"/>
              </a:spcBef>
              <a:spcAft>
                <a:spcPts val="0"/>
              </a:spcAft>
              <a:buClr>
                <a:schemeClr val="dk1"/>
              </a:buClr>
              <a:buSzPts val="1400"/>
              <a:buFont typeface="Lato"/>
              <a:buChar char="●"/>
            </a:pPr>
            <a:r>
              <a:rPr lang="en">
                <a:solidFill>
                  <a:schemeClr val="dk1"/>
                </a:solidFill>
              </a:rPr>
              <a:t>Does the Plan indicate who the designated responders are within the organization? </a:t>
            </a:r>
            <a:r>
              <a:rPr lang="en">
                <a:solidFill>
                  <a:schemeClr val="accent1"/>
                </a:solidFill>
              </a:rPr>
              <a:t>Yes</a:t>
            </a:r>
            <a:endParaRPr>
              <a:solidFill>
                <a:schemeClr val="accent1"/>
              </a:solidFill>
            </a:endParaRPr>
          </a:p>
          <a:p>
            <a:pPr indent="-317500" lvl="1" marL="914400" rtl="0" algn="l">
              <a:spcBef>
                <a:spcPts val="0"/>
              </a:spcBef>
              <a:spcAft>
                <a:spcPts val="0"/>
              </a:spcAft>
              <a:buClr>
                <a:schemeClr val="dk1"/>
              </a:buClr>
              <a:buSzPts val="1400"/>
              <a:buFont typeface="Lato"/>
              <a:buChar char="●"/>
            </a:pPr>
            <a:r>
              <a:rPr lang="en">
                <a:solidFill>
                  <a:schemeClr val="dk1"/>
                </a:solidFill>
              </a:rPr>
              <a:t>Does the Plan indicate the Executive sponsor and the owner of the Plan? </a:t>
            </a:r>
            <a:r>
              <a:rPr lang="en">
                <a:solidFill>
                  <a:schemeClr val="accent1"/>
                </a:solidFill>
              </a:rPr>
              <a:t>No</a:t>
            </a:r>
            <a:endParaRPr>
              <a:solidFill>
                <a:schemeClr val="accent1"/>
              </a:solidFill>
            </a:endParaRPr>
          </a:p>
          <a:p>
            <a:pPr indent="-317500" lvl="1" marL="914400" rtl="0" algn="l">
              <a:spcBef>
                <a:spcPts val="0"/>
              </a:spcBef>
              <a:spcAft>
                <a:spcPts val="0"/>
              </a:spcAft>
              <a:buClr>
                <a:schemeClr val="dk1"/>
              </a:buClr>
              <a:buSzPts val="1400"/>
              <a:buFont typeface="Lato"/>
              <a:buChar char="●"/>
            </a:pPr>
            <a:r>
              <a:rPr lang="en">
                <a:solidFill>
                  <a:schemeClr val="dk1"/>
                </a:solidFill>
              </a:rPr>
              <a:t>Are workflows illustrated and documented? </a:t>
            </a:r>
            <a:r>
              <a:rPr lang="en">
                <a:solidFill>
                  <a:schemeClr val="accent1"/>
                </a:solidFill>
              </a:rPr>
              <a:t>Yes</a:t>
            </a:r>
            <a:endParaRPr>
              <a:solidFill>
                <a:schemeClr val="accent1"/>
              </a:solidFill>
            </a:endParaRPr>
          </a:p>
          <a:p>
            <a:pPr indent="-317500" lvl="1" marL="914400" rtl="0" algn="l">
              <a:spcBef>
                <a:spcPts val="0"/>
              </a:spcBef>
              <a:spcAft>
                <a:spcPts val="0"/>
              </a:spcAft>
              <a:buClr>
                <a:schemeClr val="dk1"/>
              </a:buClr>
              <a:buSzPts val="1400"/>
              <a:buFont typeface="Lato"/>
              <a:buChar char="●"/>
            </a:pPr>
            <a:r>
              <a:rPr lang="en">
                <a:solidFill>
                  <a:schemeClr val="dk1"/>
                </a:solidFill>
              </a:rPr>
              <a:t>Are escalation points defined with full call tree information? </a:t>
            </a:r>
            <a:r>
              <a:rPr lang="en">
                <a:solidFill>
                  <a:schemeClr val="accent1"/>
                </a:solidFill>
              </a:rPr>
              <a:t>Yes</a:t>
            </a:r>
            <a:endParaRPr>
              <a:solidFill>
                <a:schemeClr val="accent1"/>
              </a:solidFill>
            </a:endParaRPr>
          </a:p>
          <a:p>
            <a:pPr indent="-317500" lvl="1" marL="914400" rtl="0" algn="l">
              <a:spcBef>
                <a:spcPts val="0"/>
              </a:spcBef>
              <a:spcAft>
                <a:spcPts val="0"/>
              </a:spcAft>
              <a:buClr>
                <a:schemeClr val="dk1"/>
              </a:buClr>
              <a:buSzPts val="1400"/>
              <a:buFont typeface="Lato"/>
              <a:buChar char="●"/>
            </a:pPr>
            <a:r>
              <a:rPr lang="en">
                <a:solidFill>
                  <a:schemeClr val="dk1"/>
                </a:solidFill>
              </a:rPr>
              <a:t>Does the Plan follow accepted structure as defined by NIST, SANS or other published leading practices? </a:t>
            </a:r>
            <a:r>
              <a:rPr lang="en">
                <a:solidFill>
                  <a:schemeClr val="accent1"/>
                </a:solidFill>
              </a:rPr>
              <a:t>Yes</a:t>
            </a:r>
            <a:endParaRPr>
              <a:solidFill>
                <a:schemeClr val="accent1"/>
              </a:solidFill>
            </a:endParaRPr>
          </a:p>
          <a:p>
            <a:pPr indent="-317500" lvl="1" marL="914400" rtl="0" algn="l">
              <a:spcBef>
                <a:spcPts val="0"/>
              </a:spcBef>
              <a:spcAft>
                <a:spcPts val="0"/>
              </a:spcAft>
              <a:buClr>
                <a:schemeClr val="dk1"/>
              </a:buClr>
              <a:buSzPts val="1400"/>
              <a:buFont typeface="Lato"/>
              <a:buChar char="●"/>
            </a:pPr>
            <a:r>
              <a:rPr lang="en">
                <a:solidFill>
                  <a:schemeClr val="dk1"/>
                </a:solidFill>
              </a:rPr>
              <a:t>Are the roles and responsibilities for incident response defined? </a:t>
            </a:r>
            <a:r>
              <a:rPr lang="en">
                <a:solidFill>
                  <a:schemeClr val="accent1"/>
                </a:solidFill>
              </a:rPr>
              <a:t>Yes</a:t>
            </a:r>
            <a:endParaRPr>
              <a:solidFill>
                <a:schemeClr val="accent1"/>
              </a:solidFill>
            </a:endParaRPr>
          </a:p>
          <a:p>
            <a:pPr indent="-317500" lvl="1" marL="914400" rtl="0" algn="l">
              <a:spcBef>
                <a:spcPts val="0"/>
              </a:spcBef>
              <a:spcAft>
                <a:spcPts val="0"/>
              </a:spcAft>
              <a:buClr>
                <a:schemeClr val="dk1"/>
              </a:buClr>
              <a:buSzPts val="1400"/>
              <a:buFont typeface="Lato"/>
              <a:buChar char="●"/>
            </a:pPr>
            <a:r>
              <a:rPr lang="en">
                <a:solidFill>
                  <a:schemeClr val="dk1"/>
                </a:solidFill>
              </a:rPr>
              <a:t>Does the Plan define intake sources and the resulting triage and escalation? </a:t>
            </a:r>
            <a:r>
              <a:rPr lang="en">
                <a:solidFill>
                  <a:schemeClr val="accent1"/>
                </a:solidFill>
              </a:rPr>
              <a:t>No</a:t>
            </a:r>
            <a:endParaRPr>
              <a:solidFill>
                <a:schemeClr val="accent1"/>
              </a:solidFill>
            </a:endParaRPr>
          </a:p>
          <a:p>
            <a:pPr indent="-317500" lvl="1" marL="914400" rtl="0" algn="l">
              <a:spcBef>
                <a:spcPts val="0"/>
              </a:spcBef>
              <a:spcAft>
                <a:spcPts val="0"/>
              </a:spcAft>
              <a:buClr>
                <a:schemeClr val="dk1"/>
              </a:buClr>
              <a:buSzPts val="1400"/>
              <a:buFont typeface="Lato"/>
              <a:buChar char="●"/>
            </a:pPr>
            <a:r>
              <a:rPr lang="en">
                <a:solidFill>
                  <a:schemeClr val="dk1"/>
                </a:solidFill>
              </a:rPr>
              <a:t>Does the plan include the ways in which incident database has to be maintained and shared? </a:t>
            </a:r>
            <a:r>
              <a:rPr lang="en">
                <a:solidFill>
                  <a:schemeClr val="accent1"/>
                </a:solidFill>
              </a:rPr>
              <a:t>No</a:t>
            </a:r>
            <a:endParaRPr>
              <a:solidFill>
                <a:schemeClr val="accent1"/>
              </a:solidFill>
            </a:endParaRPr>
          </a:p>
          <a:p>
            <a:pPr indent="-317500" lvl="1" marL="914400" rtl="0" algn="l">
              <a:spcBef>
                <a:spcPts val="0"/>
              </a:spcBef>
              <a:spcAft>
                <a:spcPts val="0"/>
              </a:spcAft>
              <a:buClr>
                <a:schemeClr val="dk1"/>
              </a:buClr>
              <a:buSzPts val="1400"/>
              <a:buFont typeface="Lato"/>
              <a:buChar char="●"/>
            </a:pPr>
            <a:r>
              <a:rPr lang="en">
                <a:solidFill>
                  <a:schemeClr val="dk1"/>
                </a:solidFill>
              </a:rPr>
              <a:t>Does the plan include SLAs (when a team doesn’t respond within specified time frame)? </a:t>
            </a:r>
            <a:r>
              <a:rPr lang="en">
                <a:solidFill>
                  <a:schemeClr val="accent1"/>
                </a:solidFill>
              </a:rPr>
              <a:t>No</a:t>
            </a:r>
            <a:endParaRPr>
              <a:solidFill>
                <a:schemeClr val="accent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Breadth</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1" marL="914400" rtl="0" algn="l">
              <a:spcBef>
                <a:spcPts val="1200"/>
              </a:spcBef>
              <a:spcAft>
                <a:spcPts val="0"/>
              </a:spcAft>
              <a:buClr>
                <a:schemeClr val="dk1"/>
              </a:buClr>
              <a:buSzPts val="1200"/>
              <a:buFont typeface="Arial"/>
              <a:buChar char="●"/>
            </a:pPr>
            <a:r>
              <a:rPr lang="en" sz="1200">
                <a:solidFill>
                  <a:schemeClr val="dk1"/>
                </a:solidFill>
                <a:latin typeface="Arial"/>
                <a:ea typeface="Arial"/>
                <a:cs typeface="Arial"/>
                <a:sym typeface="Arial"/>
              </a:rPr>
              <a:t>Does the Plan reference Governance &amp; Regulatory Standards the company should consider? </a:t>
            </a:r>
            <a:r>
              <a:rPr lang="en" sz="1200">
                <a:solidFill>
                  <a:schemeClr val="accent1"/>
                </a:solidFill>
                <a:latin typeface="Arial"/>
                <a:ea typeface="Arial"/>
                <a:cs typeface="Arial"/>
                <a:sym typeface="Arial"/>
              </a:rPr>
              <a:t>No</a:t>
            </a:r>
            <a:endParaRPr sz="1200">
              <a:solidFill>
                <a:schemeClr val="accent1"/>
              </a:solidFill>
              <a:latin typeface="Arial"/>
              <a:ea typeface="Arial"/>
              <a:cs typeface="Arial"/>
              <a:sym typeface="Arial"/>
            </a:endParaRPr>
          </a:p>
          <a:p>
            <a:pPr indent="-304800" lvl="1" marL="9144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Do the phases of Incident Response(IR) contain specific guidance on activities of the IR team? </a:t>
            </a:r>
            <a:r>
              <a:rPr lang="en" sz="1200">
                <a:solidFill>
                  <a:schemeClr val="accent1"/>
                </a:solidFill>
                <a:latin typeface="Arial"/>
                <a:ea typeface="Arial"/>
                <a:cs typeface="Arial"/>
                <a:sym typeface="Arial"/>
              </a:rPr>
              <a:t>Yes</a:t>
            </a:r>
            <a:endParaRPr sz="1200">
              <a:solidFill>
                <a:schemeClr val="accent1"/>
              </a:solidFill>
              <a:latin typeface="Arial"/>
              <a:ea typeface="Arial"/>
              <a:cs typeface="Arial"/>
              <a:sym typeface="Arial"/>
            </a:endParaRPr>
          </a:p>
          <a:p>
            <a:pPr indent="-304800" lvl="1" marL="9144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Are descriptions of tools, training, certifications required and skill levels of practitioners described? </a:t>
            </a:r>
            <a:r>
              <a:rPr lang="en" sz="1200">
                <a:solidFill>
                  <a:schemeClr val="accent1"/>
                </a:solidFill>
                <a:latin typeface="Arial"/>
                <a:ea typeface="Arial"/>
                <a:cs typeface="Arial"/>
                <a:sym typeface="Arial"/>
              </a:rPr>
              <a:t>No</a:t>
            </a:r>
            <a:endParaRPr sz="1200">
              <a:solidFill>
                <a:schemeClr val="accent1"/>
              </a:solidFill>
              <a:latin typeface="Arial"/>
              <a:ea typeface="Arial"/>
              <a:cs typeface="Arial"/>
              <a:sym typeface="Arial"/>
            </a:endParaRPr>
          </a:p>
          <a:p>
            <a:pPr indent="-304800" lvl="1" marL="9144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Does the document contain data classification frameworks for the company? </a:t>
            </a:r>
            <a:r>
              <a:rPr lang="en" sz="1200">
                <a:solidFill>
                  <a:schemeClr val="accent1"/>
                </a:solidFill>
                <a:latin typeface="Arial"/>
                <a:ea typeface="Arial"/>
                <a:cs typeface="Arial"/>
                <a:sym typeface="Arial"/>
              </a:rPr>
              <a:t>No</a:t>
            </a:r>
            <a:endParaRPr sz="1200">
              <a:solidFill>
                <a:schemeClr val="accent1"/>
              </a:solidFill>
              <a:latin typeface="Arial"/>
              <a:ea typeface="Arial"/>
              <a:cs typeface="Arial"/>
              <a:sym typeface="Arial"/>
            </a:endParaRPr>
          </a:p>
          <a:p>
            <a:pPr indent="-304800" lvl="1" marL="9144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Does the document identify incident types and severity and have run books for each scenario? </a:t>
            </a:r>
            <a:r>
              <a:rPr lang="en" sz="1200">
                <a:solidFill>
                  <a:schemeClr val="accent1"/>
                </a:solidFill>
                <a:latin typeface="Arial"/>
                <a:ea typeface="Arial"/>
                <a:cs typeface="Arial"/>
                <a:sym typeface="Arial"/>
              </a:rPr>
              <a:t>No </a:t>
            </a:r>
            <a:endParaRPr sz="1200">
              <a:solidFill>
                <a:schemeClr val="accent1"/>
              </a:solidFill>
              <a:latin typeface="Arial"/>
              <a:ea typeface="Arial"/>
              <a:cs typeface="Arial"/>
              <a:sym typeface="Arial"/>
            </a:endParaRPr>
          </a:p>
          <a:p>
            <a:pPr indent="-304800" lvl="1" marL="9144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Does the Plan have workflows for incident reporting and response? </a:t>
            </a:r>
            <a:r>
              <a:rPr lang="en" sz="1200">
                <a:solidFill>
                  <a:schemeClr val="accent1"/>
                </a:solidFill>
                <a:latin typeface="Arial"/>
                <a:ea typeface="Arial"/>
                <a:cs typeface="Arial"/>
                <a:sym typeface="Arial"/>
              </a:rPr>
              <a:t>Yes</a:t>
            </a:r>
            <a:endParaRPr sz="1200">
              <a:solidFill>
                <a:schemeClr val="accent1"/>
              </a:solidFill>
              <a:latin typeface="Arial"/>
              <a:ea typeface="Arial"/>
              <a:cs typeface="Arial"/>
              <a:sym typeface="Arial"/>
            </a:endParaRPr>
          </a:p>
          <a:p>
            <a:pPr indent="-304800" lvl="1" marL="9144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Are there workflows to define intake and the triage escalation for the incidents? </a:t>
            </a:r>
            <a:r>
              <a:rPr lang="en" sz="1200">
                <a:solidFill>
                  <a:schemeClr val="accent1"/>
                </a:solidFill>
                <a:latin typeface="Arial"/>
                <a:ea typeface="Arial"/>
                <a:cs typeface="Arial"/>
                <a:sym typeface="Arial"/>
              </a:rPr>
              <a:t>Yes</a:t>
            </a:r>
            <a:endParaRPr sz="1200">
              <a:solidFill>
                <a:schemeClr val="accent1"/>
              </a:solidFill>
              <a:latin typeface="Arial"/>
              <a:ea typeface="Arial"/>
              <a:cs typeface="Arial"/>
              <a:sym typeface="Arial"/>
            </a:endParaRPr>
          </a:p>
          <a:p>
            <a:pPr indent="-304800" lvl="1" marL="9144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Are there procedures to return the business to pre-incident status, and notification process? </a:t>
            </a:r>
            <a:r>
              <a:rPr lang="en" sz="1200">
                <a:solidFill>
                  <a:schemeClr val="accent1"/>
                </a:solidFill>
                <a:latin typeface="Arial"/>
                <a:ea typeface="Arial"/>
                <a:cs typeface="Arial"/>
                <a:sym typeface="Arial"/>
              </a:rPr>
              <a:t>Yes</a:t>
            </a:r>
            <a:endParaRPr sz="1200">
              <a:solidFill>
                <a:schemeClr val="accent1"/>
              </a:solidFill>
              <a:latin typeface="Arial"/>
              <a:ea typeface="Arial"/>
              <a:cs typeface="Arial"/>
              <a:sym typeface="Arial"/>
            </a:endParaRPr>
          </a:p>
          <a:p>
            <a:pPr indent="-304800" lvl="1" marL="9144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Is there a procedure to analyze and confirm eradication? </a:t>
            </a:r>
            <a:r>
              <a:rPr lang="en" sz="1200">
                <a:solidFill>
                  <a:schemeClr val="accent1"/>
                </a:solidFill>
                <a:latin typeface="Arial"/>
                <a:ea typeface="Arial"/>
                <a:cs typeface="Arial"/>
                <a:sym typeface="Arial"/>
              </a:rPr>
              <a:t>No </a:t>
            </a:r>
            <a:endParaRPr sz="1200">
              <a:solidFill>
                <a:schemeClr val="accent1"/>
              </a:solidFill>
              <a:latin typeface="Arial"/>
              <a:ea typeface="Arial"/>
              <a:cs typeface="Arial"/>
              <a:sym typeface="Arial"/>
            </a:endParaRPr>
          </a:p>
          <a:p>
            <a:pPr indent="-304800" lvl="1" marL="9144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Is there a periodic review implemented, possibly after industry trend report have been released? </a:t>
            </a:r>
            <a:r>
              <a:rPr lang="en" sz="1200">
                <a:solidFill>
                  <a:schemeClr val="accent1"/>
                </a:solidFill>
                <a:latin typeface="Arial"/>
                <a:ea typeface="Arial"/>
                <a:cs typeface="Arial"/>
                <a:sym typeface="Arial"/>
              </a:rPr>
              <a:t>No</a:t>
            </a:r>
            <a:endParaRPr sz="1200">
              <a:solidFill>
                <a:schemeClr val="accent1"/>
              </a:solidFill>
              <a:latin typeface="Arial"/>
              <a:ea typeface="Arial"/>
              <a:cs typeface="Arial"/>
              <a:sym typeface="Arial"/>
            </a:endParaRPr>
          </a:p>
          <a:p>
            <a:pPr indent="-304800" lvl="1" marL="9144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Are points of contact for inter-department collaboration listed? </a:t>
            </a:r>
            <a:r>
              <a:rPr lang="en" sz="1200">
                <a:solidFill>
                  <a:schemeClr val="accent1"/>
                </a:solidFill>
                <a:latin typeface="Arial"/>
                <a:ea typeface="Arial"/>
                <a:cs typeface="Arial"/>
                <a:sym typeface="Arial"/>
              </a:rPr>
              <a:t>Yes</a:t>
            </a:r>
            <a:endParaRPr sz="1200">
              <a:solidFill>
                <a:schemeClr val="accent1"/>
              </a:solidFill>
              <a:latin typeface="Arial"/>
              <a:ea typeface="Arial"/>
              <a:cs typeface="Arial"/>
              <a:sym typeface="Arial"/>
            </a:endParaRPr>
          </a:p>
          <a:p>
            <a:pPr indent="-304800" lvl="1" marL="9144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Does the plan establish mechanisms to prevent incidents by securing networks, systems and applications? </a:t>
            </a:r>
            <a:r>
              <a:rPr lang="en" sz="1200">
                <a:solidFill>
                  <a:schemeClr val="accent1"/>
                </a:solidFill>
                <a:latin typeface="Arial"/>
                <a:ea typeface="Arial"/>
                <a:cs typeface="Arial"/>
                <a:sym typeface="Arial"/>
              </a:rPr>
              <a:t>No</a:t>
            </a:r>
            <a:endParaRPr sz="1200">
              <a:solidFill>
                <a:schemeClr val="accent1"/>
              </a:solidFill>
              <a:latin typeface="Arial"/>
              <a:ea typeface="Arial"/>
              <a:cs typeface="Arial"/>
              <a:sym typeface="Arial"/>
            </a:endParaRPr>
          </a:p>
          <a:p>
            <a:pPr indent="-304800" lvl="1" marL="9144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Does the plan establish baseline level of logging and auditing on all systems and higher baseline on all critical systems? </a:t>
            </a:r>
            <a:r>
              <a:rPr lang="en" sz="1200">
                <a:solidFill>
                  <a:schemeClr val="accent1"/>
                </a:solidFill>
                <a:latin typeface="Arial"/>
                <a:ea typeface="Arial"/>
                <a:cs typeface="Arial"/>
                <a:sym typeface="Arial"/>
              </a:rPr>
              <a:t>No</a:t>
            </a:r>
            <a:endParaRPr sz="1200">
              <a:solidFill>
                <a:schemeClr val="accent1"/>
              </a:solidFill>
              <a:latin typeface="Arial"/>
              <a:ea typeface="Arial"/>
              <a:cs typeface="Arial"/>
              <a:sym typeface="Arial"/>
            </a:endParaRPr>
          </a:p>
          <a:p>
            <a:pPr indent="0" lvl="0" marL="0" rtl="0" algn="l">
              <a:spcBef>
                <a:spcPts val="1200"/>
              </a:spcBef>
              <a:spcAft>
                <a:spcPts val="1200"/>
              </a:spcAft>
              <a:buNone/>
            </a:pPr>
            <a:r>
              <a:t/>
            </a:r>
            <a:endParaRPr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Associations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1" marL="914400" rtl="0" algn="l">
              <a:spcBef>
                <a:spcPts val="1200"/>
              </a:spcBef>
              <a:spcAft>
                <a:spcPts val="0"/>
              </a:spcAft>
              <a:buClr>
                <a:schemeClr val="dk1"/>
              </a:buClr>
              <a:buSzPts val="1200"/>
              <a:buFont typeface="Lato"/>
              <a:buChar char="●"/>
            </a:pPr>
            <a:r>
              <a:rPr lang="en" sz="1200">
                <a:solidFill>
                  <a:schemeClr val="dk1"/>
                </a:solidFill>
              </a:rPr>
              <a:t>Is the Plan integrated across businesses; are there other response plans escalated from and initiated by the Plan? </a:t>
            </a:r>
            <a:r>
              <a:rPr lang="en" sz="1200">
                <a:solidFill>
                  <a:schemeClr val="accent1"/>
                </a:solidFill>
              </a:rPr>
              <a:t>No</a:t>
            </a:r>
            <a:r>
              <a:rPr lang="en" sz="1200">
                <a:solidFill>
                  <a:schemeClr val="dk1"/>
                </a:solidFill>
              </a:rPr>
              <a:t>  </a:t>
            </a:r>
            <a:endParaRPr sz="1200">
              <a:solidFill>
                <a:schemeClr val="dk1"/>
              </a:solidFill>
            </a:endParaRPr>
          </a:p>
          <a:p>
            <a:pPr indent="-304800" lvl="1" marL="914400" rtl="0" algn="l">
              <a:spcBef>
                <a:spcPts val="0"/>
              </a:spcBef>
              <a:spcAft>
                <a:spcPts val="0"/>
              </a:spcAft>
              <a:buClr>
                <a:schemeClr val="dk1"/>
              </a:buClr>
              <a:buSzPts val="1200"/>
              <a:buFont typeface="Lato"/>
              <a:buChar char="●"/>
            </a:pPr>
            <a:r>
              <a:rPr lang="en" sz="1200">
                <a:solidFill>
                  <a:schemeClr val="dk1"/>
                </a:solidFill>
              </a:rPr>
              <a:t>Does the company maintain relationships with external organizations: Law enforcement, ISACs, industry peers to conduct information sharing? </a:t>
            </a:r>
            <a:r>
              <a:rPr lang="en" sz="1200">
                <a:solidFill>
                  <a:schemeClr val="accent1"/>
                </a:solidFill>
              </a:rPr>
              <a:t>No</a:t>
            </a:r>
            <a:endParaRPr sz="1200">
              <a:solidFill>
                <a:schemeClr val="accent1"/>
              </a:solidFill>
            </a:endParaRPr>
          </a:p>
          <a:p>
            <a:pPr indent="-304800" lvl="1" marL="914400" rtl="0" algn="l">
              <a:spcBef>
                <a:spcPts val="0"/>
              </a:spcBef>
              <a:spcAft>
                <a:spcPts val="0"/>
              </a:spcAft>
              <a:buClr>
                <a:schemeClr val="dk1"/>
              </a:buClr>
              <a:buSzPts val="1200"/>
              <a:buFont typeface="Lato"/>
              <a:buChar char="●"/>
            </a:pPr>
            <a:r>
              <a:rPr lang="en" sz="1200">
                <a:solidFill>
                  <a:schemeClr val="dk1"/>
                </a:solidFill>
              </a:rPr>
              <a:t>Is the decision-maker to refer cyber incidents to law enforcement identified? </a:t>
            </a:r>
            <a:r>
              <a:rPr lang="en" sz="1200">
                <a:solidFill>
                  <a:schemeClr val="accent1"/>
                </a:solidFill>
              </a:rPr>
              <a:t>Yes</a:t>
            </a:r>
            <a:endParaRPr sz="1200">
              <a:solidFill>
                <a:schemeClr val="accent1"/>
              </a:solidFill>
            </a:endParaRPr>
          </a:p>
          <a:p>
            <a:pPr indent="-304800" lvl="1" marL="914400" rtl="0" algn="l">
              <a:spcBef>
                <a:spcPts val="0"/>
              </a:spcBef>
              <a:spcAft>
                <a:spcPts val="0"/>
              </a:spcAft>
              <a:buClr>
                <a:schemeClr val="dk1"/>
              </a:buClr>
              <a:buSzPts val="1200"/>
              <a:buFont typeface="Lato"/>
              <a:buChar char="●"/>
            </a:pPr>
            <a:r>
              <a:rPr lang="en" sz="1200">
                <a:solidFill>
                  <a:schemeClr val="dk1"/>
                </a:solidFill>
              </a:rPr>
              <a:t>Are there other response plans in which cyber should be linked, such as Business Continuity, Disaster Planning or Crisis Management? </a:t>
            </a:r>
            <a:r>
              <a:rPr lang="en" sz="1200">
                <a:solidFill>
                  <a:schemeClr val="accent1"/>
                </a:solidFill>
              </a:rPr>
              <a:t>No</a:t>
            </a:r>
            <a:endParaRPr sz="1200">
              <a:solidFill>
                <a:schemeClr val="accent1"/>
              </a:solidFill>
            </a:endParaRPr>
          </a:p>
          <a:p>
            <a:pPr indent="-304800" lvl="1" marL="914400" rtl="0" algn="l">
              <a:spcBef>
                <a:spcPts val="0"/>
              </a:spcBef>
              <a:spcAft>
                <a:spcPts val="0"/>
              </a:spcAft>
              <a:buClr>
                <a:schemeClr val="dk1"/>
              </a:buClr>
              <a:buSzPts val="1200"/>
              <a:buFont typeface="Lato"/>
              <a:buChar char="●"/>
            </a:pPr>
            <a:r>
              <a:rPr lang="en" sz="1200">
                <a:solidFill>
                  <a:schemeClr val="dk1"/>
                </a:solidFill>
              </a:rPr>
              <a:t>Do specific entities have access to the incident reporting system? </a:t>
            </a:r>
            <a:r>
              <a:rPr lang="en" sz="1200">
                <a:solidFill>
                  <a:schemeClr val="accent1"/>
                </a:solidFill>
              </a:rPr>
              <a:t>Yes</a:t>
            </a:r>
            <a:endParaRPr sz="1200">
              <a:solidFill>
                <a:schemeClr val="accent1"/>
              </a:solidFill>
            </a:endParaRPr>
          </a:p>
          <a:p>
            <a:pPr indent="-304800" lvl="1" marL="914400" rtl="0" algn="l">
              <a:spcBef>
                <a:spcPts val="0"/>
              </a:spcBef>
              <a:spcAft>
                <a:spcPts val="0"/>
              </a:spcAft>
              <a:buClr>
                <a:schemeClr val="dk1"/>
              </a:buClr>
              <a:buSzPts val="1200"/>
              <a:buFont typeface="Lato"/>
              <a:buChar char="●"/>
            </a:pPr>
            <a:r>
              <a:rPr lang="en" sz="1200">
                <a:solidFill>
                  <a:schemeClr val="dk1"/>
                </a:solidFill>
              </a:rPr>
              <a:t>Are past indicators of compromise retained for lessons learned and disseminated within the organization for risk, compliance and legal impact? </a:t>
            </a:r>
            <a:r>
              <a:rPr lang="en" sz="1200">
                <a:solidFill>
                  <a:schemeClr val="accent1"/>
                </a:solidFill>
              </a:rPr>
              <a:t>No</a:t>
            </a:r>
            <a:endParaRPr sz="1200">
              <a:solidFill>
                <a:schemeClr val="accent1"/>
              </a:solidFill>
            </a:endParaRPr>
          </a:p>
          <a:p>
            <a:pPr indent="-304800" lvl="1" marL="914400" rtl="0" algn="l">
              <a:spcBef>
                <a:spcPts val="0"/>
              </a:spcBef>
              <a:spcAft>
                <a:spcPts val="0"/>
              </a:spcAft>
              <a:buClr>
                <a:schemeClr val="dk1"/>
              </a:buClr>
              <a:buSzPts val="1200"/>
              <a:buFont typeface="Lato"/>
              <a:buChar char="●"/>
            </a:pPr>
            <a:r>
              <a:rPr lang="en" sz="1200">
                <a:solidFill>
                  <a:schemeClr val="dk1"/>
                </a:solidFill>
              </a:rPr>
              <a:t>Does the Plan contain communications protocols, and are the collaboration points identified? </a:t>
            </a:r>
            <a:r>
              <a:rPr lang="en" sz="1200">
                <a:solidFill>
                  <a:schemeClr val="accent1"/>
                </a:solidFill>
              </a:rPr>
              <a:t>Yes</a:t>
            </a:r>
            <a:endParaRPr sz="1200">
              <a:solidFill>
                <a:schemeClr val="accent1"/>
              </a:solidFill>
            </a:endParaRPr>
          </a:p>
          <a:p>
            <a:pPr indent="-304800" lvl="1" marL="914400" rtl="0" algn="l">
              <a:spcBef>
                <a:spcPts val="0"/>
              </a:spcBef>
              <a:spcAft>
                <a:spcPts val="0"/>
              </a:spcAft>
              <a:buClr>
                <a:schemeClr val="dk1"/>
              </a:buClr>
              <a:buSzPts val="1200"/>
              <a:buFont typeface="Lato"/>
              <a:buChar char="●"/>
            </a:pPr>
            <a:r>
              <a:rPr lang="en" sz="1200">
                <a:solidFill>
                  <a:schemeClr val="dk1"/>
                </a:solidFill>
              </a:rPr>
              <a:t>Does the Plan identify forms regarding evidence handling and the location of the forms? </a:t>
            </a:r>
            <a:r>
              <a:rPr lang="en" sz="1200">
                <a:solidFill>
                  <a:schemeClr val="accent1"/>
                </a:solidFill>
              </a:rPr>
              <a:t>No</a:t>
            </a:r>
            <a:endParaRPr sz="1200">
              <a:solidFill>
                <a:schemeClr val="accent1"/>
              </a:solidFill>
            </a:endParaRPr>
          </a:p>
          <a:p>
            <a:pPr indent="-304800" lvl="1" marL="914400" rtl="0" algn="l">
              <a:spcBef>
                <a:spcPts val="0"/>
              </a:spcBef>
              <a:spcAft>
                <a:spcPts val="0"/>
              </a:spcAft>
              <a:buClr>
                <a:schemeClr val="dk1"/>
              </a:buClr>
              <a:buSzPts val="1200"/>
              <a:buFont typeface="Lato"/>
              <a:buChar char="●"/>
            </a:pPr>
            <a:r>
              <a:rPr lang="en" sz="1200">
                <a:solidFill>
                  <a:schemeClr val="dk1"/>
                </a:solidFill>
              </a:rPr>
              <a:t>Does the Plan include links to referenced documents? </a:t>
            </a:r>
            <a:r>
              <a:rPr lang="en" sz="1200">
                <a:solidFill>
                  <a:schemeClr val="accent1"/>
                </a:solidFill>
              </a:rPr>
              <a:t>Yes</a:t>
            </a:r>
            <a:endParaRPr sz="1200">
              <a:solidFill>
                <a:schemeClr val="accent1"/>
              </a:solidFill>
            </a:endParaRPr>
          </a:p>
          <a:p>
            <a:pPr indent="-304800" lvl="1" marL="914400" rtl="0" algn="l">
              <a:spcBef>
                <a:spcPts val="0"/>
              </a:spcBef>
              <a:spcAft>
                <a:spcPts val="0"/>
              </a:spcAft>
              <a:buClr>
                <a:schemeClr val="dk1"/>
              </a:buClr>
              <a:buSzPts val="1200"/>
              <a:buFont typeface="Lato"/>
              <a:buChar char="●"/>
            </a:pPr>
            <a:r>
              <a:rPr lang="en" sz="1200">
                <a:solidFill>
                  <a:schemeClr val="dk1"/>
                </a:solidFill>
              </a:rPr>
              <a:t>Is the terminology consistent amongst the response plans? </a:t>
            </a:r>
            <a:r>
              <a:rPr lang="en" sz="1200">
                <a:solidFill>
                  <a:schemeClr val="accent1"/>
                </a:solidFill>
              </a:rPr>
              <a:t>Yes</a:t>
            </a:r>
            <a:endParaRPr sz="1200">
              <a:solidFill>
                <a:schemeClr val="accent1"/>
              </a:solidFill>
            </a:endParaRPr>
          </a:p>
          <a:p>
            <a:pPr indent="-304800" lvl="1" marL="914400" rtl="0" algn="l">
              <a:spcBef>
                <a:spcPts val="0"/>
              </a:spcBef>
              <a:spcAft>
                <a:spcPts val="0"/>
              </a:spcAft>
              <a:buClr>
                <a:schemeClr val="dk1"/>
              </a:buClr>
              <a:buSzPts val="1200"/>
              <a:buFont typeface="Lato"/>
              <a:buChar char="●"/>
            </a:pPr>
            <a:r>
              <a:rPr lang="en" sz="1200">
                <a:solidFill>
                  <a:schemeClr val="dk1"/>
                </a:solidFill>
              </a:rPr>
              <a:t>Is cyber awareness and incident response training conducted in the enterprise and is it mentioned in the Plan? </a:t>
            </a:r>
            <a:r>
              <a:rPr lang="en" sz="1200">
                <a:solidFill>
                  <a:schemeClr val="accent1"/>
                </a:solidFill>
              </a:rPr>
              <a:t>No</a:t>
            </a:r>
            <a:endParaRPr sz="1200">
              <a:solidFill>
                <a:schemeClr val="accent1"/>
              </a:solidFill>
            </a:endParaRPr>
          </a:p>
          <a:p>
            <a:pPr indent="-304800" lvl="1" marL="914400" rtl="0" algn="l">
              <a:spcBef>
                <a:spcPts val="0"/>
              </a:spcBef>
              <a:spcAft>
                <a:spcPts val="0"/>
              </a:spcAft>
              <a:buClr>
                <a:schemeClr val="dk1"/>
              </a:buClr>
              <a:buSzPts val="1200"/>
              <a:buFont typeface="Lato"/>
              <a:buChar char="●"/>
            </a:pPr>
            <a:r>
              <a:rPr lang="en" sz="1200">
                <a:solidFill>
                  <a:schemeClr val="dk1"/>
                </a:solidFill>
              </a:rPr>
              <a:t>Has the plan has been accepted and approved by the sponsors and executives? </a:t>
            </a:r>
            <a:r>
              <a:rPr lang="en" sz="1200">
                <a:solidFill>
                  <a:schemeClr val="accent1"/>
                </a:solidFill>
              </a:rPr>
              <a:t>No</a:t>
            </a:r>
            <a:endParaRPr sz="1200">
              <a:solidFill>
                <a:schemeClr val="accent1"/>
              </a:solidFill>
            </a:endParaRPr>
          </a:p>
          <a:p>
            <a:pPr indent="0" lvl="0" marL="0" rtl="0" algn="l">
              <a:spcBef>
                <a:spcPts val="1200"/>
              </a:spcBef>
              <a:spcAft>
                <a:spcPts val="1200"/>
              </a:spcAft>
              <a:buNone/>
            </a:pPr>
            <a:r>
              <a:t/>
            </a:r>
            <a:endParaRPr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Recommendations</a:t>
            </a:r>
            <a:r>
              <a:rPr lang="en"/>
              <a:t>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Clr>
                <a:schemeClr val="dk1"/>
              </a:buClr>
              <a:buSzPct val="100000"/>
              <a:buChar char="●"/>
            </a:pPr>
            <a:r>
              <a:rPr lang="en">
                <a:solidFill>
                  <a:schemeClr val="dk1"/>
                </a:solidFill>
              </a:rPr>
              <a:t>Plan is no longer operational. A new plan has been in place since 2018. That plan should probably be followed or this one updated with my recommendations</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Plan is lacking processes for eradication. Other </a:t>
            </a:r>
            <a:r>
              <a:rPr lang="en">
                <a:solidFill>
                  <a:schemeClr val="dk1"/>
                </a:solidFill>
              </a:rPr>
              <a:t>components</a:t>
            </a:r>
            <a:r>
              <a:rPr lang="en">
                <a:solidFill>
                  <a:schemeClr val="dk1"/>
                </a:solidFill>
              </a:rPr>
              <a:t> of IR process are present, but </a:t>
            </a:r>
            <a:r>
              <a:rPr lang="en">
                <a:solidFill>
                  <a:schemeClr val="dk1"/>
                </a:solidFill>
              </a:rPr>
              <a:t>eradication</a:t>
            </a:r>
            <a:r>
              <a:rPr lang="en">
                <a:solidFill>
                  <a:schemeClr val="dk1"/>
                </a:solidFill>
              </a:rPr>
              <a:t> procedures need to be added to the plan</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The document needs, and is lacking, periodic testing to </a:t>
            </a:r>
            <a:r>
              <a:rPr lang="en">
                <a:solidFill>
                  <a:schemeClr val="dk1"/>
                </a:solidFill>
              </a:rPr>
              <a:t>gauge</a:t>
            </a:r>
            <a:r>
              <a:rPr lang="en">
                <a:solidFill>
                  <a:schemeClr val="dk1"/>
                </a:solidFill>
              </a:rPr>
              <a:t> the continued effectiveness of the plan. The plan is entirely reactive and lacks any proactive measures </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The plan does not have an executive sponsor. It only states that the Chancellor </a:t>
            </a:r>
            <a:r>
              <a:rPr lang="en">
                <a:solidFill>
                  <a:schemeClr val="dk1"/>
                </a:solidFill>
              </a:rPr>
              <a:t>should</a:t>
            </a:r>
            <a:r>
              <a:rPr lang="en">
                <a:solidFill>
                  <a:schemeClr val="dk1"/>
                </a:solidFill>
              </a:rPr>
              <a:t> appoint a leader for the IR process at each campus and makes suggestions on possible job titles that could be sponsors. Plan needs a central sponsor</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The plan needs processes for protecting assets and preventing attacks. The plan is reactive, but lays out nothing in the way of preventing attacks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Recommendations </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While the plan does have methods for </a:t>
            </a:r>
            <a:r>
              <a:rPr lang="en">
                <a:solidFill>
                  <a:schemeClr val="dk1"/>
                </a:solidFill>
              </a:rPr>
              <a:t>preserving</a:t>
            </a:r>
            <a:r>
              <a:rPr lang="en">
                <a:solidFill>
                  <a:schemeClr val="dk1"/>
                </a:solidFill>
              </a:rPr>
              <a:t> evidence it does not provide specifics about database </a:t>
            </a:r>
            <a:r>
              <a:rPr lang="en">
                <a:solidFill>
                  <a:schemeClr val="dk1"/>
                </a:solidFill>
              </a:rPr>
              <a:t>preservation</a:t>
            </a:r>
            <a:r>
              <a:rPr lang="en">
                <a:solidFill>
                  <a:schemeClr val="dk1"/>
                </a:solidFill>
              </a:rPr>
              <a:t> and sharing. It needs to provide this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Plan needs to have SLA’s included for when a team does not respond in time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plan not does reference NIST standards, ISO 27001, or other standards that could help strengthen the plan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plan needs to specify what tools are available to be used by the response team in the event of an incident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document is missing data classification </a:t>
            </a:r>
            <a:r>
              <a:rPr lang="en">
                <a:solidFill>
                  <a:schemeClr val="dk1"/>
                </a:solidFill>
              </a:rPr>
              <a:t>frameworks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plan needs to have run books added to it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plan to analyze and </a:t>
            </a:r>
            <a:r>
              <a:rPr lang="en">
                <a:solidFill>
                  <a:schemeClr val="dk1"/>
                </a:solidFill>
              </a:rPr>
              <a:t>confirm eradication procedures is missing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plan is lacking periodic reviews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Recommendations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Char char="●"/>
            </a:pPr>
            <a:r>
              <a:rPr lang="en">
                <a:solidFill>
                  <a:schemeClr val="dk1"/>
                </a:solidFill>
              </a:rPr>
              <a:t>The plan would benefit from having </a:t>
            </a:r>
            <a:r>
              <a:rPr lang="en">
                <a:solidFill>
                  <a:schemeClr val="dk1"/>
                </a:solidFill>
              </a:rPr>
              <a:t>preventative</a:t>
            </a:r>
            <a:r>
              <a:rPr lang="en">
                <a:solidFill>
                  <a:schemeClr val="dk1"/>
                </a:solidFill>
              </a:rPr>
              <a:t> mechanisms for incidents that secure networks, systems, and applications</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 While the plan does discuss the importance of logging and auditing, it falls short of </a:t>
            </a:r>
            <a:r>
              <a:rPr lang="en">
                <a:solidFill>
                  <a:schemeClr val="dk1"/>
                </a:solidFill>
              </a:rPr>
              <a:t>referencing</a:t>
            </a:r>
            <a:r>
              <a:rPr lang="en">
                <a:solidFill>
                  <a:schemeClr val="dk1"/>
                </a:solidFill>
              </a:rPr>
              <a:t> doing this for all systems. The plan also lacks higher baseline for critical systems with regards to </a:t>
            </a:r>
            <a:r>
              <a:rPr lang="en">
                <a:solidFill>
                  <a:schemeClr val="dk1"/>
                </a:solidFill>
              </a:rPr>
              <a:t>auditing</a:t>
            </a:r>
            <a:r>
              <a:rPr lang="en">
                <a:solidFill>
                  <a:schemeClr val="dk1"/>
                </a:solidFill>
              </a:rPr>
              <a:t> and logging</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Other response plans need to be escalated and initiated by this plan</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While the plan talks about reporting to law enforcement, the authors of the plan need to consider working with other organizations as well. This includes ISACs and industry peers for info sharing</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The plan needs to reference and point to business continuity plans, disaster plans, and crisis management</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The plan does not appear to have past indicators of compromise used as lessons </a:t>
            </a:r>
            <a:r>
              <a:rPr lang="en">
                <a:solidFill>
                  <a:schemeClr val="dk1"/>
                </a:solidFill>
              </a:rPr>
              <a:t>learned</a:t>
            </a:r>
            <a:r>
              <a:rPr lang="en">
                <a:solidFill>
                  <a:schemeClr val="dk1"/>
                </a:solidFill>
              </a:rPr>
              <a:t> for risk, compliance, and legal impacts</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Recommendations </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The plan does have detailed evidence handling procedures, but </a:t>
            </a:r>
            <a:r>
              <a:rPr lang="en">
                <a:solidFill>
                  <a:schemeClr val="dk1"/>
                </a:solidFill>
              </a:rPr>
              <a:t>lacks</a:t>
            </a:r>
            <a:r>
              <a:rPr lang="en">
                <a:solidFill>
                  <a:schemeClr val="dk1"/>
                </a:solidFill>
              </a:rPr>
              <a:t> info about forms for evidence handling. They should be referenced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Cyber awareness and incident response </a:t>
            </a:r>
            <a:r>
              <a:rPr lang="en">
                <a:solidFill>
                  <a:schemeClr val="dk1"/>
                </a:solidFill>
              </a:rPr>
              <a:t>training</a:t>
            </a:r>
            <a:r>
              <a:rPr lang="en">
                <a:solidFill>
                  <a:schemeClr val="dk1"/>
                </a:solidFill>
              </a:rPr>
              <a:t> must be conducted and added to the plan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If the sponsors of the plan have approved of the document then this approval needs to be added to the plan</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