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Lst>
  <p:sldSz cx="9144000" cy="5143500" type="screen16x9"/>
  <p:notesSz cx="6858000" cy="9144000"/>
  <p:embeddedFontLst>
    <p:embeddedFont>
      <p:font typeface="Consolas" panose="020B0609020204030204" pitchFamily="49" charset="0"/>
      <p:regular r:id="rId37"/>
      <p:bold r:id="rId38"/>
      <p:italic r:id="rId39"/>
      <p:boldItalic r:id="rId40"/>
    </p:embeddedFont>
    <p:embeddedFont>
      <p:font typeface="PT Sans Narrow" panose="020B0604020202020204" charset="0"/>
      <p:regular r:id="rId41"/>
      <p:bold r:id="rId42"/>
    </p:embeddedFont>
    <p:embeddedFont>
      <p:font typeface="Old Standard TT" panose="020B0604020202020204" charset="0"/>
      <p:regular r:id="rId43"/>
      <p:bold r:id="rId44"/>
      <p:italic r:id="rId45"/>
    </p:embeddedFont>
    <p:embeddedFont>
      <p:font typeface="Open Sans"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latin typeface="Old Standard TT"/>
                <a:ea typeface="Old Standard TT"/>
                <a:cs typeface="Old Standard TT"/>
                <a:sym typeface="Old Standard TT"/>
              </a:rPr>
              <a:t>Firewall	</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r>
              <a:rPr lang="en" dirty="0">
                <a:latin typeface="Old Standard TT"/>
                <a:ea typeface="Old Standard TT"/>
                <a:cs typeface="Old Standard TT"/>
                <a:sym typeface="Old Standard TT"/>
              </a:rPr>
              <a:t>Bennett Yardley, Casey Borror, Khristian Samuel, </a:t>
            </a:r>
            <a:endParaRPr dirty="0">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IPTables Background Continued</a:t>
            </a:r>
          </a:p>
        </p:txBody>
      </p:sp>
      <p:sp>
        <p:nvSpPr>
          <p:cNvPr id="124" name="Shape 12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80000"/>
              </a:lnSpc>
              <a:spcBef>
                <a:spcPts val="700"/>
              </a:spcBef>
              <a:spcAft>
                <a:spcPts val="0"/>
              </a:spcAft>
              <a:buNone/>
            </a:pPr>
            <a:r>
              <a:rPr lang="en">
                <a:solidFill>
                  <a:srgbClr val="000000"/>
                </a:solidFill>
                <a:latin typeface="Old Standard TT"/>
                <a:ea typeface="Old Standard TT"/>
                <a:cs typeface="Old Standard TT"/>
                <a:sym typeface="Old Standard TT"/>
              </a:rPr>
              <a:t>•</a:t>
            </a:r>
            <a:r>
              <a:rPr lang="en" b="1">
                <a:solidFill>
                  <a:srgbClr val="000000"/>
                </a:solidFill>
                <a:latin typeface="Old Standard TT"/>
                <a:ea typeface="Old Standard TT"/>
                <a:cs typeface="Old Standard TT"/>
                <a:sym typeface="Old Standard TT"/>
              </a:rPr>
              <a:t>Source and stateful routing and failover functions</a:t>
            </a:r>
          </a:p>
          <a:p>
            <a:pPr lvl="0" indent="457200" rtl="0">
              <a:lnSpc>
                <a:spcPct val="80000"/>
              </a:lnSpc>
              <a:spcBef>
                <a:spcPts val="600"/>
              </a:spcBef>
              <a:spcAft>
                <a:spcPts val="0"/>
              </a:spcAft>
              <a:buNone/>
            </a:pPr>
            <a:r>
              <a:rPr lang="en">
                <a:solidFill>
                  <a:srgbClr val="000000"/>
                </a:solidFill>
                <a:latin typeface="Old Standard TT"/>
                <a:ea typeface="Old Standard TT"/>
                <a:cs typeface="Old Standard TT"/>
                <a:sym typeface="Old Standard TT"/>
              </a:rPr>
              <a:t>Route traffic more efficient and faster than regular IP routers.</a:t>
            </a:r>
          </a:p>
          <a:p>
            <a:pPr lvl="0" rtl="0">
              <a:lnSpc>
                <a:spcPct val="80000"/>
              </a:lnSpc>
              <a:spcBef>
                <a:spcPts val="700"/>
              </a:spcBef>
              <a:spcAft>
                <a:spcPts val="0"/>
              </a:spcAft>
              <a:buNone/>
            </a:pPr>
            <a:r>
              <a:rPr lang="en">
                <a:solidFill>
                  <a:srgbClr val="000000"/>
                </a:solidFill>
                <a:latin typeface="Old Standard TT"/>
                <a:ea typeface="Old Standard TT"/>
                <a:cs typeface="Old Standard TT"/>
                <a:sym typeface="Old Standard TT"/>
              </a:rPr>
              <a:t>•</a:t>
            </a:r>
            <a:r>
              <a:rPr lang="en" b="1">
                <a:solidFill>
                  <a:srgbClr val="000000"/>
                </a:solidFill>
                <a:latin typeface="Old Standard TT"/>
                <a:ea typeface="Old Standard TT"/>
                <a:cs typeface="Old Standard TT"/>
                <a:sym typeface="Old Standard TT"/>
              </a:rPr>
              <a:t>System logging of network activities</a:t>
            </a:r>
          </a:p>
          <a:p>
            <a:pPr lvl="0" indent="457200" rtl="0">
              <a:lnSpc>
                <a:spcPct val="80000"/>
              </a:lnSpc>
              <a:spcBef>
                <a:spcPts val="600"/>
              </a:spcBef>
              <a:spcAft>
                <a:spcPts val="0"/>
              </a:spcAft>
              <a:buNone/>
            </a:pPr>
            <a:r>
              <a:rPr lang="en">
                <a:solidFill>
                  <a:srgbClr val="000000"/>
                </a:solidFill>
                <a:latin typeface="Old Standard TT"/>
                <a:ea typeface="Old Standard TT"/>
                <a:cs typeface="Old Standard TT"/>
                <a:sym typeface="Old Standard TT"/>
              </a:rPr>
              <a:t>Provides the option of adjusting the level of detail of the reporting</a:t>
            </a:r>
          </a:p>
          <a:p>
            <a:pPr lvl="0" rtl="0">
              <a:lnSpc>
                <a:spcPct val="80000"/>
              </a:lnSpc>
              <a:spcBef>
                <a:spcPts val="700"/>
              </a:spcBef>
              <a:spcAft>
                <a:spcPts val="0"/>
              </a:spcAft>
              <a:buNone/>
            </a:pPr>
            <a:r>
              <a:rPr lang="en">
                <a:solidFill>
                  <a:srgbClr val="000000"/>
                </a:solidFill>
                <a:latin typeface="Old Standard TT"/>
                <a:ea typeface="Old Standard TT"/>
                <a:cs typeface="Old Standard TT"/>
                <a:sym typeface="Old Standard TT"/>
              </a:rPr>
              <a:t>•</a:t>
            </a:r>
            <a:r>
              <a:rPr lang="en" b="1">
                <a:solidFill>
                  <a:srgbClr val="000000"/>
                </a:solidFill>
                <a:latin typeface="Old Standard TT"/>
                <a:ea typeface="Old Standard TT"/>
                <a:cs typeface="Old Standard TT"/>
                <a:sym typeface="Old Standard TT"/>
              </a:rPr>
              <a:t>A rate limiting feature</a:t>
            </a:r>
          </a:p>
          <a:p>
            <a:pPr lvl="0" indent="457200" rtl="0">
              <a:lnSpc>
                <a:spcPct val="80000"/>
              </a:lnSpc>
              <a:spcBef>
                <a:spcPts val="600"/>
              </a:spcBef>
              <a:spcAft>
                <a:spcPts val="0"/>
              </a:spcAft>
              <a:buNone/>
            </a:pPr>
            <a:r>
              <a:rPr lang="en">
                <a:solidFill>
                  <a:srgbClr val="000000"/>
                </a:solidFill>
                <a:latin typeface="Old Standard TT"/>
                <a:ea typeface="Old Standard TT"/>
                <a:cs typeface="Old Standard TT"/>
                <a:sym typeface="Old Standard TT"/>
              </a:rPr>
              <a:t>Helps to block some types of denial of service (DoS) attacks.</a:t>
            </a:r>
          </a:p>
          <a:p>
            <a:pPr lvl="0" rtl="0">
              <a:lnSpc>
                <a:spcPct val="80000"/>
              </a:lnSpc>
              <a:spcBef>
                <a:spcPts val="700"/>
              </a:spcBef>
              <a:spcAft>
                <a:spcPts val="0"/>
              </a:spcAft>
              <a:buNone/>
            </a:pPr>
            <a:r>
              <a:rPr lang="en">
                <a:solidFill>
                  <a:srgbClr val="000000"/>
                </a:solidFill>
                <a:latin typeface="Old Standard TT"/>
                <a:ea typeface="Old Standard TT"/>
                <a:cs typeface="Old Standard TT"/>
                <a:sym typeface="Old Standard TT"/>
              </a:rPr>
              <a:t>•</a:t>
            </a:r>
            <a:r>
              <a:rPr lang="en" b="1">
                <a:solidFill>
                  <a:srgbClr val="000000"/>
                </a:solidFill>
                <a:latin typeface="Old Standard TT"/>
                <a:ea typeface="Old Standard TT"/>
                <a:cs typeface="Old Standard TT"/>
                <a:sym typeface="Old Standard TT"/>
              </a:rPr>
              <a:t>Packet manipulation to the bits of the IP header</a:t>
            </a:r>
          </a:p>
          <a:p>
            <a:pPr lvl="0">
              <a:spcBef>
                <a:spcPts val="0"/>
              </a:spcBef>
              <a:buNone/>
            </a:pPr>
            <a:endParaRPr>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Starting IPTables</a:t>
            </a:r>
          </a:p>
        </p:txBody>
      </p:sp>
      <p:sp>
        <p:nvSpPr>
          <p:cNvPr id="130" name="Shape 13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90000"/>
              </a:lnSpc>
              <a:spcBef>
                <a:spcPts val="700"/>
              </a:spcBef>
              <a:spcAft>
                <a:spcPts val="0"/>
              </a:spcAft>
              <a:buClr>
                <a:schemeClr val="dk2"/>
              </a:buClr>
              <a:buSzPct val="61111"/>
              <a:buFont typeface="Arial"/>
              <a:buNone/>
            </a:pPr>
            <a:r>
              <a:rPr lang="en">
                <a:solidFill>
                  <a:schemeClr val="dk2"/>
                </a:solidFill>
                <a:latin typeface="Old Standard TT"/>
                <a:ea typeface="Old Standard TT"/>
                <a:cs typeface="Old Standard TT"/>
                <a:sym typeface="Old Standard TT"/>
              </a:rPr>
              <a:t>•</a:t>
            </a:r>
            <a:r>
              <a:rPr lang="en" b="1">
                <a:solidFill>
                  <a:schemeClr val="dk2"/>
                </a:solidFill>
                <a:latin typeface="Old Standard TT"/>
                <a:ea typeface="Old Standard TT"/>
                <a:cs typeface="Old Standard TT"/>
                <a:sym typeface="Old Standard TT"/>
              </a:rPr>
              <a:t>You can start, stop, and restart iptables after booting by using the commands:</a:t>
            </a:r>
          </a:p>
          <a:p>
            <a:pPr lvl="0" rtl="0">
              <a:lnSpc>
                <a:spcPct val="90000"/>
              </a:lnSpc>
              <a:spcBef>
                <a:spcPts val="600"/>
              </a:spcBef>
              <a:spcAft>
                <a:spcPts val="0"/>
              </a:spcAft>
              <a:buClr>
                <a:schemeClr val="dk2"/>
              </a:buClr>
              <a:buSzPct val="61111"/>
              <a:buFont typeface="Arial"/>
              <a:buNone/>
            </a:pPr>
            <a:r>
              <a:rPr lang="en">
                <a:solidFill>
                  <a:schemeClr val="dk2"/>
                </a:solidFill>
                <a:latin typeface="Old Standard TT"/>
                <a:ea typeface="Old Standard TT"/>
                <a:cs typeface="Old Standard TT"/>
                <a:sym typeface="Old Standard TT"/>
              </a:rPr>
              <a:t>–</a:t>
            </a:r>
            <a:r>
              <a:rPr lang="en" b="1">
                <a:solidFill>
                  <a:schemeClr val="dk2"/>
                </a:solidFill>
                <a:latin typeface="Old Standard TT"/>
                <a:ea typeface="Old Standard TT"/>
                <a:cs typeface="Old Standard TT"/>
                <a:sym typeface="Old Standard TT"/>
              </a:rPr>
              <a:t>Starting IPtables</a:t>
            </a:r>
          </a:p>
          <a:p>
            <a:pPr lvl="0" indent="387350" rtl="0">
              <a:lnSpc>
                <a:spcPct val="90000"/>
              </a:lnSpc>
              <a:spcBef>
                <a:spcPts val="600"/>
              </a:spcBef>
              <a:spcAft>
                <a:spcPts val="0"/>
              </a:spcAft>
              <a:buClr>
                <a:schemeClr val="dk2"/>
              </a:buClr>
              <a:buSzPct val="61111"/>
              <a:buFont typeface="Arial"/>
              <a:buNone/>
            </a:pPr>
            <a:r>
              <a:rPr lang="en" i="1">
                <a:solidFill>
                  <a:schemeClr val="dk2"/>
                </a:solidFill>
                <a:latin typeface="Old Standard TT"/>
                <a:ea typeface="Old Standard TT"/>
                <a:cs typeface="Old Standard TT"/>
                <a:sym typeface="Old Standard TT"/>
              </a:rPr>
              <a:t>service iptables start</a:t>
            </a:r>
          </a:p>
          <a:p>
            <a:pPr lvl="0" rtl="0">
              <a:lnSpc>
                <a:spcPct val="90000"/>
              </a:lnSpc>
              <a:spcBef>
                <a:spcPts val="600"/>
              </a:spcBef>
              <a:spcAft>
                <a:spcPts val="0"/>
              </a:spcAft>
              <a:buClr>
                <a:schemeClr val="dk2"/>
              </a:buClr>
              <a:buSzPct val="61111"/>
              <a:buFont typeface="Arial"/>
              <a:buNone/>
            </a:pPr>
            <a:r>
              <a:rPr lang="en">
                <a:solidFill>
                  <a:schemeClr val="dk2"/>
                </a:solidFill>
                <a:latin typeface="Old Standard TT"/>
                <a:ea typeface="Old Standard TT"/>
                <a:cs typeface="Old Standard TT"/>
                <a:sym typeface="Old Standard TT"/>
              </a:rPr>
              <a:t>–</a:t>
            </a:r>
            <a:r>
              <a:rPr lang="en" b="1">
                <a:solidFill>
                  <a:schemeClr val="dk2"/>
                </a:solidFill>
                <a:latin typeface="Old Standard TT"/>
                <a:ea typeface="Old Standard TT"/>
                <a:cs typeface="Old Standard TT"/>
                <a:sym typeface="Old Standard TT"/>
              </a:rPr>
              <a:t>Stopping IPtables</a:t>
            </a:r>
          </a:p>
          <a:p>
            <a:pPr lvl="0" indent="387350" rtl="0">
              <a:lnSpc>
                <a:spcPct val="90000"/>
              </a:lnSpc>
              <a:spcBef>
                <a:spcPts val="600"/>
              </a:spcBef>
              <a:spcAft>
                <a:spcPts val="0"/>
              </a:spcAft>
              <a:buClr>
                <a:schemeClr val="dk2"/>
              </a:buClr>
              <a:buSzPct val="61111"/>
              <a:buFont typeface="Arial"/>
              <a:buNone/>
            </a:pPr>
            <a:r>
              <a:rPr lang="en" i="1">
                <a:solidFill>
                  <a:schemeClr val="dk2"/>
                </a:solidFill>
                <a:latin typeface="Old Standard TT"/>
                <a:ea typeface="Old Standard TT"/>
                <a:cs typeface="Old Standard TT"/>
                <a:sym typeface="Old Standard TT"/>
              </a:rPr>
              <a:t>service iptables stop</a:t>
            </a:r>
          </a:p>
          <a:p>
            <a:pPr lvl="0" rtl="0">
              <a:lnSpc>
                <a:spcPct val="90000"/>
              </a:lnSpc>
              <a:spcBef>
                <a:spcPts val="600"/>
              </a:spcBef>
              <a:spcAft>
                <a:spcPts val="0"/>
              </a:spcAft>
              <a:buClr>
                <a:schemeClr val="dk2"/>
              </a:buClr>
              <a:buSzPct val="61111"/>
              <a:buFont typeface="Arial"/>
              <a:buNone/>
            </a:pPr>
            <a:r>
              <a:rPr lang="en">
                <a:solidFill>
                  <a:schemeClr val="dk2"/>
                </a:solidFill>
                <a:latin typeface="Old Standard TT"/>
                <a:ea typeface="Old Standard TT"/>
                <a:cs typeface="Old Standard TT"/>
                <a:sym typeface="Old Standard TT"/>
              </a:rPr>
              <a:t>–</a:t>
            </a:r>
            <a:r>
              <a:rPr lang="en" b="1">
                <a:solidFill>
                  <a:schemeClr val="dk2"/>
                </a:solidFill>
                <a:latin typeface="Old Standard TT"/>
                <a:ea typeface="Old Standard TT"/>
                <a:cs typeface="Old Standard TT"/>
                <a:sym typeface="Old Standard TT"/>
              </a:rPr>
              <a:t>Restarting IPtables</a:t>
            </a:r>
          </a:p>
          <a:p>
            <a:pPr lvl="0" indent="387350" rtl="0">
              <a:lnSpc>
                <a:spcPct val="90000"/>
              </a:lnSpc>
              <a:spcBef>
                <a:spcPts val="600"/>
              </a:spcBef>
              <a:spcAft>
                <a:spcPts val="0"/>
              </a:spcAft>
              <a:buClr>
                <a:schemeClr val="dk2"/>
              </a:buClr>
              <a:buSzPct val="61111"/>
              <a:buFont typeface="Arial"/>
              <a:buNone/>
            </a:pPr>
            <a:r>
              <a:rPr lang="en" i="1">
                <a:solidFill>
                  <a:schemeClr val="dk2"/>
                </a:solidFill>
                <a:latin typeface="Old Standard TT"/>
                <a:ea typeface="Old Standard TT"/>
                <a:cs typeface="Old Standard TT"/>
                <a:sym typeface="Old Standard TT"/>
              </a:rPr>
              <a:t>service iptables restart</a:t>
            </a:r>
          </a:p>
          <a:p>
            <a:pPr lvl="0" rtl="0">
              <a:lnSpc>
                <a:spcPct val="90000"/>
              </a:lnSpc>
              <a:spcBef>
                <a:spcPts val="600"/>
              </a:spcBef>
              <a:spcAft>
                <a:spcPts val="0"/>
              </a:spcAft>
              <a:buClr>
                <a:schemeClr val="dk2"/>
              </a:buClr>
              <a:buSzPct val="61111"/>
              <a:buFont typeface="Arial"/>
              <a:buNone/>
            </a:pPr>
            <a:r>
              <a:rPr lang="en">
                <a:solidFill>
                  <a:schemeClr val="dk2"/>
                </a:solidFill>
                <a:latin typeface="Old Standard TT"/>
                <a:ea typeface="Old Standard TT"/>
                <a:cs typeface="Old Standard TT"/>
                <a:sym typeface="Old Standard TT"/>
              </a:rPr>
              <a:t>–</a:t>
            </a:r>
            <a:r>
              <a:rPr lang="en" b="1">
                <a:solidFill>
                  <a:schemeClr val="dk2"/>
                </a:solidFill>
                <a:latin typeface="Old Standard TT"/>
                <a:ea typeface="Old Standard TT"/>
                <a:cs typeface="Old Standard TT"/>
                <a:sym typeface="Old Standard TT"/>
              </a:rPr>
              <a:t>Checking IPtables status (rule chains)</a:t>
            </a:r>
          </a:p>
          <a:p>
            <a:pPr lvl="0" indent="457200" rtl="0">
              <a:lnSpc>
                <a:spcPct val="90000"/>
              </a:lnSpc>
              <a:spcBef>
                <a:spcPts val="600"/>
              </a:spcBef>
              <a:spcAft>
                <a:spcPts val="0"/>
              </a:spcAft>
              <a:buNone/>
            </a:pPr>
            <a:r>
              <a:rPr lang="en" i="1">
                <a:solidFill>
                  <a:schemeClr val="dk2"/>
                </a:solidFill>
                <a:latin typeface="Old Standard TT"/>
                <a:ea typeface="Old Standard TT"/>
                <a:cs typeface="Old Standard TT"/>
                <a:sym typeface="Old Standard TT"/>
              </a:rPr>
              <a:t>service iptables status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Starting IPTables Continued</a:t>
            </a:r>
          </a:p>
        </p:txBody>
      </p:sp>
      <p:sp>
        <p:nvSpPr>
          <p:cNvPr id="136" name="Shape 13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90000"/>
              </a:lnSpc>
              <a:spcBef>
                <a:spcPts val="600"/>
              </a:spcBef>
              <a:spcAft>
                <a:spcPts val="0"/>
              </a:spcAft>
              <a:buClr>
                <a:schemeClr val="dk2"/>
              </a:buClr>
              <a:buSzPct val="61111"/>
              <a:buFont typeface="Arial"/>
              <a:buNone/>
            </a:pPr>
            <a:endParaRPr i="1">
              <a:solidFill>
                <a:schemeClr val="dk2"/>
              </a:solidFill>
              <a:latin typeface="Old Standard TT"/>
              <a:ea typeface="Old Standard TT"/>
              <a:cs typeface="Old Standard TT"/>
              <a:sym typeface="Old Standard TT"/>
            </a:endParaRPr>
          </a:p>
          <a:p>
            <a:pPr lvl="0" rtl="0">
              <a:lnSpc>
                <a:spcPct val="90000"/>
              </a:lnSpc>
              <a:spcBef>
                <a:spcPts val="700"/>
              </a:spcBef>
              <a:spcAft>
                <a:spcPts val="0"/>
              </a:spcAft>
              <a:buClr>
                <a:schemeClr val="dk2"/>
              </a:buClr>
              <a:buSzPct val="61111"/>
              <a:buFont typeface="Arial"/>
              <a:buNone/>
            </a:pPr>
            <a:r>
              <a:rPr lang="en">
                <a:solidFill>
                  <a:schemeClr val="dk2"/>
                </a:solidFill>
                <a:latin typeface="Old Standard TT"/>
                <a:ea typeface="Old Standard TT"/>
                <a:cs typeface="Old Standard TT"/>
                <a:sym typeface="Old Standard TT"/>
              </a:rPr>
              <a:t>•</a:t>
            </a:r>
            <a:r>
              <a:rPr lang="en" b="1">
                <a:solidFill>
                  <a:schemeClr val="dk2"/>
                </a:solidFill>
                <a:latin typeface="Old Standard TT"/>
                <a:ea typeface="Old Standard TT"/>
                <a:cs typeface="Old Standard TT"/>
                <a:sym typeface="Old Standard TT"/>
              </a:rPr>
              <a:t>To get iptables configured to start at boot, use the chkconfig command:</a:t>
            </a:r>
          </a:p>
          <a:p>
            <a:pPr lvl="0" rtl="0">
              <a:lnSpc>
                <a:spcPct val="90000"/>
              </a:lnSpc>
              <a:spcBef>
                <a:spcPts val="600"/>
              </a:spcBef>
              <a:spcAft>
                <a:spcPts val="0"/>
              </a:spcAft>
              <a:buClr>
                <a:schemeClr val="dk2"/>
              </a:buClr>
              <a:buSzPct val="61111"/>
              <a:buFont typeface="Arial"/>
              <a:buNone/>
            </a:pPr>
            <a:r>
              <a:rPr lang="en" i="1">
                <a:solidFill>
                  <a:schemeClr val="dk2"/>
                </a:solidFill>
                <a:latin typeface="Old Standard TT"/>
                <a:ea typeface="Old Standard TT"/>
                <a:cs typeface="Old Standard TT"/>
                <a:sym typeface="Old Standard TT"/>
              </a:rPr>
              <a:t>chkconfig iptables on</a:t>
            </a:r>
          </a:p>
          <a:p>
            <a:pPr lvl="0" rtl="0">
              <a:lnSpc>
                <a:spcPct val="90000"/>
              </a:lnSpc>
              <a:spcBef>
                <a:spcPts val="700"/>
              </a:spcBef>
              <a:spcAft>
                <a:spcPts val="0"/>
              </a:spcAft>
              <a:buClr>
                <a:schemeClr val="dk2"/>
              </a:buClr>
              <a:buSzPct val="61111"/>
              <a:buFont typeface="Arial"/>
              <a:buNone/>
            </a:pPr>
            <a:r>
              <a:rPr lang="en">
                <a:solidFill>
                  <a:schemeClr val="dk2"/>
                </a:solidFill>
                <a:latin typeface="Old Standard TT"/>
                <a:ea typeface="Old Standard TT"/>
                <a:cs typeface="Old Standard TT"/>
                <a:sym typeface="Old Standard TT"/>
              </a:rPr>
              <a:t>•</a:t>
            </a:r>
            <a:r>
              <a:rPr lang="en" b="1">
                <a:solidFill>
                  <a:schemeClr val="dk2"/>
                </a:solidFill>
                <a:latin typeface="Old Standard TT"/>
                <a:ea typeface="Old Standard TT"/>
                <a:cs typeface="Old Standard TT"/>
                <a:sym typeface="Old Standard TT"/>
              </a:rPr>
              <a:t>iptables itself is a command which we will see soon.</a:t>
            </a:r>
          </a:p>
          <a:p>
            <a:pPr lvl="0" rtl="0">
              <a:lnSpc>
                <a:spcPct val="90000"/>
              </a:lnSpc>
              <a:spcBef>
                <a:spcPts val="700"/>
              </a:spcBef>
              <a:spcAft>
                <a:spcPts val="0"/>
              </a:spcAft>
              <a:buClr>
                <a:schemeClr val="dk2"/>
              </a:buClr>
              <a:buSzPct val="61111"/>
              <a:buFont typeface="Arial"/>
              <a:buNone/>
            </a:pPr>
            <a:r>
              <a:rPr lang="en">
                <a:solidFill>
                  <a:schemeClr val="dk2"/>
                </a:solidFill>
                <a:latin typeface="Old Standard TT"/>
                <a:ea typeface="Old Standard TT"/>
                <a:cs typeface="Old Standard TT"/>
                <a:sym typeface="Old Standard TT"/>
              </a:rPr>
              <a:t>•</a:t>
            </a:r>
            <a:r>
              <a:rPr lang="en" b="1">
                <a:solidFill>
                  <a:schemeClr val="dk2"/>
                </a:solidFill>
                <a:latin typeface="Old Standard TT"/>
                <a:ea typeface="Old Standard TT"/>
                <a:cs typeface="Old Standard TT"/>
                <a:sym typeface="Old Standard TT"/>
              </a:rPr>
              <a:t>To show all current rule chains:</a:t>
            </a:r>
          </a:p>
          <a:p>
            <a:pPr lvl="0" rtl="0">
              <a:lnSpc>
                <a:spcPct val="90000"/>
              </a:lnSpc>
              <a:spcBef>
                <a:spcPts val="600"/>
              </a:spcBef>
              <a:spcAft>
                <a:spcPts val="0"/>
              </a:spcAft>
              <a:buClr>
                <a:schemeClr val="dk2"/>
              </a:buClr>
              <a:buSzPct val="61111"/>
              <a:buFont typeface="Arial"/>
              <a:buNone/>
            </a:pPr>
            <a:r>
              <a:rPr lang="en" i="1">
                <a:solidFill>
                  <a:schemeClr val="dk2"/>
                </a:solidFill>
                <a:latin typeface="Old Standard TT"/>
                <a:ea typeface="Old Standard TT"/>
                <a:cs typeface="Old Standard TT"/>
                <a:sym typeface="Old Standard TT"/>
              </a:rPr>
              <a:t>iptables –-list</a:t>
            </a:r>
          </a:p>
          <a:p>
            <a:pPr lvl="0" rtl="0">
              <a:lnSpc>
                <a:spcPct val="90000"/>
              </a:lnSpc>
              <a:spcBef>
                <a:spcPts val="700"/>
              </a:spcBef>
              <a:spcAft>
                <a:spcPts val="0"/>
              </a:spcAft>
              <a:buClr>
                <a:schemeClr val="dk2"/>
              </a:buClr>
              <a:buSzPct val="61111"/>
              <a:buFont typeface="Arial"/>
              <a:buNone/>
            </a:pPr>
            <a:r>
              <a:rPr lang="en">
                <a:solidFill>
                  <a:schemeClr val="dk2"/>
                </a:solidFill>
                <a:latin typeface="Old Standard TT"/>
                <a:ea typeface="Old Standard TT"/>
                <a:cs typeface="Old Standard TT"/>
                <a:sym typeface="Old Standard TT"/>
              </a:rPr>
              <a:t>•</a:t>
            </a:r>
            <a:r>
              <a:rPr lang="en" b="1">
                <a:solidFill>
                  <a:schemeClr val="dk2"/>
                </a:solidFill>
                <a:latin typeface="Old Standard TT"/>
                <a:ea typeface="Old Standard TT"/>
                <a:cs typeface="Old Standard TT"/>
                <a:sym typeface="Old Standard TT"/>
              </a:rPr>
              <a:t>To drop all current rule chains:</a:t>
            </a:r>
          </a:p>
          <a:p>
            <a:pPr lvl="0" rtl="0">
              <a:lnSpc>
                <a:spcPct val="90000"/>
              </a:lnSpc>
              <a:spcBef>
                <a:spcPts val="600"/>
              </a:spcBef>
              <a:spcAft>
                <a:spcPts val="0"/>
              </a:spcAft>
              <a:buNone/>
            </a:pPr>
            <a:r>
              <a:rPr lang="en" i="1">
                <a:solidFill>
                  <a:schemeClr val="dk2"/>
                </a:solidFill>
                <a:latin typeface="Old Standard TT"/>
                <a:ea typeface="Old Standard TT"/>
                <a:cs typeface="Old Standard TT"/>
                <a:sym typeface="Old Standard TT"/>
              </a:rPr>
              <a:t>iptables –-flush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54000"/>
            <a:ext cx="8520600" cy="623400"/>
          </a:xfrm>
          <a:prstGeom prst="rect">
            <a:avLst/>
          </a:prstGeom>
        </p:spPr>
        <p:txBody>
          <a:bodyPr lIns="91425" tIns="91425" rIns="91425" bIns="91425" anchor="t" anchorCtr="0">
            <a:noAutofit/>
          </a:bodyPr>
          <a:lstStyle/>
          <a:p>
            <a:pPr lvl="0">
              <a:spcBef>
                <a:spcPts val="0"/>
              </a:spcBef>
              <a:buNone/>
            </a:pPr>
            <a:r>
              <a:rPr lang="en"/>
              <a:t>Packet Processing in IPTables</a:t>
            </a:r>
          </a:p>
        </p:txBody>
      </p:sp>
      <p:sp>
        <p:nvSpPr>
          <p:cNvPr id="142" name="Shape 142"/>
          <p:cNvSpPr txBox="1">
            <a:spLocks noGrp="1"/>
          </p:cNvSpPr>
          <p:nvPr>
            <p:ph type="body" idx="1"/>
          </p:nvPr>
        </p:nvSpPr>
        <p:spPr>
          <a:xfrm>
            <a:off x="311700" y="831625"/>
            <a:ext cx="8520600" cy="4211700"/>
          </a:xfrm>
          <a:prstGeom prst="rect">
            <a:avLst/>
          </a:prstGeom>
        </p:spPr>
        <p:txBody>
          <a:bodyPr lIns="91425" tIns="91425" rIns="91425" bIns="91425" anchor="t" anchorCtr="0">
            <a:noAutofit/>
          </a:bodyPr>
          <a:lstStyle/>
          <a:p>
            <a:pPr lvl="0" rtl="0">
              <a:lnSpc>
                <a:spcPct val="90000"/>
              </a:lnSpc>
              <a:spcBef>
                <a:spcPts val="900"/>
              </a:spcBef>
              <a:spcAft>
                <a:spcPts val="0"/>
              </a:spcAft>
              <a:buClr>
                <a:schemeClr val="dk2"/>
              </a:buClr>
              <a:buSzPct val="61111"/>
              <a:buFont typeface="Arial"/>
              <a:buNone/>
            </a:pPr>
            <a:r>
              <a:rPr lang="en">
                <a:solidFill>
                  <a:schemeClr val="dk2"/>
                </a:solidFill>
                <a:latin typeface="Old Standard TT"/>
                <a:ea typeface="Old Standard TT"/>
                <a:cs typeface="Old Standard TT"/>
                <a:sym typeface="Old Standard TT"/>
              </a:rPr>
              <a:t>•</a:t>
            </a:r>
            <a:r>
              <a:rPr lang="en" b="1">
                <a:solidFill>
                  <a:schemeClr val="dk2"/>
                </a:solidFill>
                <a:latin typeface="Old Standard TT"/>
                <a:ea typeface="Old Standard TT"/>
                <a:cs typeface="Old Standard TT"/>
                <a:sym typeface="Old Standard TT"/>
              </a:rPr>
              <a:t>IPtables is complex for the beginner.</a:t>
            </a:r>
          </a:p>
          <a:p>
            <a:pPr lvl="0" rtl="0">
              <a:lnSpc>
                <a:spcPct val="115000"/>
              </a:lnSpc>
              <a:spcBef>
                <a:spcPts val="0"/>
              </a:spcBef>
              <a:spcAft>
                <a:spcPts val="0"/>
              </a:spcAft>
              <a:buNone/>
            </a:pPr>
            <a:r>
              <a:rPr lang="en">
                <a:solidFill>
                  <a:schemeClr val="dk2"/>
                </a:solidFill>
                <a:latin typeface="Old Standard TT"/>
                <a:ea typeface="Old Standard TT"/>
                <a:cs typeface="Old Standard TT"/>
                <a:sym typeface="Old Standard TT"/>
              </a:rPr>
              <a:t>•</a:t>
            </a:r>
            <a:r>
              <a:rPr lang="en" b="1">
                <a:solidFill>
                  <a:schemeClr val="dk2"/>
                </a:solidFill>
                <a:latin typeface="Old Standard TT"/>
                <a:ea typeface="Old Standard TT"/>
                <a:cs typeface="Old Standard TT"/>
                <a:sym typeface="Old Standard TT"/>
              </a:rPr>
              <a:t>Three built in tables (queues) for processing:</a:t>
            </a:r>
          </a:p>
          <a:p>
            <a:pPr lvl="0" rtl="0">
              <a:lnSpc>
                <a:spcPct val="115000"/>
              </a:lnSpc>
              <a:spcBef>
                <a:spcPts val="0"/>
              </a:spcBef>
              <a:spcAft>
                <a:spcPts val="0"/>
              </a:spcAft>
              <a:buClr>
                <a:schemeClr val="dk2"/>
              </a:buClr>
              <a:buSzPct val="61111"/>
              <a:buFont typeface="Arial"/>
              <a:buNone/>
            </a:pPr>
            <a:endParaRPr b="1">
              <a:solidFill>
                <a:schemeClr val="dk2"/>
              </a:solidFill>
              <a:latin typeface="Old Standard TT"/>
              <a:ea typeface="Old Standard TT"/>
              <a:cs typeface="Old Standard TT"/>
              <a:sym typeface="Old Standard TT"/>
            </a:endParaRPr>
          </a:p>
          <a:p>
            <a:pPr lvl="0" rtl="0">
              <a:lnSpc>
                <a:spcPct val="90000"/>
              </a:lnSpc>
              <a:spcBef>
                <a:spcPts val="600"/>
              </a:spcBef>
              <a:spcAft>
                <a:spcPts val="0"/>
              </a:spcAft>
              <a:buClr>
                <a:schemeClr val="dk2"/>
              </a:buClr>
              <a:buSzPct val="61111"/>
              <a:buFont typeface="Arial"/>
              <a:buNone/>
            </a:pPr>
            <a:r>
              <a:rPr lang="en" b="1">
                <a:solidFill>
                  <a:schemeClr val="dk2"/>
                </a:solidFill>
                <a:latin typeface="Old Standard TT"/>
                <a:ea typeface="Old Standard TT"/>
                <a:cs typeface="Old Standard TT"/>
                <a:sym typeface="Old Standard TT"/>
              </a:rPr>
              <a:t>1. MANGLE: </a:t>
            </a:r>
            <a:r>
              <a:rPr lang="en">
                <a:solidFill>
                  <a:schemeClr val="dk2"/>
                </a:solidFill>
                <a:latin typeface="Old Standard TT"/>
                <a:ea typeface="Old Standard TT"/>
                <a:cs typeface="Old Standard TT"/>
                <a:sym typeface="Old Standard TT"/>
              </a:rPr>
              <a:t> manipulate QoS bits in TCP header</a:t>
            </a:r>
          </a:p>
          <a:p>
            <a:pPr lvl="0" rtl="0">
              <a:lnSpc>
                <a:spcPct val="90000"/>
              </a:lnSpc>
              <a:spcBef>
                <a:spcPts val="600"/>
              </a:spcBef>
              <a:spcAft>
                <a:spcPts val="0"/>
              </a:spcAft>
              <a:buNone/>
            </a:pPr>
            <a:r>
              <a:rPr lang="en" b="1">
                <a:solidFill>
                  <a:schemeClr val="dk2"/>
                </a:solidFill>
                <a:latin typeface="Old Standard TT"/>
                <a:ea typeface="Old Standard TT"/>
                <a:cs typeface="Old Standard TT"/>
                <a:sym typeface="Old Standard TT"/>
              </a:rPr>
              <a:t>2. FILTER:  </a:t>
            </a:r>
            <a:r>
              <a:rPr lang="en">
                <a:solidFill>
                  <a:schemeClr val="dk2"/>
                </a:solidFill>
                <a:latin typeface="Old Standard TT"/>
                <a:ea typeface="Old Standard TT"/>
                <a:cs typeface="Old Standard TT"/>
                <a:sym typeface="Old Standard TT"/>
              </a:rPr>
              <a:t>packet filtering, has </a:t>
            </a:r>
            <a:r>
              <a:rPr lang="en" b="1">
                <a:solidFill>
                  <a:schemeClr val="dk2"/>
                </a:solidFill>
                <a:latin typeface="Old Standard TT"/>
                <a:ea typeface="Old Standard TT"/>
                <a:cs typeface="Old Standard TT"/>
                <a:sym typeface="Old Standard TT"/>
              </a:rPr>
              <a:t>three built in chains</a:t>
            </a:r>
            <a:r>
              <a:rPr lang="en">
                <a:solidFill>
                  <a:schemeClr val="dk2"/>
                </a:solidFill>
                <a:latin typeface="Old Standard TT"/>
                <a:ea typeface="Old Standard TT"/>
                <a:cs typeface="Old Standard TT"/>
                <a:sym typeface="Old Standard TT"/>
              </a:rPr>
              <a:t> (your firewall policy rules)</a:t>
            </a:r>
          </a:p>
          <a:p>
            <a:pPr lvl="0" indent="457200" rtl="0">
              <a:lnSpc>
                <a:spcPct val="90000"/>
              </a:lnSpc>
              <a:spcBef>
                <a:spcPts val="600"/>
              </a:spcBef>
              <a:spcAft>
                <a:spcPts val="0"/>
              </a:spcAft>
              <a:buNone/>
            </a:pPr>
            <a:r>
              <a:rPr lang="en" b="1">
                <a:solidFill>
                  <a:schemeClr val="dk2"/>
                </a:solidFill>
                <a:latin typeface="Old Standard TT"/>
                <a:ea typeface="Old Standard TT"/>
                <a:cs typeface="Old Standard TT"/>
                <a:sym typeface="Old Standard TT"/>
              </a:rPr>
              <a:t>Forward </a:t>
            </a:r>
            <a:r>
              <a:rPr lang="en">
                <a:solidFill>
                  <a:schemeClr val="dk2"/>
                </a:solidFill>
                <a:latin typeface="Old Standard TT"/>
                <a:ea typeface="Old Standard TT"/>
                <a:cs typeface="Old Standard TT"/>
                <a:sym typeface="Old Standard TT"/>
              </a:rPr>
              <a:t>chain: filters packets to servers protected by firewall</a:t>
            </a:r>
          </a:p>
          <a:p>
            <a:pPr marL="0" lvl="0" indent="457200" rtl="0">
              <a:lnSpc>
                <a:spcPct val="90000"/>
              </a:lnSpc>
              <a:spcBef>
                <a:spcPts val="600"/>
              </a:spcBef>
              <a:spcAft>
                <a:spcPts val="0"/>
              </a:spcAft>
              <a:buNone/>
            </a:pPr>
            <a:r>
              <a:rPr lang="en" b="1">
                <a:solidFill>
                  <a:schemeClr val="dk2"/>
                </a:solidFill>
                <a:latin typeface="Old Standard TT"/>
                <a:ea typeface="Old Standard TT"/>
                <a:cs typeface="Old Standard TT"/>
                <a:sym typeface="Old Standard TT"/>
              </a:rPr>
              <a:t>Input </a:t>
            </a:r>
            <a:r>
              <a:rPr lang="en">
                <a:solidFill>
                  <a:schemeClr val="dk2"/>
                </a:solidFill>
                <a:latin typeface="Old Standard TT"/>
                <a:ea typeface="Old Standard TT"/>
                <a:cs typeface="Old Standard TT"/>
                <a:sym typeface="Old Standard TT"/>
              </a:rPr>
              <a:t>chain:</a:t>
            </a:r>
            <a:r>
              <a:rPr lang="en" b="1">
                <a:solidFill>
                  <a:schemeClr val="dk2"/>
                </a:solidFill>
                <a:latin typeface="Old Standard TT"/>
                <a:ea typeface="Old Standard TT"/>
                <a:cs typeface="Old Standard TT"/>
                <a:sym typeface="Old Standard TT"/>
              </a:rPr>
              <a:t> </a:t>
            </a:r>
            <a:r>
              <a:rPr lang="en">
                <a:solidFill>
                  <a:schemeClr val="dk2"/>
                </a:solidFill>
                <a:latin typeface="Old Standard TT"/>
                <a:ea typeface="Old Standard TT"/>
                <a:cs typeface="Old Standard TT"/>
                <a:sym typeface="Old Standard TT"/>
              </a:rPr>
              <a:t>filters packets destined for the firewall</a:t>
            </a:r>
          </a:p>
          <a:p>
            <a:pPr marL="0" lvl="0" indent="387350" rtl="0">
              <a:lnSpc>
                <a:spcPct val="90000"/>
              </a:lnSpc>
              <a:spcBef>
                <a:spcPts val="600"/>
              </a:spcBef>
              <a:spcAft>
                <a:spcPts val="0"/>
              </a:spcAft>
              <a:buClr>
                <a:schemeClr val="dk2"/>
              </a:buClr>
              <a:buSzPct val="61111"/>
              <a:buFont typeface="Arial"/>
              <a:buNone/>
            </a:pPr>
            <a:r>
              <a:rPr lang="en" b="1">
                <a:solidFill>
                  <a:schemeClr val="dk2"/>
                </a:solidFill>
                <a:latin typeface="Old Standard TT"/>
                <a:ea typeface="Old Standard TT"/>
                <a:cs typeface="Old Standard TT"/>
                <a:sym typeface="Old Standard TT"/>
              </a:rPr>
              <a:t>Output </a:t>
            </a:r>
            <a:r>
              <a:rPr lang="en">
                <a:solidFill>
                  <a:schemeClr val="dk2"/>
                </a:solidFill>
                <a:latin typeface="Old Standard TT"/>
                <a:ea typeface="Old Standard TT"/>
                <a:cs typeface="Old Standard TT"/>
                <a:sym typeface="Old Standard TT"/>
              </a:rPr>
              <a:t>chain: filters packets originating from the firewall</a:t>
            </a:r>
          </a:p>
          <a:p>
            <a:pPr lvl="0" rtl="0">
              <a:lnSpc>
                <a:spcPct val="90000"/>
              </a:lnSpc>
              <a:spcBef>
                <a:spcPts val="600"/>
              </a:spcBef>
              <a:spcAft>
                <a:spcPts val="0"/>
              </a:spcAft>
              <a:buNone/>
            </a:pPr>
            <a:r>
              <a:rPr lang="en" b="1">
                <a:solidFill>
                  <a:schemeClr val="dk2"/>
                </a:solidFill>
                <a:latin typeface="Old Standard TT"/>
                <a:ea typeface="Old Standard TT"/>
                <a:cs typeface="Old Standard TT"/>
                <a:sym typeface="Old Standard TT"/>
              </a:rPr>
              <a:t>3. NAT:</a:t>
            </a:r>
            <a:r>
              <a:rPr lang="en">
                <a:solidFill>
                  <a:schemeClr val="dk2"/>
                </a:solidFill>
                <a:latin typeface="Old Standard TT"/>
                <a:ea typeface="Old Standard TT"/>
                <a:cs typeface="Old Standard TT"/>
                <a:sym typeface="Old Standard TT"/>
              </a:rPr>
              <a:t> network address translation, </a:t>
            </a:r>
            <a:r>
              <a:rPr lang="en" b="1">
                <a:solidFill>
                  <a:schemeClr val="dk2"/>
                </a:solidFill>
                <a:latin typeface="Old Standard TT"/>
                <a:ea typeface="Old Standard TT"/>
                <a:cs typeface="Old Standard TT"/>
                <a:sym typeface="Old Standard TT"/>
              </a:rPr>
              <a:t>has two built in chains</a:t>
            </a:r>
          </a:p>
          <a:p>
            <a:pPr lvl="0" indent="457200" rtl="0">
              <a:lnSpc>
                <a:spcPct val="90000"/>
              </a:lnSpc>
              <a:spcBef>
                <a:spcPts val="600"/>
              </a:spcBef>
              <a:spcAft>
                <a:spcPts val="0"/>
              </a:spcAft>
              <a:buNone/>
            </a:pPr>
            <a:r>
              <a:rPr lang="en" b="1">
                <a:solidFill>
                  <a:schemeClr val="dk2"/>
                </a:solidFill>
                <a:latin typeface="Old Standard TT"/>
                <a:ea typeface="Old Standard TT"/>
                <a:cs typeface="Old Standard TT"/>
                <a:sym typeface="Old Standard TT"/>
              </a:rPr>
              <a:t>Pre-routing: </a:t>
            </a:r>
            <a:r>
              <a:rPr lang="en">
                <a:solidFill>
                  <a:schemeClr val="dk2"/>
                </a:solidFill>
                <a:latin typeface="Old Standard TT"/>
                <a:ea typeface="Old Standard TT"/>
                <a:cs typeface="Old Standard TT"/>
                <a:sym typeface="Old Standard TT"/>
              </a:rPr>
              <a:t>NAT packets when </a:t>
            </a:r>
            <a:r>
              <a:rPr lang="en" b="1">
                <a:solidFill>
                  <a:schemeClr val="dk2"/>
                </a:solidFill>
                <a:latin typeface="Old Standard TT"/>
                <a:ea typeface="Old Standard TT"/>
                <a:cs typeface="Old Standard TT"/>
                <a:sym typeface="Old Standard TT"/>
              </a:rPr>
              <a:t>destination address</a:t>
            </a:r>
            <a:r>
              <a:rPr lang="en">
                <a:solidFill>
                  <a:schemeClr val="dk2"/>
                </a:solidFill>
                <a:latin typeface="Old Standard TT"/>
                <a:ea typeface="Old Standard TT"/>
                <a:cs typeface="Old Standard TT"/>
                <a:sym typeface="Old Standard TT"/>
              </a:rPr>
              <a:t> need changes</a:t>
            </a:r>
          </a:p>
          <a:p>
            <a:pPr lvl="0" indent="457200" rtl="0">
              <a:lnSpc>
                <a:spcPct val="90000"/>
              </a:lnSpc>
              <a:spcBef>
                <a:spcPts val="600"/>
              </a:spcBef>
              <a:spcAft>
                <a:spcPts val="0"/>
              </a:spcAft>
              <a:buNone/>
            </a:pPr>
            <a:r>
              <a:rPr lang="en" b="1">
                <a:solidFill>
                  <a:schemeClr val="dk2"/>
                </a:solidFill>
                <a:latin typeface="Old Standard TT"/>
                <a:ea typeface="Old Standard TT"/>
                <a:cs typeface="Old Standard TT"/>
                <a:sym typeface="Old Standard TT"/>
              </a:rPr>
              <a:t>Post-routing: </a:t>
            </a:r>
            <a:r>
              <a:rPr lang="en">
                <a:solidFill>
                  <a:schemeClr val="dk2"/>
                </a:solidFill>
                <a:latin typeface="Old Standard TT"/>
                <a:ea typeface="Old Standard TT"/>
                <a:cs typeface="Old Standard TT"/>
                <a:sym typeface="Old Standard TT"/>
              </a:rPr>
              <a:t>NAT packets when </a:t>
            </a:r>
            <a:r>
              <a:rPr lang="en" b="1">
                <a:solidFill>
                  <a:schemeClr val="dk2"/>
                </a:solidFill>
                <a:latin typeface="Old Standard TT"/>
                <a:ea typeface="Old Standard TT"/>
                <a:cs typeface="Old Standard TT"/>
                <a:sym typeface="Old Standard TT"/>
              </a:rPr>
              <a:t>source address</a:t>
            </a:r>
            <a:r>
              <a:rPr lang="en">
                <a:solidFill>
                  <a:schemeClr val="dk2"/>
                </a:solidFill>
                <a:latin typeface="Old Standard TT"/>
                <a:ea typeface="Old Standard TT"/>
                <a:cs typeface="Old Standard TT"/>
                <a:sym typeface="Old Standard TT"/>
              </a:rPr>
              <a:t> need changes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234475"/>
            <a:ext cx="8520600" cy="623400"/>
          </a:xfrm>
          <a:prstGeom prst="rect">
            <a:avLst/>
          </a:prstGeom>
        </p:spPr>
        <p:txBody>
          <a:bodyPr lIns="91425" tIns="91425" rIns="91425" bIns="91425" anchor="t" anchorCtr="0">
            <a:noAutofit/>
          </a:bodyPr>
          <a:lstStyle/>
          <a:p>
            <a:pPr lvl="0">
              <a:spcBef>
                <a:spcPts val="0"/>
              </a:spcBef>
              <a:buNone/>
            </a:pPr>
            <a:r>
              <a:rPr lang="en"/>
              <a:t>Processing for Packets Routed by the Firewall</a:t>
            </a:r>
          </a:p>
        </p:txBody>
      </p:sp>
      <p:sp>
        <p:nvSpPr>
          <p:cNvPr id="148" name="Shape 148"/>
          <p:cNvSpPr txBox="1">
            <a:spLocks noGrp="1"/>
          </p:cNvSpPr>
          <p:nvPr>
            <p:ph type="body" idx="1"/>
          </p:nvPr>
        </p:nvSpPr>
        <p:spPr>
          <a:xfrm>
            <a:off x="311700" y="1152475"/>
            <a:ext cx="5653800" cy="3416400"/>
          </a:xfrm>
          <a:prstGeom prst="rect">
            <a:avLst/>
          </a:prstGeom>
        </p:spPr>
        <p:txBody>
          <a:bodyPr lIns="91425" tIns="91425" rIns="91425" bIns="91425" anchor="t" anchorCtr="0">
            <a:noAutofit/>
          </a:bodyPr>
          <a:lstStyle/>
          <a:p>
            <a:pPr lvl="0">
              <a:spcBef>
                <a:spcPts val="0"/>
              </a:spcBef>
              <a:buNone/>
            </a:pPr>
            <a:endParaRPr/>
          </a:p>
        </p:txBody>
      </p:sp>
      <p:pic>
        <p:nvPicPr>
          <p:cNvPr id="149" name="Shape 149"/>
          <p:cNvPicPr preferRelativeResize="0"/>
          <p:nvPr/>
        </p:nvPicPr>
        <p:blipFill>
          <a:blip r:embed="rId3">
            <a:alphaModFix/>
          </a:blip>
          <a:stretch>
            <a:fillRect/>
          </a:stretch>
        </p:blipFill>
        <p:spPr>
          <a:xfrm>
            <a:off x="311699" y="857875"/>
            <a:ext cx="6476099" cy="413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324700"/>
            <a:ext cx="8520600" cy="623400"/>
          </a:xfrm>
          <a:prstGeom prst="rect">
            <a:avLst/>
          </a:prstGeom>
        </p:spPr>
        <p:txBody>
          <a:bodyPr lIns="91425" tIns="91425" rIns="91425" bIns="91425" anchor="t" anchorCtr="0">
            <a:noAutofit/>
          </a:bodyPr>
          <a:lstStyle/>
          <a:p>
            <a:pPr lvl="0">
              <a:spcBef>
                <a:spcPts val="0"/>
              </a:spcBef>
              <a:buClr>
                <a:schemeClr val="dk2"/>
              </a:buClr>
              <a:buSzPct val="30555"/>
              <a:buFont typeface="Arial"/>
              <a:buNone/>
            </a:pPr>
            <a:r>
              <a:rPr lang="en"/>
              <a:t>Processing for Packets Routed by the Firewall</a:t>
            </a:r>
          </a:p>
          <a:p>
            <a:pPr lvl="0">
              <a:spcBef>
                <a:spcPts val="0"/>
              </a:spcBef>
              <a:buNone/>
            </a:pPr>
            <a:endParaRPr/>
          </a:p>
        </p:txBody>
      </p:sp>
      <p:sp>
        <p:nvSpPr>
          <p:cNvPr id="155" name="Shape 155"/>
          <p:cNvSpPr txBox="1">
            <a:spLocks noGrp="1"/>
          </p:cNvSpPr>
          <p:nvPr>
            <p:ph type="body" idx="1"/>
          </p:nvPr>
        </p:nvSpPr>
        <p:spPr>
          <a:xfrm>
            <a:off x="3789950" y="2260050"/>
            <a:ext cx="871500" cy="623400"/>
          </a:xfrm>
          <a:prstGeom prst="rect">
            <a:avLst/>
          </a:prstGeom>
        </p:spPr>
        <p:txBody>
          <a:bodyPr lIns="91425" tIns="91425" rIns="91425" bIns="91425" anchor="t" anchorCtr="0">
            <a:noAutofit/>
          </a:bodyPr>
          <a:lstStyle/>
          <a:p>
            <a:pPr lvl="0">
              <a:spcBef>
                <a:spcPts val="0"/>
              </a:spcBef>
              <a:buNone/>
            </a:pPr>
            <a:endParaRPr/>
          </a:p>
        </p:txBody>
      </p:sp>
      <p:pic>
        <p:nvPicPr>
          <p:cNvPr id="156" name="Shape 156"/>
          <p:cNvPicPr preferRelativeResize="0"/>
          <p:nvPr/>
        </p:nvPicPr>
        <p:blipFill>
          <a:blip r:embed="rId3">
            <a:alphaModFix/>
          </a:blip>
          <a:stretch>
            <a:fillRect/>
          </a:stretch>
        </p:blipFill>
        <p:spPr>
          <a:xfrm>
            <a:off x="311699" y="1217225"/>
            <a:ext cx="6004550" cy="383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rot="10800000" flipH="1">
            <a:off x="2637775" y="2619700"/>
            <a:ext cx="2666100" cy="74700"/>
          </a:xfrm>
          <a:prstGeom prst="rect">
            <a:avLst/>
          </a:prstGeom>
        </p:spPr>
        <p:txBody>
          <a:bodyPr lIns="91425" tIns="91425" rIns="91425" bIns="91425" anchor="t" anchorCtr="0">
            <a:noAutofit/>
          </a:bodyPr>
          <a:lstStyle/>
          <a:p>
            <a:pPr lvl="0">
              <a:spcBef>
                <a:spcPts val="0"/>
              </a:spcBef>
              <a:buNone/>
            </a:pPr>
            <a:endParaRPr/>
          </a:p>
        </p:txBody>
      </p:sp>
      <p:sp>
        <p:nvSpPr>
          <p:cNvPr id="162" name="Shape 162"/>
          <p:cNvSpPr txBox="1">
            <a:spLocks noGrp="1"/>
          </p:cNvSpPr>
          <p:nvPr>
            <p:ph type="body" idx="1"/>
          </p:nvPr>
        </p:nvSpPr>
        <p:spPr>
          <a:xfrm>
            <a:off x="3418975" y="2436400"/>
            <a:ext cx="1884900" cy="441300"/>
          </a:xfrm>
          <a:prstGeom prst="rect">
            <a:avLst/>
          </a:prstGeom>
        </p:spPr>
        <p:txBody>
          <a:bodyPr lIns="91425" tIns="91425" rIns="91425" bIns="91425" anchor="t" anchorCtr="0">
            <a:noAutofit/>
          </a:bodyPr>
          <a:lstStyle/>
          <a:p>
            <a:pPr lvl="0">
              <a:spcBef>
                <a:spcPts val="0"/>
              </a:spcBef>
              <a:buNone/>
            </a:pPr>
            <a:endParaRPr/>
          </a:p>
        </p:txBody>
      </p:sp>
      <p:pic>
        <p:nvPicPr>
          <p:cNvPr id="163" name="Shape 163"/>
          <p:cNvPicPr preferRelativeResize="0"/>
          <p:nvPr/>
        </p:nvPicPr>
        <p:blipFill>
          <a:blip r:embed="rId3">
            <a:alphaModFix/>
          </a:blip>
          <a:stretch>
            <a:fillRect/>
          </a:stretch>
        </p:blipFill>
        <p:spPr>
          <a:xfrm>
            <a:off x="817475" y="116750"/>
            <a:ext cx="7835224" cy="4877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Vulnerabilities Background</a:t>
            </a:r>
          </a:p>
        </p:txBody>
      </p:sp>
      <p:sp>
        <p:nvSpPr>
          <p:cNvPr id="169" name="Shape 16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Clr>
                <a:srgbClr val="000000"/>
              </a:buClr>
              <a:buChar char="●"/>
            </a:pPr>
            <a:r>
              <a:rPr lang="en">
                <a:solidFill>
                  <a:srgbClr val="000000"/>
                </a:solidFill>
              </a:rPr>
              <a:t>Three parts</a:t>
            </a:r>
          </a:p>
          <a:p>
            <a:pPr marL="914400" lvl="1" indent="-228600" rtl="0">
              <a:spcBef>
                <a:spcPts val="0"/>
              </a:spcBef>
              <a:buClr>
                <a:srgbClr val="000000"/>
              </a:buClr>
              <a:buChar char="○"/>
            </a:pPr>
            <a:r>
              <a:rPr lang="en">
                <a:solidFill>
                  <a:srgbClr val="000000"/>
                </a:solidFill>
              </a:rPr>
              <a:t>A system flaw</a:t>
            </a:r>
          </a:p>
          <a:p>
            <a:pPr marL="914400" lvl="1" indent="-228600" rtl="0">
              <a:spcBef>
                <a:spcPts val="0"/>
              </a:spcBef>
              <a:buClr>
                <a:srgbClr val="000000"/>
              </a:buClr>
              <a:buChar char="○"/>
            </a:pPr>
            <a:r>
              <a:rPr lang="en">
                <a:solidFill>
                  <a:srgbClr val="000000"/>
                </a:solidFill>
              </a:rPr>
              <a:t>Access to the flaw</a:t>
            </a:r>
          </a:p>
          <a:p>
            <a:pPr marL="914400" lvl="1" indent="-228600" rtl="0">
              <a:spcBef>
                <a:spcPts val="0"/>
              </a:spcBef>
              <a:buClr>
                <a:srgbClr val="000000"/>
              </a:buClr>
              <a:buChar char="○"/>
            </a:pPr>
            <a:r>
              <a:rPr lang="en">
                <a:solidFill>
                  <a:srgbClr val="000000"/>
                </a:solidFill>
              </a:rPr>
              <a:t>Exploitation of the flaw</a:t>
            </a:r>
          </a:p>
          <a:p>
            <a:pPr marL="457200" lvl="0" indent="-228600" rtl="0">
              <a:spcBef>
                <a:spcPts val="0"/>
              </a:spcBef>
              <a:buClr>
                <a:srgbClr val="000000"/>
              </a:buClr>
              <a:buChar char="●"/>
            </a:pPr>
            <a:r>
              <a:rPr lang="en">
                <a:solidFill>
                  <a:srgbClr val="000000"/>
                </a:solidFill>
              </a:rPr>
              <a:t>Tools and Software are available for patching or attacking vulnerabilities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URL Spoofing</a:t>
            </a:r>
          </a:p>
        </p:txBody>
      </p:sp>
      <p:sp>
        <p:nvSpPr>
          <p:cNvPr id="175" name="Shape 17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a:solidFill>
                  <a:srgbClr val="000000"/>
                </a:solidFill>
              </a:rPr>
              <a:t>One website poses as another</a:t>
            </a:r>
          </a:p>
          <a:p>
            <a:pPr lvl="0">
              <a:spcBef>
                <a:spcPts val="0"/>
              </a:spcBef>
              <a:buNone/>
            </a:pPr>
            <a:r>
              <a:rPr lang="en">
                <a:solidFill>
                  <a:srgbClr val="000000"/>
                </a:solidFill>
              </a:rPr>
              <a:t>Attacker is able to redirect you</a:t>
            </a:r>
            <a:br>
              <a:rPr lang="en">
                <a:solidFill>
                  <a:srgbClr val="000000"/>
                </a:solidFill>
              </a:rPr>
            </a:br>
            <a:r>
              <a:rPr lang="en">
                <a:solidFill>
                  <a:srgbClr val="000000"/>
                </a:solidFill>
              </a:rPr>
              <a:t>to his private IP instead of the </a:t>
            </a:r>
            <a:br>
              <a:rPr lang="en">
                <a:solidFill>
                  <a:srgbClr val="000000"/>
                </a:solidFill>
              </a:rPr>
            </a:br>
            <a:r>
              <a:rPr lang="en">
                <a:solidFill>
                  <a:srgbClr val="000000"/>
                </a:solidFill>
              </a:rPr>
              <a:t>intended site</a:t>
            </a:r>
          </a:p>
          <a:p>
            <a:pPr lvl="0">
              <a:spcBef>
                <a:spcPts val="0"/>
              </a:spcBef>
              <a:buNone/>
            </a:pPr>
            <a:r>
              <a:rPr lang="en">
                <a:solidFill>
                  <a:srgbClr val="000000"/>
                </a:solidFill>
              </a:rPr>
              <a:t>Fixes:</a:t>
            </a:r>
            <a:br>
              <a:rPr lang="en">
                <a:solidFill>
                  <a:srgbClr val="000000"/>
                </a:solidFill>
              </a:rPr>
            </a:br>
            <a:r>
              <a:rPr lang="en">
                <a:solidFill>
                  <a:srgbClr val="000000"/>
                </a:solidFill>
              </a:rPr>
              <a:t>	Common Sense</a:t>
            </a:r>
            <a:br>
              <a:rPr lang="en">
                <a:solidFill>
                  <a:srgbClr val="000000"/>
                </a:solidFill>
              </a:rPr>
            </a:br>
            <a:r>
              <a:rPr lang="en">
                <a:solidFill>
                  <a:srgbClr val="000000"/>
                </a:solidFill>
              </a:rPr>
              <a:t>		If it looks strange it's bad</a:t>
            </a:r>
            <a:br>
              <a:rPr lang="en">
                <a:solidFill>
                  <a:srgbClr val="000000"/>
                </a:solidFill>
              </a:rPr>
            </a:br>
            <a:r>
              <a:rPr lang="en">
                <a:solidFill>
                  <a:srgbClr val="000000"/>
                </a:solidFill>
              </a:rPr>
              <a:t>	Key based exchange between machines</a:t>
            </a:r>
            <a:br>
              <a:rPr lang="en">
                <a:solidFill>
                  <a:srgbClr val="000000"/>
                </a:solidFill>
              </a:rPr>
            </a:br>
            <a:r>
              <a:rPr lang="en">
                <a:solidFill>
                  <a:srgbClr val="000000"/>
                </a:solidFill>
              </a:rPr>
              <a:t>		Removes the possibility of private IP Addresses</a:t>
            </a:r>
          </a:p>
        </p:txBody>
      </p:sp>
      <p:pic>
        <p:nvPicPr>
          <p:cNvPr id="176" name="Shape 176"/>
          <p:cNvPicPr preferRelativeResize="0"/>
          <p:nvPr/>
        </p:nvPicPr>
        <p:blipFill>
          <a:blip r:embed="rId3">
            <a:alphaModFix/>
          </a:blip>
          <a:stretch>
            <a:fillRect/>
          </a:stretch>
        </p:blipFill>
        <p:spPr>
          <a:xfrm>
            <a:off x="6075100" y="0"/>
            <a:ext cx="3068900" cy="253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DOS Attack</a:t>
            </a:r>
          </a:p>
        </p:txBody>
      </p:sp>
      <p:sp>
        <p:nvSpPr>
          <p:cNvPr id="182" name="Shape 18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solidFill>
                  <a:srgbClr val="000000"/>
                </a:solidFill>
              </a:rPr>
              <a:t>Flooding a targeted machine with requests to overload it</a:t>
            </a:r>
          </a:p>
          <a:p>
            <a:pPr lvl="0">
              <a:spcBef>
                <a:spcPts val="0"/>
              </a:spcBef>
              <a:buNone/>
            </a:pPr>
            <a:r>
              <a:rPr lang="en">
                <a:solidFill>
                  <a:srgbClr val="000000"/>
                </a:solidFill>
              </a:rPr>
              <a:t>Attacker uses various techniques to make the server perform tasks repetitively</a:t>
            </a:r>
            <a:br>
              <a:rPr lang="en">
                <a:solidFill>
                  <a:srgbClr val="000000"/>
                </a:solidFill>
              </a:rPr>
            </a:br>
            <a:r>
              <a:rPr lang="en">
                <a:solidFill>
                  <a:srgbClr val="000000"/>
                </a:solidFill>
              </a:rPr>
              <a:t>	Attacker sends a lot of small tasks</a:t>
            </a:r>
            <a:br>
              <a:rPr lang="en">
                <a:solidFill>
                  <a:srgbClr val="000000"/>
                </a:solidFill>
              </a:rPr>
            </a:br>
            <a:r>
              <a:rPr lang="en">
                <a:solidFill>
                  <a:srgbClr val="000000"/>
                </a:solidFill>
              </a:rPr>
              <a:t>	Attacker sends a small amount of large tasks</a:t>
            </a:r>
          </a:p>
          <a:p>
            <a:pPr marL="0" lvl="0" indent="0">
              <a:spcBef>
                <a:spcPts val="0"/>
              </a:spcBef>
              <a:buNone/>
            </a:pPr>
            <a:r>
              <a:rPr lang="en">
                <a:solidFill>
                  <a:srgbClr val="000000"/>
                </a:solidFill>
              </a:rPr>
              <a:t>Fixes:</a:t>
            </a:r>
            <a:br>
              <a:rPr lang="en">
                <a:solidFill>
                  <a:srgbClr val="000000"/>
                </a:solidFill>
              </a:rPr>
            </a:br>
            <a:r>
              <a:rPr lang="en">
                <a:solidFill>
                  <a:srgbClr val="000000"/>
                </a:solidFill>
              </a:rPr>
              <a:t>	Find the source of the traffic and block it</a:t>
            </a:r>
            <a:br>
              <a:rPr lang="en">
                <a:solidFill>
                  <a:srgbClr val="000000"/>
                </a:solidFill>
              </a:rPr>
            </a:br>
            <a:r>
              <a:rPr lang="en">
                <a:solidFill>
                  <a:srgbClr val="000000"/>
                </a:solidFill>
              </a:rPr>
              <a:t>	Have supplementary servers to take care of additional traffic (how cloudfare works)</a:t>
            </a:r>
          </a:p>
          <a:p>
            <a:pPr lvl="0">
              <a:spcBef>
                <a:spcPts val="0"/>
              </a:spcBef>
              <a:buNone/>
            </a:pPr>
            <a:endParaRPr>
              <a:solidFill>
                <a:srgbClr val="000000"/>
              </a:solidFill>
            </a:endParaRPr>
          </a:p>
        </p:txBody>
      </p:sp>
      <p:pic>
        <p:nvPicPr>
          <p:cNvPr id="183" name="Shape 183"/>
          <p:cNvPicPr preferRelativeResize="0"/>
          <p:nvPr/>
        </p:nvPicPr>
        <p:blipFill>
          <a:blip r:embed="rId3">
            <a:alphaModFix/>
          </a:blip>
          <a:stretch>
            <a:fillRect/>
          </a:stretch>
        </p:blipFill>
        <p:spPr>
          <a:xfrm>
            <a:off x="6668370" y="0"/>
            <a:ext cx="2475627" cy="1369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Overview: What’s the Problem?</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lnSpc>
                <a:spcPct val="200000"/>
              </a:lnSpc>
              <a:spcBef>
                <a:spcPts val="0"/>
              </a:spcBef>
            </a:pPr>
            <a:r>
              <a:rPr lang="en"/>
              <a:t>Firewall</a:t>
            </a:r>
          </a:p>
          <a:p>
            <a:pPr marL="457200" lvl="0" indent="-228600" rtl="0">
              <a:lnSpc>
                <a:spcPct val="200000"/>
              </a:lnSpc>
              <a:spcBef>
                <a:spcPts val="0"/>
              </a:spcBef>
            </a:pPr>
            <a:r>
              <a:rPr lang="en"/>
              <a:t>Vulnerabilities</a:t>
            </a:r>
          </a:p>
          <a:p>
            <a:pPr marL="457200" lvl="0" indent="-228600" rtl="0">
              <a:lnSpc>
                <a:spcPct val="200000"/>
              </a:lnSpc>
              <a:spcBef>
                <a:spcPts val="0"/>
              </a:spcBef>
            </a:pPr>
            <a:r>
              <a:rPr lang="en"/>
              <a:t>Viruses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5781900" y="0"/>
            <a:ext cx="3362100" cy="1259624"/>
          </a:xfrm>
          <a:prstGeom prst="rect">
            <a:avLst/>
          </a:prstGeom>
          <a:noFill/>
          <a:ln>
            <a:noFill/>
          </a:ln>
        </p:spPr>
      </p:pic>
      <p:sp>
        <p:nvSpPr>
          <p:cNvPr id="189" name="Shape 18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IP Address Spoofing</a:t>
            </a:r>
          </a:p>
        </p:txBody>
      </p:sp>
      <p:sp>
        <p:nvSpPr>
          <p:cNvPr id="190" name="Shape 19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solidFill>
                  <a:srgbClr val="000000"/>
                </a:solidFill>
              </a:rPr>
              <a:t>Creating a false IP address to send a person to another system</a:t>
            </a:r>
          </a:p>
          <a:p>
            <a:pPr lvl="0">
              <a:spcBef>
                <a:spcPts val="0"/>
              </a:spcBef>
              <a:buNone/>
            </a:pPr>
            <a:r>
              <a:rPr lang="en">
                <a:solidFill>
                  <a:srgbClr val="000000"/>
                </a:solidFill>
              </a:rPr>
              <a:t>Attacker is able to change a packet to make the network think it came from a different IP address</a:t>
            </a:r>
          </a:p>
          <a:p>
            <a:pPr lvl="0">
              <a:spcBef>
                <a:spcPts val="0"/>
              </a:spcBef>
              <a:buNone/>
            </a:pPr>
            <a:r>
              <a:rPr lang="en">
                <a:solidFill>
                  <a:srgbClr val="000000"/>
                </a:solidFill>
              </a:rPr>
              <a:t>Fixes:</a:t>
            </a:r>
            <a:br>
              <a:rPr lang="en">
                <a:solidFill>
                  <a:srgbClr val="000000"/>
                </a:solidFill>
              </a:rPr>
            </a:br>
            <a:r>
              <a:rPr lang="en">
                <a:solidFill>
                  <a:srgbClr val="000000"/>
                </a:solidFill>
              </a:rPr>
              <a:t>	Packet filtering</a:t>
            </a:r>
            <a:br>
              <a:rPr lang="en">
                <a:solidFill>
                  <a:srgbClr val="000000"/>
                </a:solidFill>
              </a:rPr>
            </a:br>
            <a:r>
              <a:rPr lang="en">
                <a:solidFill>
                  <a:srgbClr val="000000"/>
                </a:solidFill>
              </a:rPr>
              <a:t>		Block harmful packets from outside networks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Shape 195"/>
          <p:cNvPicPr preferRelativeResize="0"/>
          <p:nvPr/>
        </p:nvPicPr>
        <p:blipFill>
          <a:blip r:embed="rId3">
            <a:alphaModFix/>
          </a:blip>
          <a:stretch>
            <a:fillRect/>
          </a:stretch>
        </p:blipFill>
        <p:spPr>
          <a:xfrm>
            <a:off x="6698500" y="0"/>
            <a:ext cx="2445500" cy="1393924"/>
          </a:xfrm>
          <a:prstGeom prst="rect">
            <a:avLst/>
          </a:prstGeom>
          <a:noFill/>
          <a:ln>
            <a:noFill/>
          </a:ln>
        </p:spPr>
      </p:pic>
      <p:sp>
        <p:nvSpPr>
          <p:cNvPr id="196" name="Shape 1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MAC Address Spoofing</a:t>
            </a:r>
          </a:p>
        </p:txBody>
      </p:sp>
      <p:sp>
        <p:nvSpPr>
          <p:cNvPr id="197" name="Shape 19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solidFill>
                  <a:srgbClr val="000000"/>
                </a:solidFill>
              </a:rPr>
              <a:t>Changing a Media Access Control address of a networking interface/device</a:t>
            </a:r>
          </a:p>
          <a:p>
            <a:pPr marL="0" lvl="0" indent="0">
              <a:spcBef>
                <a:spcPts val="0"/>
              </a:spcBef>
              <a:buNone/>
            </a:pPr>
            <a:r>
              <a:rPr lang="en">
                <a:solidFill>
                  <a:srgbClr val="000000"/>
                </a:solidFill>
              </a:rPr>
              <a:t>Offensive:</a:t>
            </a:r>
            <a:br>
              <a:rPr lang="en">
                <a:solidFill>
                  <a:srgbClr val="000000"/>
                </a:solidFill>
              </a:rPr>
            </a:br>
            <a:r>
              <a:rPr lang="en">
                <a:solidFill>
                  <a:srgbClr val="000000"/>
                </a:solidFill>
              </a:rPr>
              <a:t>	Attacker changes his own MAC address to the same as another on the network in order to make the other systems think he is the real system (ARP Spoofing)</a:t>
            </a:r>
            <a:br>
              <a:rPr lang="en">
                <a:solidFill>
                  <a:srgbClr val="000000"/>
                </a:solidFill>
              </a:rPr>
            </a:br>
            <a:r>
              <a:rPr lang="en">
                <a:solidFill>
                  <a:srgbClr val="000000"/>
                </a:solidFill>
              </a:rPr>
              <a:t>Defensive:</a:t>
            </a:r>
            <a:br>
              <a:rPr lang="en">
                <a:solidFill>
                  <a:srgbClr val="000000"/>
                </a:solidFill>
              </a:rPr>
            </a:br>
            <a:r>
              <a:rPr lang="en">
                <a:solidFill>
                  <a:srgbClr val="000000"/>
                </a:solidFill>
              </a:rPr>
              <a:t>	Attacker changes his own MAC address to hide his identity</a:t>
            </a:r>
          </a:p>
          <a:p>
            <a:pPr lvl="0">
              <a:spcBef>
                <a:spcPts val="0"/>
              </a:spcBef>
              <a:buNone/>
            </a:pPr>
            <a:r>
              <a:rPr lang="en">
                <a:solidFill>
                  <a:srgbClr val="000000"/>
                </a:solidFill>
              </a:rPr>
              <a:t>Fixes:</a:t>
            </a:r>
            <a:br>
              <a:rPr lang="en">
                <a:solidFill>
                  <a:srgbClr val="000000"/>
                </a:solidFill>
              </a:rPr>
            </a:br>
            <a:r>
              <a:rPr lang="en">
                <a:solidFill>
                  <a:srgbClr val="000000"/>
                </a:solidFill>
              </a:rPr>
              <a:t>	Determining strength of signal and if it randomly jumps</a:t>
            </a:r>
            <a:br>
              <a:rPr lang="en">
                <a:solidFill>
                  <a:srgbClr val="000000"/>
                </a:solidFill>
              </a:rPr>
            </a:br>
            <a:r>
              <a:rPr lang="en">
                <a:solidFill>
                  <a:srgbClr val="000000"/>
                </a:solidFill>
              </a:rPr>
              <a:t>	Preventing ARP Spoofing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Vulnerabilities Implementation</a:t>
            </a:r>
          </a:p>
        </p:txBody>
      </p:sp>
      <p:sp>
        <p:nvSpPr>
          <p:cNvPr id="203" name="Shape 20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98450" rtl="0">
              <a:spcBef>
                <a:spcPts val="0"/>
              </a:spcBef>
              <a:buClr>
                <a:srgbClr val="000000"/>
              </a:buClr>
              <a:buSzPct val="100000"/>
              <a:buFont typeface="Consolas"/>
              <a:buChar char="●"/>
            </a:pPr>
            <a:r>
              <a:rPr lang="en" sz="1100">
                <a:solidFill>
                  <a:srgbClr val="000000"/>
                </a:solidFill>
                <a:latin typeface="Consolas"/>
                <a:ea typeface="Consolas"/>
                <a:cs typeface="Consolas"/>
                <a:sym typeface="Consolas"/>
              </a:rPr>
              <a:t>Created DOS protection scripts</a:t>
            </a:r>
          </a:p>
          <a:p>
            <a:pPr marL="914400" lvl="1" indent="-298450" rtl="0">
              <a:spcBef>
                <a:spcPts val="0"/>
              </a:spcBef>
              <a:buClr>
                <a:srgbClr val="000000"/>
              </a:buClr>
              <a:buSzPct val="100000"/>
              <a:buFont typeface="Consolas"/>
              <a:buChar char="○"/>
            </a:pPr>
            <a:r>
              <a:rPr lang="en" sz="1100">
                <a:solidFill>
                  <a:srgbClr val="000000"/>
                </a:solidFill>
                <a:latin typeface="Consolas"/>
                <a:ea typeface="Consolas"/>
                <a:cs typeface="Consolas"/>
                <a:sym typeface="Consolas"/>
              </a:rPr>
              <a:t>Look for heavy use of traffic and block it</a:t>
            </a:r>
          </a:p>
          <a:p>
            <a:pPr marL="1371600" marR="76200" lvl="2" indent="-298450" rtl="0">
              <a:lnSpc>
                <a:spcPct val="150000"/>
              </a:lnSpc>
              <a:spcBef>
                <a:spcPts val="0"/>
              </a:spcBef>
              <a:spcAft>
                <a:spcPts val="15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-p tcp -m connlimit --connlimit-above 60 -j REJECT --reject-with tcp-reset</a:t>
            </a:r>
          </a:p>
          <a:p>
            <a:pPr marL="1371600" marR="76200" lvl="2" indent="-298450" rtl="0">
              <a:lnSpc>
                <a:spcPct val="150000"/>
              </a:lnSpc>
              <a:spcBef>
                <a:spcPts val="0"/>
              </a:spcBef>
              <a:spcAft>
                <a:spcPts val="15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-p tcp -m conntrack --ctstate NEW -m limit --limit 60/s --limit-burst 20 -j ACCEPT</a:t>
            </a:r>
          </a:p>
          <a:p>
            <a:pPr marL="1371600" marR="76200" lvl="2" indent="-298450" rtl="0">
              <a:lnSpc>
                <a:spcPct val="150000"/>
              </a:lnSpc>
              <a:spcBef>
                <a:spcPts val="0"/>
              </a:spcBef>
              <a:spcAft>
                <a:spcPts val="15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-p tcp -m conntrack --ctstate NEW -j DROP</a:t>
            </a:r>
          </a:p>
          <a:p>
            <a:pPr marL="1828800" marR="76200" lvl="3" indent="-298450" rtl="0">
              <a:lnSpc>
                <a:spcPct val="150000"/>
              </a:lnSpc>
              <a:spcBef>
                <a:spcPts val="0"/>
              </a:spcBef>
              <a:spcAft>
                <a:spcPts val="1500"/>
              </a:spcAft>
              <a:buClr>
                <a:srgbClr val="000000"/>
              </a:buClr>
              <a:buSzPct val="100000"/>
              <a:buFont typeface="Consolas"/>
              <a:buChar char="●"/>
            </a:pPr>
            <a:r>
              <a:rPr lang="en" sz="1100">
                <a:solidFill>
                  <a:srgbClr val="000000"/>
                </a:solidFill>
                <a:latin typeface="Consolas"/>
                <a:ea typeface="Consolas"/>
                <a:cs typeface="Consolas"/>
                <a:sym typeface="Consolas"/>
              </a:rPr>
              <a:t>Limits at 60 packets per second and if it goes above it drops it</a:t>
            </a:r>
          </a:p>
          <a:p>
            <a:pPr marL="914400" lvl="1" indent="-298450" rtl="0">
              <a:spcBef>
                <a:spcPts val="0"/>
              </a:spcBef>
              <a:buClr>
                <a:srgbClr val="000000"/>
              </a:buClr>
              <a:buSzPct val="100000"/>
              <a:buFont typeface="Consolas"/>
              <a:buChar char="○"/>
            </a:pPr>
            <a:r>
              <a:rPr lang="en" sz="1100">
                <a:solidFill>
                  <a:srgbClr val="000000"/>
                </a:solidFill>
                <a:latin typeface="Consolas"/>
                <a:ea typeface="Consolas"/>
                <a:cs typeface="Consolas"/>
                <a:sym typeface="Consolas"/>
              </a:rPr>
              <a:t>Blocks all invalid/not established traffic</a:t>
            </a:r>
          </a:p>
          <a:p>
            <a:pPr marL="1371600" marR="76200" lvl="2" indent="-298450" rtl="0">
              <a:lnSpc>
                <a:spcPct val="150000"/>
              </a:lnSpc>
              <a:spcBef>
                <a:spcPts val="0"/>
              </a:spcBef>
              <a:spcAft>
                <a:spcPts val="1500"/>
              </a:spcAft>
              <a:buClr>
                <a:srgbClr val="000000"/>
              </a:buClr>
              <a:buSzPct val="100000"/>
              <a:buFont typeface="Consolas"/>
              <a:buChar char="■"/>
            </a:pPr>
            <a:r>
              <a:rPr lang="en" sz="1100">
                <a:solidFill>
                  <a:srgbClr val="000000"/>
                </a:solidFill>
                <a:latin typeface="Consolas"/>
                <a:ea typeface="Consolas"/>
                <a:cs typeface="Consolas"/>
                <a:sym typeface="Consolas"/>
              </a:rPr>
              <a:t>iptables -t mangle -A PREROUTING -m conntrack --ctstate INVALID -j DROP</a:t>
            </a:r>
          </a:p>
          <a:p>
            <a:pPr marL="1371600" marR="50800" lvl="2"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-m state --state INVALID -j DROP </a:t>
            </a:r>
          </a:p>
          <a:p>
            <a:pPr marL="1371600" marR="50800" lvl="2"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FORWARD -m state --state INVALID -j DROP </a:t>
            </a:r>
          </a:p>
          <a:p>
            <a:pPr marL="1371600" marR="50800" lvl="2"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OUTPUT -m state --state INVALID -j DROP</a:t>
            </a:r>
          </a:p>
          <a:p>
            <a:pPr marL="914400" lvl="1" indent="-298450" rtl="0">
              <a:spcBef>
                <a:spcPts val="0"/>
              </a:spcBef>
              <a:buClr>
                <a:srgbClr val="000000"/>
              </a:buClr>
              <a:buSzPct val="100000"/>
              <a:buFont typeface="Consolas"/>
              <a:buChar char="○"/>
            </a:pPr>
            <a:r>
              <a:rPr lang="en" sz="1100">
                <a:solidFill>
                  <a:srgbClr val="000000"/>
                </a:solidFill>
                <a:latin typeface="Consolas"/>
                <a:ea typeface="Consolas"/>
                <a:cs typeface="Consolas"/>
                <a:sym typeface="Consolas"/>
              </a:rPr>
              <a:t>Blocks ping attempts</a:t>
            </a:r>
          </a:p>
          <a:p>
            <a:pPr marL="1371600" marR="76200" lvl="2" indent="-298450" rtl="0">
              <a:lnSpc>
                <a:spcPct val="150000"/>
              </a:lnSpc>
              <a:spcBef>
                <a:spcPts val="0"/>
              </a:spcBef>
              <a:spcAft>
                <a:spcPts val="1500"/>
              </a:spcAft>
              <a:buClr>
                <a:srgbClr val="000000"/>
              </a:buClr>
              <a:buSzPct val="100000"/>
              <a:buFont typeface="Consolas"/>
              <a:buChar char="■"/>
            </a:pPr>
            <a:r>
              <a:rPr lang="en" sz="1100">
                <a:solidFill>
                  <a:srgbClr val="000000"/>
                </a:solidFill>
                <a:latin typeface="Consolas"/>
                <a:ea typeface="Consolas"/>
                <a:cs typeface="Consolas"/>
                <a:sym typeface="Consolas"/>
              </a:rPr>
              <a:t>iptables -t mangle -A PREROUTING -p icmp -j DROP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Vulnerabilities Implementation PT. 2</a:t>
            </a:r>
          </a:p>
          <a:p>
            <a:pPr lvl="0">
              <a:spcBef>
                <a:spcPts val="0"/>
              </a:spcBef>
              <a:buNone/>
            </a:pPr>
            <a:endParaRPr/>
          </a:p>
        </p:txBody>
      </p:sp>
      <p:sp>
        <p:nvSpPr>
          <p:cNvPr id="209" name="Shape 20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Spoofing protection rules (Block spoofed packets coming from a private IP)</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-s 10.0.0.0/8 -j DROP </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-s 169.254.0.0/16 -j DROP </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-s 172.16.0.0/12 -j DROP </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-s 127.0.0.0/8 -j DROP </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-s 224.0.0.0/4 -j DROP </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-d 224.0.0.0/4 -j DROP </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-s 240.0.0.0/5 -j DROP </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-d 240.0.0.0/5 -j DROP </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-s 0.0.0.0/8 -j DROP </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-d 0.0.0.0/8 -j DROP </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-d 239.255.255.0/24 -j DROP </a:t>
            </a:r>
          </a:p>
          <a:p>
            <a:pPr marL="9144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-d 255.255.255.255 -j DROP</a:t>
            </a:r>
          </a:p>
          <a:p>
            <a:pPr marL="4572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SSH Brute force protection rules (Bennett has an interesting log over 6 days with 110000+ brute force attempts if you want to see)</a:t>
            </a:r>
          </a:p>
          <a:p>
            <a:pPr marL="914400" marR="76200" lvl="1" indent="-298450" rtl="0">
              <a:lnSpc>
                <a:spcPct val="150000"/>
              </a:lnSpc>
              <a:spcBef>
                <a:spcPts val="0"/>
              </a:spcBef>
              <a:spcAft>
                <a:spcPts val="15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-p tcp --dport ssh -m conntrack --ctstate NEW -m recent --set</a:t>
            </a:r>
          </a:p>
          <a:p>
            <a:pPr marL="914400" marR="76200" lvl="1" indent="-298450" rtl="0">
              <a:lnSpc>
                <a:spcPct val="150000"/>
              </a:lnSpc>
              <a:spcBef>
                <a:spcPts val="0"/>
              </a:spcBef>
              <a:spcAft>
                <a:spcPts val="1500"/>
              </a:spcAft>
              <a:buClr>
                <a:srgbClr val="000000"/>
              </a:buClr>
              <a:buSzPct val="100000"/>
              <a:buFont typeface="Consolas"/>
              <a:buChar char="○"/>
            </a:pPr>
            <a:r>
              <a:rPr lang="en" sz="1100">
                <a:solidFill>
                  <a:srgbClr val="000000"/>
                </a:solidFill>
                <a:latin typeface="Consolas"/>
                <a:ea typeface="Consolas"/>
                <a:cs typeface="Consolas"/>
                <a:sym typeface="Consolas"/>
              </a:rPr>
              <a:t>iptables -A INPUT -p tcp --dport ssh -m conntrack --ctstate NEW -m recent --update --seconds 60 --hitcount 10 -j DROP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rtl="0">
              <a:spcBef>
                <a:spcPts val="0"/>
              </a:spcBef>
              <a:buNone/>
            </a:pPr>
            <a:r>
              <a:rPr lang="en"/>
              <a:t>Vulnerabilities Implementation PT. 3</a:t>
            </a:r>
          </a:p>
          <a:p>
            <a:pPr lvl="0" rtl="0">
              <a:spcBef>
                <a:spcPts val="0"/>
              </a:spcBef>
              <a:buNone/>
            </a:pPr>
            <a:endParaRPr>
              <a:latin typeface="Old Standard TT"/>
              <a:ea typeface="Old Standard TT"/>
              <a:cs typeface="Old Standard TT"/>
              <a:sym typeface="Old Standard TT"/>
            </a:endParaRPr>
          </a:p>
        </p:txBody>
      </p:sp>
      <p:sp>
        <p:nvSpPr>
          <p:cNvPr id="215" name="Shape 2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marR="50800" lvl="0"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ARP Spoofing Protection (using ARPTables by blocking all ARP requests that are not from router)</a:t>
            </a:r>
          </a:p>
          <a:p>
            <a:pPr marL="914400" marR="50800" lvl="1"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arptables -P INPUT DROP</a:t>
            </a:r>
          </a:p>
          <a:p>
            <a:pPr marL="914400" marR="50800" lvl="1"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arp -n </a:t>
            </a:r>
          </a:p>
          <a:p>
            <a:pPr marL="1371600" marR="50800" lvl="2"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Get the MAC address of router (typically the first) -&gt; MACADDRESS</a:t>
            </a:r>
          </a:p>
          <a:p>
            <a:pPr marL="914400" marR="50800" lvl="1" indent="-298450" rtl="0">
              <a:spcBef>
                <a:spcPts val="0"/>
              </a:spcBef>
              <a:spcAft>
                <a:spcPts val="1100"/>
              </a:spcAft>
              <a:buClr>
                <a:srgbClr val="000000"/>
              </a:buClr>
              <a:buSzPct val="100000"/>
              <a:buFont typeface="Consolas"/>
              <a:buChar char="○"/>
            </a:pPr>
            <a:r>
              <a:rPr lang="en" sz="1100">
                <a:solidFill>
                  <a:srgbClr val="000000"/>
                </a:solidFill>
                <a:latin typeface="Consolas"/>
                <a:ea typeface="Consolas"/>
                <a:cs typeface="Consolas"/>
                <a:sym typeface="Consolas"/>
              </a:rPr>
              <a:t>arptables -A INPUT --source-mac MACADDRESS -j ACCEPT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Virus Scanner Background</a:t>
            </a:r>
          </a:p>
        </p:txBody>
      </p:sp>
      <p:sp>
        <p:nvSpPr>
          <p:cNvPr id="221" name="Shape 22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latin typeface="Old Standard TT"/>
                <a:ea typeface="Old Standard TT"/>
                <a:cs typeface="Old Standard TT"/>
                <a:sym typeface="Old Standard TT"/>
              </a:rPr>
              <a:t>Anti-malware software, is computer software used to prevent, detect and remove malicious software. Antivirus software was originally developed to detect and remove computer viruses. Antivirus programs also scan other types of files that can contain viruses. For example, a .zip archive file may contain compressed viruses, or a Word document can contain a malicious macro.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Different Types of Viruses</a:t>
            </a:r>
          </a:p>
        </p:txBody>
      </p:sp>
      <p:sp>
        <p:nvSpPr>
          <p:cNvPr id="227" name="Shape 22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latin typeface="Old Standard TT"/>
                <a:ea typeface="Old Standard TT"/>
                <a:cs typeface="Old Standard TT"/>
                <a:sym typeface="Old Standard TT"/>
              </a:rPr>
              <a:t>1. Resident Viruses - A permanent virus that which dwells in the RAM memory. From there it can overcome and interrupt all of the operations executed by the system</a:t>
            </a:r>
          </a:p>
          <a:p>
            <a:pPr lvl="0">
              <a:spcBef>
                <a:spcPts val="0"/>
              </a:spcBef>
              <a:buNone/>
            </a:pPr>
            <a:r>
              <a:rPr lang="en">
                <a:latin typeface="Old Standard TT"/>
                <a:ea typeface="Old Standard TT"/>
                <a:cs typeface="Old Standard TT"/>
                <a:sym typeface="Old Standard TT"/>
              </a:rPr>
              <a:t>2. Multipartite Viruses - Viruses that are distributed through infected media and usually hide in the memory. Gradually, the virus moves to the boot sector of the hard drive and infects executable files on the hard drive </a:t>
            </a:r>
          </a:p>
          <a:p>
            <a:pPr lvl="0">
              <a:spcBef>
                <a:spcPts val="0"/>
              </a:spcBef>
              <a:buNone/>
            </a:pPr>
            <a:r>
              <a:rPr lang="en">
                <a:latin typeface="Old Standard TT"/>
                <a:ea typeface="Old Standard TT"/>
                <a:cs typeface="Old Standard TT"/>
                <a:sym typeface="Old Standard TT"/>
              </a:rPr>
              <a:t>3. Direct Action Viruses - This Virus replicates programs and take action when executed When a specific condition is met, the virus will go into action and infect files in the directory or folder that it is in and in directories that are specified in the AUTOEXEC.BAT file PATH.</a:t>
            </a:r>
          </a:p>
          <a:p>
            <a:pPr lvl="0">
              <a:spcBef>
                <a:spcPts val="0"/>
              </a:spcBef>
              <a:buNone/>
            </a:pPr>
            <a:endParaRPr>
              <a:latin typeface="Old Standard TT"/>
              <a:ea typeface="Old Standard TT"/>
              <a:cs typeface="Old Standard TT"/>
              <a:sym typeface="Old Standard TT"/>
            </a:endParaRPr>
          </a:p>
          <a:p>
            <a:pPr lvl="0">
              <a:spcBef>
                <a:spcPts val="0"/>
              </a:spcBef>
              <a:buNone/>
            </a:pPr>
            <a:endParaRPr>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 Different Types of Viruses pt. 2 </a:t>
            </a:r>
          </a:p>
        </p:txBody>
      </p:sp>
      <p:sp>
        <p:nvSpPr>
          <p:cNvPr id="233" name="Shape 23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latin typeface="Old Standard TT"/>
                <a:ea typeface="Old Standard TT"/>
                <a:cs typeface="Old Standard TT"/>
                <a:sym typeface="Old Standard TT"/>
              </a:rPr>
              <a:t>4. Overwrite Viruses - Virus of this kind is characterized by the fact that it deletes the information contained in the files that it infects, rendering them partially or totally useless once they have been infected.</a:t>
            </a:r>
          </a:p>
          <a:p>
            <a:pPr lvl="0">
              <a:spcBef>
                <a:spcPts val="0"/>
              </a:spcBef>
              <a:buNone/>
            </a:pPr>
            <a:r>
              <a:rPr lang="en">
                <a:latin typeface="Old Standard TT"/>
                <a:ea typeface="Old Standard TT"/>
                <a:cs typeface="Old Standard TT"/>
                <a:sym typeface="Old Standard TT"/>
              </a:rPr>
              <a:t>5. Boot Virus - A type of virus that affects the boot sector of a floppy or hard disk, a crucial part of a disk, in which information on the disk itself is stored together with a program that makes it possible to boot (start) the computer from the disk.</a:t>
            </a:r>
          </a:p>
          <a:p>
            <a:pPr lvl="0">
              <a:spcBef>
                <a:spcPts val="0"/>
              </a:spcBef>
              <a:buNone/>
            </a:pPr>
            <a:r>
              <a:rPr lang="en">
                <a:latin typeface="Old Standard TT"/>
                <a:ea typeface="Old Standard TT"/>
                <a:cs typeface="Old Standard TT"/>
                <a:sym typeface="Old Standard TT"/>
              </a:rPr>
              <a:t>6. Macro Virus - A virus that infect files that are created using certain applications or programs that contain macros. These mini-programs make it possible to automate series of operations so that they are performed as a single action, thereby saving the user from having to carry them out one by one.</a:t>
            </a:r>
          </a:p>
          <a:p>
            <a:pPr lvl="0">
              <a:spcBef>
                <a:spcPts val="0"/>
              </a:spcBef>
              <a:buNone/>
            </a:pPr>
            <a:endParaRPr>
              <a:latin typeface="Old Standard TT"/>
              <a:ea typeface="Old Standard TT"/>
              <a:cs typeface="Old Standard TT"/>
              <a:sym typeface="Old Standard TT"/>
            </a:endParaRPr>
          </a:p>
          <a:p>
            <a:pPr lvl="0">
              <a:spcBef>
                <a:spcPts val="0"/>
              </a:spcBef>
              <a:buNone/>
            </a:pPr>
            <a:endParaRPr>
              <a:latin typeface="Old Standard TT"/>
              <a:ea typeface="Old Standard TT"/>
              <a:cs typeface="Old Standard TT"/>
              <a:sym typeface="Old Standard TT"/>
            </a:endParaRPr>
          </a:p>
          <a:p>
            <a:pPr lvl="0">
              <a:spcBef>
                <a:spcPts val="0"/>
              </a:spcBef>
              <a:buClr>
                <a:schemeClr val="dk2"/>
              </a:buClr>
              <a:buSzPct val="61111"/>
              <a:buFont typeface="Arial"/>
              <a:buNone/>
            </a:pPr>
            <a:endParaRPr>
              <a:latin typeface="Old Standard TT"/>
              <a:ea typeface="Old Standard TT"/>
              <a:cs typeface="Old Standard TT"/>
              <a:sym typeface="Old Standard TT"/>
            </a:endParaRPr>
          </a:p>
          <a:p>
            <a:pPr lvl="0">
              <a:spcBef>
                <a:spcPts val="0"/>
              </a:spcBef>
              <a:buNone/>
            </a:pPr>
            <a:endParaRPr>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Viruses continued</a:t>
            </a:r>
          </a:p>
        </p:txBody>
      </p:sp>
      <p:sp>
        <p:nvSpPr>
          <p:cNvPr id="239" name="Shape 23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7. Directory Virus - A virus that changes the paths that indicates location of files By executing a program (file with the extension .EXE or .COM) which has been infected by a virus, you are unknowingly running the virus program, while the original file and program have been previously moved by the virus.</a:t>
            </a:r>
          </a:p>
          <a:p>
            <a:pPr lvl="0">
              <a:spcBef>
                <a:spcPts val="0"/>
              </a:spcBef>
              <a:buNone/>
            </a:pPr>
            <a:r>
              <a:rPr lang="en"/>
              <a:t>8. Polymorphic Virus - A virus that encrypt or encode themselves in a different way (using different algorithms and encryption keys) every time they infect a system.</a:t>
            </a:r>
          </a:p>
          <a:p>
            <a:pPr lvl="0">
              <a:spcBef>
                <a:spcPts val="0"/>
              </a:spcBef>
              <a:buNone/>
            </a:pPr>
            <a:r>
              <a:rPr lang="en"/>
              <a:t>9. File Infectors - This type of virus infects programs or executable files (files with an .EXE or .COM extension). When one of these programs is run, directly or indirectly, the virus is activated, producing the damaging effects it is programmed to carry out.</a:t>
            </a:r>
          </a:p>
          <a:p>
            <a:pPr lvl="0">
              <a:spcBef>
                <a:spcPts val="0"/>
              </a:spcBef>
              <a:buClr>
                <a:schemeClr val="dk2"/>
              </a:buClr>
              <a:buSzPct val="61111"/>
              <a:buFont typeface="Arial"/>
              <a:buNone/>
            </a:pPr>
            <a:endParaRPr/>
          </a:p>
          <a:p>
            <a:pPr lvl="0">
              <a:spcBef>
                <a:spcPts val="0"/>
              </a:spcBef>
              <a:buClr>
                <a:schemeClr val="dk2"/>
              </a:buClr>
              <a:buSzPct val="61111"/>
              <a:buFont typeface="Arial"/>
              <a:buNone/>
            </a:pPr>
            <a:endParaRPr/>
          </a:p>
          <a:p>
            <a:pPr lvl="0">
              <a:spcBef>
                <a:spcPts val="0"/>
              </a:spcBef>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Clamav</a:t>
            </a:r>
          </a:p>
        </p:txBody>
      </p:sp>
      <p:sp>
        <p:nvSpPr>
          <p:cNvPr id="245" name="Shape 24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latin typeface="Old Standard TT"/>
                <a:ea typeface="Old Standard TT"/>
                <a:cs typeface="Old Standard TT"/>
                <a:sym typeface="Old Standard TT"/>
              </a:rPr>
              <a:t>Clamav is an open source antivirus engine used in a variety of ways that include: an email scanner, web scanning, and endpoint security. It provides a number of utilities including a command line scanner and an advanced tool for automatic database updates.</a:t>
            </a:r>
          </a:p>
        </p:txBody>
      </p:sp>
      <p:pic>
        <p:nvPicPr>
          <p:cNvPr id="246" name="Shape 246"/>
          <p:cNvPicPr preferRelativeResize="0"/>
          <p:nvPr/>
        </p:nvPicPr>
        <p:blipFill>
          <a:blip r:embed="rId3">
            <a:alphaModFix/>
          </a:blip>
          <a:stretch>
            <a:fillRect/>
          </a:stretch>
        </p:blipFill>
        <p:spPr>
          <a:xfrm>
            <a:off x="6113150" y="3235675"/>
            <a:ext cx="3030850" cy="190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Firewall Background</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solidFill>
                  <a:srgbClr val="000000"/>
                </a:solidFill>
                <a:latin typeface="Old Standard TT"/>
                <a:ea typeface="Old Standard TT"/>
                <a:cs typeface="Old Standard TT"/>
                <a:sym typeface="Old Standard TT"/>
              </a:rPr>
              <a:t>What is a Firewall?</a:t>
            </a:r>
          </a:p>
          <a:p>
            <a:pPr marL="457200" lvl="0" indent="-228600" rtl="0">
              <a:spcBef>
                <a:spcPts val="0"/>
              </a:spcBef>
              <a:buClr>
                <a:srgbClr val="000000"/>
              </a:buClr>
              <a:buFont typeface="Old Standard TT"/>
            </a:pPr>
            <a:r>
              <a:rPr lang="en">
                <a:solidFill>
                  <a:srgbClr val="000000"/>
                </a:solidFill>
                <a:latin typeface="Old Standard TT"/>
                <a:ea typeface="Old Standard TT"/>
                <a:cs typeface="Old Standard TT"/>
                <a:sym typeface="Old Standard TT"/>
              </a:rPr>
              <a:t>A choke point of control and monitoring </a:t>
            </a:r>
          </a:p>
          <a:p>
            <a:pPr marL="457200" lvl="0" indent="-228600" rtl="0">
              <a:spcBef>
                <a:spcPts val="0"/>
              </a:spcBef>
              <a:buClr>
                <a:srgbClr val="000000"/>
              </a:buClr>
              <a:buFont typeface="Old Standard TT"/>
            </a:pPr>
            <a:r>
              <a:rPr lang="en">
                <a:solidFill>
                  <a:srgbClr val="000000"/>
                </a:solidFill>
                <a:latin typeface="Old Standard TT"/>
                <a:ea typeface="Old Standard TT"/>
                <a:cs typeface="Old Standard TT"/>
                <a:sym typeface="Old Standard TT"/>
              </a:rPr>
              <a:t>Interconnects networks with differing trust</a:t>
            </a:r>
          </a:p>
          <a:p>
            <a:pPr marL="457200" lvl="0" indent="-228600" rtl="0">
              <a:spcBef>
                <a:spcPts val="0"/>
              </a:spcBef>
              <a:buClr>
                <a:srgbClr val="000000"/>
              </a:buClr>
              <a:buFont typeface="Old Standard TT"/>
            </a:pPr>
            <a:r>
              <a:rPr lang="en">
                <a:solidFill>
                  <a:srgbClr val="000000"/>
                </a:solidFill>
                <a:latin typeface="Old Standard TT"/>
                <a:ea typeface="Old Standard TT"/>
                <a:cs typeface="Old Standard TT"/>
                <a:sym typeface="Old Standard TT"/>
              </a:rPr>
              <a:t>Imposes restrictions on network services</a:t>
            </a:r>
          </a:p>
          <a:p>
            <a:pPr marL="914400" lvl="1" indent="-342900" rtl="0">
              <a:spcBef>
                <a:spcPts val="0"/>
              </a:spcBef>
              <a:buClr>
                <a:srgbClr val="000000"/>
              </a:buClr>
              <a:buSzPct val="100000"/>
              <a:buFont typeface="Old Standard TT"/>
            </a:pPr>
            <a:r>
              <a:rPr lang="en" sz="1800">
                <a:solidFill>
                  <a:srgbClr val="000000"/>
                </a:solidFill>
                <a:latin typeface="Old Standard TT"/>
                <a:ea typeface="Old Standard TT"/>
                <a:cs typeface="Old Standard TT"/>
                <a:sym typeface="Old Standard TT"/>
              </a:rPr>
              <a:t>only authorized traffic is allowed</a:t>
            </a:r>
          </a:p>
          <a:p>
            <a:pPr marL="457200" lvl="0" indent="-228600" rtl="0">
              <a:spcBef>
                <a:spcPts val="0"/>
              </a:spcBef>
              <a:buClr>
                <a:srgbClr val="000000"/>
              </a:buClr>
              <a:buFont typeface="Old Standard TT"/>
            </a:pPr>
            <a:r>
              <a:rPr lang="en">
                <a:solidFill>
                  <a:srgbClr val="000000"/>
                </a:solidFill>
                <a:latin typeface="Old Standard TT"/>
                <a:ea typeface="Old Standard TT"/>
                <a:cs typeface="Old Standard TT"/>
                <a:sym typeface="Old Standard TT"/>
              </a:rPr>
              <a:t>Auditing and controlling access</a:t>
            </a:r>
          </a:p>
          <a:p>
            <a:pPr marL="914400" lvl="1" indent="-342900" rtl="0">
              <a:spcBef>
                <a:spcPts val="0"/>
              </a:spcBef>
              <a:buClr>
                <a:srgbClr val="000000"/>
              </a:buClr>
              <a:buSzPct val="100000"/>
              <a:buFont typeface="Old Standard TT"/>
            </a:pPr>
            <a:r>
              <a:rPr lang="en" sz="1800">
                <a:solidFill>
                  <a:srgbClr val="000000"/>
                </a:solidFill>
                <a:latin typeface="Old Standard TT"/>
                <a:ea typeface="Old Standard TT"/>
                <a:cs typeface="Old Standard TT"/>
                <a:sym typeface="Old Standard TT"/>
              </a:rPr>
              <a:t>can implement alarms for abnormal behavior</a:t>
            </a:r>
          </a:p>
          <a:p>
            <a:pPr marL="457200" lvl="0" indent="-228600" rtl="0">
              <a:spcBef>
                <a:spcPts val="0"/>
              </a:spcBef>
              <a:buClr>
                <a:srgbClr val="000000"/>
              </a:buClr>
              <a:buFont typeface="Old Standard TT"/>
            </a:pPr>
            <a:r>
              <a:rPr lang="en">
                <a:solidFill>
                  <a:srgbClr val="000000"/>
                </a:solidFill>
                <a:latin typeface="Old Standard TT"/>
                <a:ea typeface="Old Standard TT"/>
                <a:cs typeface="Old Standard TT"/>
                <a:sym typeface="Old Standard TT"/>
              </a:rPr>
              <a:t>Itself immune to penetration</a:t>
            </a:r>
          </a:p>
          <a:p>
            <a:pPr marL="457200" lvl="0" indent="-228600" rtl="0">
              <a:spcBef>
                <a:spcPts val="0"/>
              </a:spcBef>
              <a:buClr>
                <a:srgbClr val="000000"/>
              </a:buClr>
              <a:buFont typeface="Old Standard TT"/>
            </a:pPr>
            <a:r>
              <a:rPr lang="en">
                <a:solidFill>
                  <a:srgbClr val="000000"/>
                </a:solidFill>
                <a:latin typeface="Old Standard TT"/>
                <a:ea typeface="Old Standard TT"/>
                <a:cs typeface="Old Standard TT"/>
                <a:sym typeface="Old Standard TT"/>
              </a:rPr>
              <a:t>Provides perimeter defence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What our Virus Scanner is:</a:t>
            </a:r>
          </a:p>
        </p:txBody>
      </p:sp>
      <p:sp>
        <p:nvSpPr>
          <p:cNvPr id="252" name="Shape 25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latin typeface="Old Standard TT"/>
                <a:ea typeface="Old Standard TT"/>
                <a:cs typeface="Old Standard TT"/>
                <a:sym typeface="Old Standard TT"/>
              </a:rPr>
              <a:t>Our virus scanner is based on the Linux based virus scanner: Clamav. Clamav allows the user to configure its rules, schedule scans and scan specific directories. </a:t>
            </a:r>
          </a:p>
          <a:p>
            <a:pPr lvl="0">
              <a:spcBef>
                <a:spcPts val="0"/>
              </a:spcBef>
              <a:buNone/>
            </a:pPr>
            <a:r>
              <a:rPr lang="en">
                <a:latin typeface="Old Standard TT"/>
                <a:ea typeface="Old Standard TT"/>
                <a:cs typeface="Old Standard TT"/>
                <a:sym typeface="Old Standard TT"/>
              </a:rPr>
              <a:t>By making a bash script, we have automated the following upon boot:</a:t>
            </a:r>
          </a:p>
          <a:p>
            <a:pPr lvl="0" indent="457200" rtl="0">
              <a:spcBef>
                <a:spcPts val="0"/>
              </a:spcBef>
              <a:buNone/>
            </a:pPr>
            <a:r>
              <a:rPr lang="en">
                <a:latin typeface="Old Standard TT"/>
                <a:ea typeface="Old Standard TT"/>
                <a:cs typeface="Old Standard TT"/>
                <a:sym typeface="Old Standard TT"/>
              </a:rPr>
              <a:t>1. Checks for Version number, an update if needed</a:t>
            </a:r>
          </a:p>
          <a:p>
            <a:pPr marL="457200" lvl="0" indent="0" rtl="0">
              <a:spcBef>
                <a:spcPts val="0"/>
              </a:spcBef>
              <a:buNone/>
            </a:pPr>
            <a:r>
              <a:rPr lang="en">
                <a:latin typeface="Old Standard TT"/>
                <a:ea typeface="Old Standard TT"/>
                <a:cs typeface="Old Standard TT"/>
                <a:sym typeface="Old Standard TT"/>
              </a:rPr>
              <a:t>2. Updating the virus definitions if needed</a:t>
            </a:r>
          </a:p>
          <a:p>
            <a:pPr marL="457200" lvl="0" indent="0" rtl="0">
              <a:spcBef>
                <a:spcPts val="0"/>
              </a:spcBef>
              <a:buNone/>
            </a:pPr>
            <a:r>
              <a:rPr lang="en">
                <a:latin typeface="Old Standard TT"/>
                <a:ea typeface="Old Standard TT"/>
                <a:cs typeface="Old Standard TT"/>
                <a:sym typeface="Old Standard TT"/>
              </a:rPr>
              <a:t>3. A scan of all directories and then placing the infected files in its own directory and deleting them if necessary</a:t>
            </a:r>
          </a:p>
          <a:p>
            <a:pPr marL="457200" lvl="0" indent="0" rtl="0">
              <a:spcBef>
                <a:spcPts val="0"/>
              </a:spcBef>
              <a:buNone/>
            </a:pPr>
            <a:r>
              <a:rPr lang="en">
                <a:latin typeface="Old Standard TT"/>
                <a:ea typeface="Old Standard TT"/>
                <a:cs typeface="Old Standard TT"/>
                <a:sym typeface="Old Standard TT"/>
              </a:rPr>
              <a:t>4. Setting a time for the next scan on the next day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Virus Scanner Implementation </a:t>
            </a:r>
          </a:p>
        </p:txBody>
      </p:sp>
      <p:sp>
        <p:nvSpPr>
          <p:cNvPr id="258" name="Shape 25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endParaRPr/>
          </a:p>
        </p:txBody>
      </p:sp>
      <p:pic>
        <p:nvPicPr>
          <p:cNvPr id="259" name="Shape 259"/>
          <p:cNvPicPr preferRelativeResize="0"/>
          <p:nvPr/>
        </p:nvPicPr>
        <p:blipFill>
          <a:blip r:embed="rId3">
            <a:alphaModFix/>
          </a:blip>
          <a:stretch>
            <a:fillRect/>
          </a:stretch>
        </p:blipFill>
        <p:spPr>
          <a:xfrm>
            <a:off x="61350" y="1266325"/>
            <a:ext cx="3660174" cy="2943225"/>
          </a:xfrm>
          <a:prstGeom prst="rect">
            <a:avLst/>
          </a:prstGeom>
          <a:noFill/>
          <a:ln>
            <a:noFill/>
          </a:ln>
        </p:spPr>
      </p:pic>
      <p:pic>
        <p:nvPicPr>
          <p:cNvPr id="260" name="Shape 260"/>
          <p:cNvPicPr preferRelativeResize="0"/>
          <p:nvPr/>
        </p:nvPicPr>
        <p:blipFill>
          <a:blip r:embed="rId4">
            <a:alphaModFix/>
          </a:blip>
          <a:stretch>
            <a:fillRect/>
          </a:stretch>
        </p:blipFill>
        <p:spPr>
          <a:xfrm>
            <a:off x="4912325" y="1194275"/>
            <a:ext cx="4231674" cy="29432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Program Demo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Future Improvements</a:t>
            </a:r>
          </a:p>
        </p:txBody>
      </p:sp>
      <p:sp>
        <p:nvSpPr>
          <p:cNvPr id="278" name="Shape 27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buClr>
                <a:srgbClr val="000000"/>
              </a:buClr>
              <a:buChar char="●"/>
            </a:pPr>
            <a:r>
              <a:rPr lang="en">
                <a:solidFill>
                  <a:srgbClr val="000000"/>
                </a:solidFill>
              </a:rPr>
              <a:t>GUI (Better looking CLI or UI)</a:t>
            </a:r>
          </a:p>
          <a:p>
            <a:pPr marL="457200" lvl="0" indent="-228600" rtl="0">
              <a:spcBef>
                <a:spcPts val="0"/>
              </a:spcBef>
              <a:buClr>
                <a:srgbClr val="000000"/>
              </a:buClr>
              <a:buChar char="●"/>
            </a:pPr>
            <a:r>
              <a:rPr lang="en">
                <a:solidFill>
                  <a:srgbClr val="000000"/>
                </a:solidFill>
              </a:rPr>
              <a:t>Add additional methods for encrypting and verifying network traffic between a computer and the router.</a:t>
            </a:r>
          </a:p>
          <a:p>
            <a:pPr marL="457200" lvl="0" indent="-228600" rtl="0">
              <a:spcBef>
                <a:spcPts val="0"/>
              </a:spcBef>
              <a:buClr>
                <a:srgbClr val="000000"/>
              </a:buClr>
              <a:buChar char="●"/>
            </a:pPr>
            <a:r>
              <a:rPr lang="en">
                <a:solidFill>
                  <a:srgbClr val="000000"/>
                </a:solidFill>
              </a:rPr>
              <a:t>Make it usable across an entire network of computers</a:t>
            </a:r>
          </a:p>
          <a:p>
            <a:pPr marL="457200" lvl="0" indent="-228600" rtl="0">
              <a:spcBef>
                <a:spcPts val="0"/>
              </a:spcBef>
              <a:buClr>
                <a:srgbClr val="000000"/>
              </a:buClr>
              <a:buChar char="●"/>
            </a:pPr>
            <a:r>
              <a:rPr lang="en">
                <a:solidFill>
                  <a:srgbClr val="000000"/>
                </a:solidFill>
              </a:rPr>
              <a:t>Server capabilities for assigning static ips and acting as a host</a:t>
            </a:r>
          </a:p>
          <a:p>
            <a:pPr marL="457200" lvl="0" indent="-228600" rtl="0">
              <a:spcBef>
                <a:spcPts val="0"/>
              </a:spcBef>
              <a:buClr>
                <a:srgbClr val="000000"/>
              </a:buClr>
              <a:buChar char="●"/>
            </a:pPr>
            <a:r>
              <a:rPr lang="en">
                <a:solidFill>
                  <a:srgbClr val="000000"/>
                </a:solidFill>
              </a:rPr>
              <a:t>Add an API to give the end user a better understanding of how to use the program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Thank You!</a:t>
            </a:r>
          </a:p>
        </p:txBody>
      </p:sp>
      <p:sp>
        <p:nvSpPr>
          <p:cNvPr id="284" name="Shape 284"/>
          <p:cNvSpPr txBox="1">
            <a:spLocks noGrp="1"/>
          </p:cNvSpPr>
          <p:nvPr>
            <p:ph type="body" idx="1"/>
          </p:nvPr>
        </p:nvSpPr>
        <p:spPr>
          <a:xfrm>
            <a:off x="311700" y="1152475"/>
            <a:ext cx="2034300" cy="1885500"/>
          </a:xfrm>
          <a:prstGeom prst="rect">
            <a:avLst/>
          </a:prstGeom>
        </p:spPr>
        <p:txBody>
          <a:bodyPr lIns="91425" tIns="91425" rIns="91425" bIns="91425" anchor="t" anchorCtr="0">
            <a:noAutofit/>
          </a:bodyPr>
          <a:lstStyle/>
          <a:p>
            <a:pPr marL="457200" lvl="0" indent="-228600" rtl="0">
              <a:lnSpc>
                <a:spcPct val="200000"/>
              </a:lnSpc>
              <a:spcBef>
                <a:spcPts val="0"/>
              </a:spcBef>
              <a:buClr>
                <a:srgbClr val="000000"/>
              </a:buClr>
            </a:pPr>
            <a:r>
              <a:rPr lang="en">
                <a:solidFill>
                  <a:srgbClr val="000000"/>
                </a:solidFill>
              </a:rPr>
              <a:t>Questions?</a:t>
            </a:r>
          </a:p>
          <a:p>
            <a:pPr marL="457200" lvl="0" indent="-228600" rtl="0">
              <a:lnSpc>
                <a:spcPct val="200000"/>
              </a:lnSpc>
              <a:spcBef>
                <a:spcPts val="0"/>
              </a:spcBef>
              <a:buClr>
                <a:srgbClr val="000000"/>
              </a:buClr>
            </a:pPr>
            <a:r>
              <a:rPr lang="en">
                <a:solidFill>
                  <a:srgbClr val="000000"/>
                </a:solidFill>
              </a:rPr>
              <a:t>Comments? </a:t>
            </a:r>
          </a:p>
          <a:p>
            <a:pPr marL="457200" lvl="0" indent="-228600" rtl="0">
              <a:lnSpc>
                <a:spcPct val="200000"/>
              </a:lnSpc>
              <a:spcBef>
                <a:spcPts val="0"/>
              </a:spcBef>
              <a:buClr>
                <a:srgbClr val="000000"/>
              </a:buClr>
            </a:pPr>
            <a:r>
              <a:rPr lang="en">
                <a:solidFill>
                  <a:srgbClr val="000000"/>
                </a:solidFill>
              </a:rPr>
              <a:t>Concerns?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Classification of Firewall</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solidFill>
                  <a:srgbClr val="000000"/>
                </a:solidFill>
                <a:latin typeface="Old Standard TT"/>
                <a:ea typeface="Old Standard TT"/>
                <a:cs typeface="Old Standard TT"/>
                <a:sym typeface="Old Standard TT"/>
              </a:rPr>
              <a:t>Characterized by protocol level it controls,</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Packet filtering</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Circuit gateways</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Application gateways</a:t>
            </a:r>
            <a:br>
              <a:rPr lang="en">
                <a:solidFill>
                  <a:srgbClr val="000000"/>
                </a:solidFill>
                <a:latin typeface="Old Standard TT"/>
                <a:ea typeface="Old Standard TT"/>
                <a:cs typeface="Old Standard TT"/>
                <a:sym typeface="Old Standard TT"/>
              </a:rPr>
            </a:b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Combination of above is dynamic packet filter</a:t>
            </a:r>
            <a:br>
              <a:rPr lang="en">
                <a:solidFill>
                  <a:srgbClr val="000000"/>
                </a:solidFill>
                <a:latin typeface="Old Standard TT"/>
                <a:ea typeface="Old Standard TT"/>
                <a:cs typeface="Old Standard TT"/>
                <a:sym typeface="Old Standard TT"/>
              </a:rPr>
            </a:br>
            <a:endParaRPr lang="en">
              <a:solidFill>
                <a:srgbClr val="000000"/>
              </a:solidFill>
              <a:latin typeface="Old Standard TT"/>
              <a:ea typeface="Old Standard TT"/>
              <a:cs typeface="Old Standard TT"/>
              <a:sym typeface="Old Standard TT"/>
            </a:endParaRPr>
          </a:p>
        </p:txBody>
      </p:sp>
      <p:pic>
        <p:nvPicPr>
          <p:cNvPr id="86" name="Shape 86"/>
          <p:cNvPicPr preferRelativeResize="0"/>
          <p:nvPr/>
        </p:nvPicPr>
        <p:blipFill>
          <a:blip r:embed="rId3">
            <a:alphaModFix/>
          </a:blip>
          <a:stretch>
            <a:fillRect/>
          </a:stretch>
        </p:blipFill>
        <p:spPr>
          <a:xfrm>
            <a:off x="5669875" y="1222481"/>
            <a:ext cx="3106362" cy="3346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t>Firewall - Packet Filters</a:t>
            </a:r>
          </a:p>
        </p:txBody>
      </p:sp>
      <p:pic>
        <p:nvPicPr>
          <p:cNvPr id="92" name="Shape 92"/>
          <p:cNvPicPr preferRelativeResize="0"/>
          <p:nvPr/>
        </p:nvPicPr>
        <p:blipFill>
          <a:blip r:embed="rId3">
            <a:alphaModFix/>
          </a:blip>
          <a:stretch>
            <a:fillRect/>
          </a:stretch>
        </p:blipFill>
        <p:spPr>
          <a:xfrm>
            <a:off x="171725" y="1246250"/>
            <a:ext cx="8819874" cy="334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Firewall - Packet Filters</a:t>
            </a:r>
          </a:p>
        </p:txBody>
      </p:sp>
      <p:sp>
        <p:nvSpPr>
          <p:cNvPr id="98" name="Shape 98"/>
          <p:cNvSpPr txBox="1">
            <a:spLocks noGrp="1"/>
          </p:cNvSpPr>
          <p:nvPr>
            <p:ph type="body" idx="1"/>
          </p:nvPr>
        </p:nvSpPr>
        <p:spPr>
          <a:xfrm>
            <a:off x="387900" y="1489825"/>
            <a:ext cx="8368200" cy="3553500"/>
          </a:xfrm>
          <a:prstGeom prst="rect">
            <a:avLst/>
          </a:prstGeom>
        </p:spPr>
        <p:txBody>
          <a:bodyPr lIns="91425" tIns="91425" rIns="91425" bIns="91425" anchor="t" anchorCtr="0">
            <a:noAutofit/>
          </a:bodyPr>
          <a:lstStyle/>
          <a:p>
            <a:pPr lvl="0">
              <a:spcBef>
                <a:spcPts val="0"/>
              </a:spcBef>
              <a:buNone/>
            </a:pPr>
            <a:r>
              <a:rPr lang="en">
                <a:solidFill>
                  <a:srgbClr val="000000"/>
                </a:solidFill>
                <a:latin typeface="Old Standard TT"/>
                <a:ea typeface="Old Standard TT"/>
                <a:cs typeface="Old Standard TT"/>
                <a:sym typeface="Old Standard TT"/>
              </a:rPr>
              <a:t>Simplest of components </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Uses transport-layer information only</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 IP Source Address, Destination Address</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 Protocol/Next Header (TCP, UDP, ICMP, etc)</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 TCP or UDP source &amp; destination ports</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 TCP Flags (SYN, ACK, FIN, RST, PSH, etc)</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Examples</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 DNS uses port 53</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 No incoming port 53 packets except known trusted servers</a:t>
            </a:r>
          </a:p>
          <a:p>
            <a:pPr lvl="0">
              <a:spcBef>
                <a:spcPts val="0"/>
              </a:spcBef>
              <a:buNone/>
            </a:pPr>
            <a:r>
              <a:rPr lang="en">
                <a:solidFill>
                  <a:srgbClr val="000000"/>
                </a:solidFill>
                <a:latin typeface="Old Standard TT"/>
                <a:ea typeface="Old Standard TT"/>
                <a:cs typeface="Old Standard TT"/>
                <a:sym typeface="Old Standard TT"/>
              </a:rPr>
              <a:t>	- Entire Subnet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Usage of Packet Filters</a:t>
            </a:r>
          </a:p>
        </p:txBody>
      </p:sp>
      <p:sp>
        <p:nvSpPr>
          <p:cNvPr id="104" name="Shape 104"/>
          <p:cNvSpPr txBox="1">
            <a:spLocks noGrp="1"/>
          </p:cNvSpPr>
          <p:nvPr>
            <p:ph type="body" idx="1"/>
          </p:nvPr>
        </p:nvSpPr>
        <p:spPr>
          <a:xfrm>
            <a:off x="311700" y="1152475"/>
            <a:ext cx="5162700" cy="3770400"/>
          </a:xfrm>
          <a:prstGeom prst="rect">
            <a:avLst/>
          </a:prstGeom>
        </p:spPr>
        <p:txBody>
          <a:bodyPr lIns="91425" tIns="91425" rIns="91425" bIns="91425" anchor="t" anchorCtr="0">
            <a:noAutofit/>
          </a:bodyPr>
          <a:lstStyle/>
          <a:p>
            <a:pPr marL="0" lvl="0" indent="0" rtl="0">
              <a:spcBef>
                <a:spcPts val="0"/>
              </a:spcBef>
              <a:spcAft>
                <a:spcPts val="0"/>
              </a:spcAft>
              <a:buNone/>
            </a:pPr>
            <a:r>
              <a:rPr lang="en">
                <a:solidFill>
                  <a:srgbClr val="000000"/>
                </a:solidFill>
                <a:latin typeface="Old Standard TT"/>
                <a:ea typeface="Old Standard TT"/>
                <a:cs typeface="Old Standard TT"/>
                <a:sym typeface="Old Standard TT"/>
              </a:rPr>
              <a:t>Filtering with incoming or outgoing interfaces</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 E.g., Ingress filtering of spoofed IPs</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Permits or denies certain services</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 Requires intimate knowledge of TCP and UDP port utilization on a number</a:t>
            </a:r>
          </a:p>
          <a:p>
            <a:pPr marL="0" lvl="0" indent="457200">
              <a:spcBef>
                <a:spcPts val="0"/>
              </a:spcBef>
              <a:spcAft>
                <a:spcPts val="0"/>
              </a:spcAft>
              <a:buNone/>
            </a:pPr>
            <a:r>
              <a:rPr lang="en">
                <a:solidFill>
                  <a:srgbClr val="000000"/>
                </a:solidFill>
                <a:latin typeface="Old Standard TT"/>
                <a:ea typeface="Old Standard TT"/>
                <a:cs typeface="Old Standard TT"/>
                <a:sym typeface="Old Standard TT"/>
              </a:rPr>
              <a:t>of operating systems</a:t>
            </a:r>
          </a:p>
        </p:txBody>
      </p:sp>
      <p:pic>
        <p:nvPicPr>
          <p:cNvPr id="105" name="Shape 105"/>
          <p:cNvPicPr preferRelativeResize="0"/>
          <p:nvPr/>
        </p:nvPicPr>
        <p:blipFill>
          <a:blip r:embed="rId3">
            <a:alphaModFix/>
          </a:blip>
          <a:stretch>
            <a:fillRect/>
          </a:stretch>
        </p:blipFill>
        <p:spPr>
          <a:xfrm>
            <a:off x="4664275" y="2734800"/>
            <a:ext cx="4168025" cy="21797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How to Configure a Packet Filter</a:t>
            </a:r>
          </a:p>
        </p:txBody>
      </p:sp>
      <p:sp>
        <p:nvSpPr>
          <p:cNvPr id="111" name="Shape 111"/>
          <p:cNvSpPr txBox="1">
            <a:spLocks noGrp="1"/>
          </p:cNvSpPr>
          <p:nvPr>
            <p:ph type="body" idx="1"/>
          </p:nvPr>
        </p:nvSpPr>
        <p:spPr>
          <a:xfrm>
            <a:off x="311700" y="1152475"/>
            <a:ext cx="4500900" cy="3416400"/>
          </a:xfrm>
          <a:prstGeom prst="rect">
            <a:avLst/>
          </a:prstGeom>
        </p:spPr>
        <p:txBody>
          <a:bodyPr lIns="91425" tIns="91425" rIns="91425" bIns="91425" anchor="t" anchorCtr="0">
            <a:noAutofit/>
          </a:bodyPr>
          <a:lstStyle/>
          <a:p>
            <a:pPr marL="457200" lvl="0" indent="-228600" rtl="0">
              <a:spcBef>
                <a:spcPts val="0"/>
              </a:spcBef>
              <a:buClr>
                <a:srgbClr val="000000"/>
              </a:buClr>
              <a:buFont typeface="Old Standard TT"/>
            </a:pPr>
            <a:r>
              <a:rPr lang="en">
                <a:solidFill>
                  <a:srgbClr val="000000"/>
                </a:solidFill>
                <a:latin typeface="Old Standard TT"/>
                <a:ea typeface="Old Standard TT"/>
                <a:cs typeface="Old Standard TT"/>
                <a:sym typeface="Old Standard TT"/>
              </a:rPr>
              <a:t>Start with a security policy</a:t>
            </a:r>
          </a:p>
          <a:p>
            <a:pPr marL="457200" lvl="0" indent="-228600" rtl="0">
              <a:spcBef>
                <a:spcPts val="0"/>
              </a:spcBef>
              <a:buClr>
                <a:srgbClr val="000000"/>
              </a:buClr>
              <a:buFont typeface="Old Standard TT"/>
            </a:pPr>
            <a:r>
              <a:rPr lang="en">
                <a:solidFill>
                  <a:srgbClr val="000000"/>
                </a:solidFill>
                <a:latin typeface="Old Standard TT"/>
                <a:ea typeface="Old Standard TT"/>
                <a:cs typeface="Old Standard TT"/>
                <a:sym typeface="Old Standard TT"/>
              </a:rPr>
              <a:t>Specify allowable packets in terms of logical expressions on packet fields</a:t>
            </a:r>
          </a:p>
          <a:p>
            <a:pPr marL="457200" lvl="0" indent="-228600">
              <a:spcBef>
                <a:spcPts val="0"/>
              </a:spcBef>
              <a:buClr>
                <a:srgbClr val="000000"/>
              </a:buClr>
              <a:buFont typeface="Old Standard TT"/>
            </a:pPr>
            <a:r>
              <a:rPr lang="en">
                <a:solidFill>
                  <a:srgbClr val="000000"/>
                </a:solidFill>
                <a:latin typeface="Old Standard TT"/>
                <a:ea typeface="Old Standard TT"/>
                <a:cs typeface="Old Standard TT"/>
                <a:sym typeface="Old Standard TT"/>
              </a:rPr>
              <a:t>General rules - least privilege</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 All that is not expressly permitted is prohibited</a:t>
            </a:r>
            <a:br>
              <a:rPr lang="en">
                <a:solidFill>
                  <a:srgbClr val="000000"/>
                </a:solidFill>
                <a:latin typeface="Old Standard TT"/>
                <a:ea typeface="Old Standard TT"/>
                <a:cs typeface="Old Standard TT"/>
                <a:sym typeface="Old Standard TT"/>
              </a:rPr>
            </a:br>
            <a:r>
              <a:rPr lang="en">
                <a:solidFill>
                  <a:srgbClr val="000000"/>
                </a:solidFill>
                <a:latin typeface="Old Standard TT"/>
                <a:ea typeface="Old Standard TT"/>
                <a:cs typeface="Old Standard TT"/>
                <a:sym typeface="Old Standard TT"/>
              </a:rPr>
              <a:t>	- If you do not need it, eliminate it</a:t>
            </a:r>
            <a:br>
              <a:rPr lang="en">
                <a:solidFill>
                  <a:srgbClr val="000000"/>
                </a:solidFill>
                <a:latin typeface="Old Standard TT"/>
                <a:ea typeface="Old Standard TT"/>
                <a:cs typeface="Old Standard TT"/>
                <a:sym typeface="Old Standard TT"/>
              </a:rPr>
            </a:br>
            <a:endParaRPr lang="en">
              <a:solidFill>
                <a:srgbClr val="000000"/>
              </a:solidFill>
              <a:latin typeface="Old Standard TT"/>
              <a:ea typeface="Old Standard TT"/>
              <a:cs typeface="Old Standard TT"/>
              <a:sym typeface="Old Standard TT"/>
            </a:endParaRPr>
          </a:p>
        </p:txBody>
      </p:sp>
      <p:pic>
        <p:nvPicPr>
          <p:cNvPr id="112" name="Shape 112"/>
          <p:cNvPicPr preferRelativeResize="0"/>
          <p:nvPr/>
        </p:nvPicPr>
        <p:blipFill>
          <a:blip r:embed="rId3">
            <a:alphaModFix/>
          </a:blip>
          <a:stretch>
            <a:fillRect/>
          </a:stretch>
        </p:blipFill>
        <p:spPr>
          <a:xfrm>
            <a:off x="4932903" y="1202603"/>
            <a:ext cx="4140124" cy="1774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lgn="ctr">
              <a:spcBef>
                <a:spcPts val="0"/>
              </a:spcBef>
              <a:buNone/>
            </a:pPr>
            <a:r>
              <a:rPr lang="en">
                <a:latin typeface="Old Standard TT"/>
                <a:ea typeface="Old Standard TT"/>
                <a:cs typeface="Old Standard TT"/>
                <a:sym typeface="Old Standard TT"/>
              </a:rPr>
              <a:t>IPTables Background</a:t>
            </a:r>
          </a:p>
        </p:txBody>
      </p:sp>
      <p:sp>
        <p:nvSpPr>
          <p:cNvPr id="118" name="Shape 118"/>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lnSpc>
                <a:spcPct val="80000"/>
              </a:lnSpc>
              <a:spcBef>
                <a:spcPts val="700"/>
              </a:spcBef>
              <a:spcAft>
                <a:spcPts val="0"/>
              </a:spcAft>
              <a:buNone/>
            </a:pPr>
            <a:r>
              <a:rPr lang="en">
                <a:solidFill>
                  <a:srgbClr val="000000"/>
                </a:solidFill>
                <a:latin typeface="Old Standard TT"/>
                <a:ea typeface="Old Standard TT"/>
                <a:cs typeface="Old Standard TT"/>
                <a:sym typeface="Old Standard TT"/>
              </a:rPr>
              <a:t>•</a:t>
            </a:r>
            <a:r>
              <a:rPr lang="en" b="1">
                <a:solidFill>
                  <a:srgbClr val="000000"/>
                </a:solidFill>
                <a:latin typeface="Old Standard TT"/>
                <a:ea typeface="Old Standard TT"/>
                <a:cs typeface="Old Standard TT"/>
                <a:sym typeface="Old Standard TT"/>
              </a:rPr>
              <a:t>Packet inspection.</a:t>
            </a:r>
          </a:p>
          <a:p>
            <a:pPr marL="457200" lvl="0" indent="0" rtl="0">
              <a:lnSpc>
                <a:spcPct val="80000"/>
              </a:lnSpc>
              <a:spcBef>
                <a:spcPts val="600"/>
              </a:spcBef>
              <a:spcAft>
                <a:spcPts val="0"/>
              </a:spcAft>
              <a:buNone/>
            </a:pPr>
            <a:r>
              <a:rPr lang="en">
                <a:solidFill>
                  <a:srgbClr val="000000"/>
                </a:solidFill>
                <a:latin typeface="Old Standard TT"/>
                <a:ea typeface="Old Standard TT"/>
                <a:cs typeface="Old Standard TT"/>
                <a:sym typeface="Old Standard TT"/>
              </a:rPr>
              <a:t>The firewall keeps track of each connection passing through it, This is an important feature in the support of active FTP.</a:t>
            </a:r>
          </a:p>
          <a:p>
            <a:pPr lvl="0" rtl="0">
              <a:lnSpc>
                <a:spcPct val="80000"/>
              </a:lnSpc>
              <a:spcBef>
                <a:spcPts val="700"/>
              </a:spcBef>
              <a:spcAft>
                <a:spcPts val="0"/>
              </a:spcAft>
              <a:buNone/>
            </a:pPr>
            <a:r>
              <a:rPr lang="en">
                <a:solidFill>
                  <a:srgbClr val="000000"/>
                </a:solidFill>
                <a:latin typeface="Old Standard TT"/>
                <a:ea typeface="Old Standard TT"/>
                <a:cs typeface="Old Standard TT"/>
                <a:sym typeface="Old Standard TT"/>
              </a:rPr>
              <a:t>•</a:t>
            </a:r>
            <a:r>
              <a:rPr lang="en" b="1">
                <a:solidFill>
                  <a:srgbClr val="000000"/>
                </a:solidFill>
                <a:latin typeface="Old Standard TT"/>
                <a:ea typeface="Old Standard TT"/>
                <a:cs typeface="Old Standard TT"/>
                <a:sym typeface="Old Standard TT"/>
              </a:rPr>
              <a:t>Filtering packets based on a MAC address IPv4 / IPv6</a:t>
            </a:r>
          </a:p>
          <a:p>
            <a:pPr lvl="0" indent="457200" rtl="0">
              <a:lnSpc>
                <a:spcPct val="80000"/>
              </a:lnSpc>
              <a:spcBef>
                <a:spcPts val="600"/>
              </a:spcBef>
              <a:spcAft>
                <a:spcPts val="0"/>
              </a:spcAft>
              <a:buNone/>
            </a:pPr>
            <a:r>
              <a:rPr lang="en">
                <a:solidFill>
                  <a:srgbClr val="000000"/>
                </a:solidFill>
                <a:latin typeface="Old Standard TT"/>
                <a:ea typeface="Old Standard TT"/>
                <a:cs typeface="Old Standard TT"/>
                <a:sym typeface="Old Standard TT"/>
              </a:rPr>
              <a:t>Very important in WLANs and similar environments.</a:t>
            </a:r>
          </a:p>
          <a:p>
            <a:pPr lvl="0" rtl="0">
              <a:lnSpc>
                <a:spcPct val="80000"/>
              </a:lnSpc>
              <a:spcBef>
                <a:spcPts val="700"/>
              </a:spcBef>
              <a:spcAft>
                <a:spcPts val="0"/>
              </a:spcAft>
              <a:buNone/>
            </a:pPr>
            <a:r>
              <a:rPr lang="en">
                <a:solidFill>
                  <a:srgbClr val="000000"/>
                </a:solidFill>
                <a:latin typeface="Old Standard TT"/>
                <a:ea typeface="Old Standard TT"/>
                <a:cs typeface="Old Standard TT"/>
                <a:sym typeface="Old Standard TT"/>
              </a:rPr>
              <a:t>•</a:t>
            </a:r>
            <a:r>
              <a:rPr lang="en" b="1">
                <a:solidFill>
                  <a:srgbClr val="000000"/>
                </a:solidFill>
                <a:latin typeface="Old Standard TT"/>
                <a:ea typeface="Old Standard TT"/>
                <a:cs typeface="Old Standard TT"/>
                <a:sym typeface="Old Standard TT"/>
              </a:rPr>
              <a:t>Filtering packets based the values of the flags in the TCP header</a:t>
            </a:r>
          </a:p>
          <a:p>
            <a:pPr lvl="0" indent="457200" rtl="0">
              <a:lnSpc>
                <a:spcPct val="80000"/>
              </a:lnSpc>
              <a:spcBef>
                <a:spcPts val="600"/>
              </a:spcBef>
              <a:spcAft>
                <a:spcPts val="0"/>
              </a:spcAft>
              <a:buNone/>
            </a:pPr>
            <a:r>
              <a:rPr lang="en">
                <a:solidFill>
                  <a:srgbClr val="000000"/>
                </a:solidFill>
                <a:latin typeface="Old Standard TT"/>
                <a:ea typeface="Old Standard TT"/>
                <a:cs typeface="Old Standard TT"/>
                <a:sym typeface="Old Standard TT"/>
              </a:rPr>
              <a:t>Helpful in preventing attacks using malformed packets and in restricting access.</a:t>
            </a:r>
          </a:p>
          <a:p>
            <a:pPr lvl="0" rtl="0">
              <a:lnSpc>
                <a:spcPct val="80000"/>
              </a:lnSpc>
              <a:spcBef>
                <a:spcPts val="700"/>
              </a:spcBef>
              <a:spcAft>
                <a:spcPts val="0"/>
              </a:spcAft>
              <a:buNone/>
            </a:pPr>
            <a:r>
              <a:rPr lang="en">
                <a:solidFill>
                  <a:srgbClr val="000000"/>
                </a:solidFill>
                <a:latin typeface="Old Standard TT"/>
                <a:ea typeface="Old Standard TT"/>
                <a:cs typeface="Old Standard TT"/>
                <a:sym typeface="Old Standard TT"/>
              </a:rPr>
              <a:t>•</a:t>
            </a:r>
            <a:r>
              <a:rPr lang="en" b="1">
                <a:solidFill>
                  <a:srgbClr val="000000"/>
                </a:solidFill>
                <a:latin typeface="Old Standard TT"/>
                <a:ea typeface="Old Standard TT"/>
                <a:cs typeface="Old Standard TT"/>
                <a:sym typeface="Old Standard TT"/>
              </a:rPr>
              <a:t>Network address translation and Port translation (NAT)</a:t>
            </a:r>
          </a:p>
          <a:p>
            <a:pPr lvl="0" indent="457200" rtl="0">
              <a:lnSpc>
                <a:spcPct val="80000"/>
              </a:lnSpc>
              <a:spcBef>
                <a:spcPts val="600"/>
              </a:spcBef>
              <a:spcAft>
                <a:spcPts val="0"/>
              </a:spcAft>
              <a:buNone/>
            </a:pPr>
            <a:r>
              <a:rPr lang="en">
                <a:solidFill>
                  <a:srgbClr val="000000"/>
                </a:solidFill>
                <a:latin typeface="Old Standard TT"/>
                <a:ea typeface="Old Standard TT"/>
                <a:cs typeface="Old Standard TT"/>
                <a:sym typeface="Old Standard TT"/>
              </a:rPr>
              <a:t>Building DMZ and more flexible NAT environments to increase security.</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1794</Words>
  <Application>Microsoft Office PowerPoint</Application>
  <PresentationFormat>On-screen Show (16:9)</PresentationFormat>
  <Paragraphs>176</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Consolas</vt:lpstr>
      <vt:lpstr>PT Sans Narrow</vt:lpstr>
      <vt:lpstr>Old Standard TT</vt:lpstr>
      <vt:lpstr>Open Sans</vt:lpstr>
      <vt:lpstr>Arial</vt:lpstr>
      <vt:lpstr>tropic</vt:lpstr>
      <vt:lpstr>Firewall </vt:lpstr>
      <vt:lpstr>Overview: What’s the Problem?</vt:lpstr>
      <vt:lpstr>Firewall Background</vt:lpstr>
      <vt:lpstr>Classification of Firewall</vt:lpstr>
      <vt:lpstr>Firewall - Packet Filters</vt:lpstr>
      <vt:lpstr>Firewall - Packet Filters</vt:lpstr>
      <vt:lpstr>Usage of Packet Filters</vt:lpstr>
      <vt:lpstr>How to Configure a Packet Filter</vt:lpstr>
      <vt:lpstr>IPTables Background</vt:lpstr>
      <vt:lpstr>IPTables Background Continued</vt:lpstr>
      <vt:lpstr>Starting IPTables</vt:lpstr>
      <vt:lpstr>Starting IPTables Continued</vt:lpstr>
      <vt:lpstr>Packet Processing in IPTables</vt:lpstr>
      <vt:lpstr>Processing for Packets Routed by the Firewall</vt:lpstr>
      <vt:lpstr>Processing for Packets Routed by the Firewall </vt:lpstr>
      <vt:lpstr>PowerPoint Presentation</vt:lpstr>
      <vt:lpstr>Vulnerabilities Background</vt:lpstr>
      <vt:lpstr>URL Spoofing</vt:lpstr>
      <vt:lpstr>DOS Attack</vt:lpstr>
      <vt:lpstr>IP Address Spoofing</vt:lpstr>
      <vt:lpstr>MAC Address Spoofing</vt:lpstr>
      <vt:lpstr>Vulnerabilities Implementation</vt:lpstr>
      <vt:lpstr>Vulnerabilities Implementation PT. 2 </vt:lpstr>
      <vt:lpstr>Vulnerabilities Implementation PT. 3 </vt:lpstr>
      <vt:lpstr>Virus Scanner Background</vt:lpstr>
      <vt:lpstr>Different Types of Viruses</vt:lpstr>
      <vt:lpstr> Different Types of Viruses pt. 2 </vt:lpstr>
      <vt:lpstr>Viruses continued</vt:lpstr>
      <vt:lpstr>Clamav</vt:lpstr>
      <vt:lpstr>What our Virus Scanner is:</vt:lpstr>
      <vt:lpstr>Virus Scanner Implementation </vt:lpstr>
      <vt:lpstr>Program Demo</vt:lpstr>
      <vt:lpstr>Future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dc:title>
  <cp:lastModifiedBy>Yardley, Bennett 2018</cp:lastModifiedBy>
  <cp:revision>2</cp:revision>
  <dcterms:modified xsi:type="dcterms:W3CDTF">2017-11-03T02:34:37Z</dcterms:modified>
</cp:coreProperties>
</file>