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59AA5C-ED83-447E-AF41-61D1431D1D0E}" v="14" dt="2025-02-21T20:42:34.974"/>
    <p1510:client id="{8031C7FA-643B-CB0D-BBC7-DD6AF7B4DBC6}" v="53" dt="2025-02-21T20:46:17.528"/>
    <p1510:client id="{DEA96D01-C587-48AA-942E-B9A712974731}" v="15" dt="2025-02-21T21:22:38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lon, Diane" userId="dffb52e3-7880-4937-97a2-2c160787eef3" providerId="ADAL" clId="{5D59AA5C-ED83-447E-AF41-61D1431D1D0E}"/>
    <pc:docChg chg="undo custSel modSld">
      <pc:chgData name="Hanlon, Diane" userId="dffb52e3-7880-4937-97a2-2c160787eef3" providerId="ADAL" clId="{5D59AA5C-ED83-447E-AF41-61D1431D1D0E}" dt="2025-02-21T20:42:34.974" v="13" actId="1076"/>
      <pc:docMkLst>
        <pc:docMk/>
      </pc:docMkLst>
      <pc:sldChg chg="addSp modSp mod">
        <pc:chgData name="Hanlon, Diane" userId="dffb52e3-7880-4937-97a2-2c160787eef3" providerId="ADAL" clId="{5D59AA5C-ED83-447E-AF41-61D1431D1D0E}" dt="2025-02-21T20:42:34.974" v="13" actId="1076"/>
        <pc:sldMkLst>
          <pc:docMk/>
          <pc:sldMk cId="2086058367" sldId="263"/>
        </pc:sldMkLst>
        <pc:spChg chg="add mod">
          <ac:chgData name="Hanlon, Diane" userId="dffb52e3-7880-4937-97a2-2c160787eef3" providerId="ADAL" clId="{5D59AA5C-ED83-447E-AF41-61D1431D1D0E}" dt="2025-02-21T20:42:19.192" v="9"/>
          <ac:spMkLst>
            <pc:docMk/>
            <pc:sldMk cId="2086058367" sldId="263"/>
            <ac:spMk id="2" creationId="{51910D7A-E21F-5518-04A3-14CB2EF70980}"/>
          </ac:spMkLst>
        </pc:spChg>
        <pc:spChg chg="add mod">
          <ac:chgData name="Hanlon, Diane" userId="dffb52e3-7880-4937-97a2-2c160787eef3" providerId="ADAL" clId="{5D59AA5C-ED83-447E-AF41-61D1431D1D0E}" dt="2025-02-21T20:40:44.959" v="8" actId="1076"/>
          <ac:spMkLst>
            <pc:docMk/>
            <pc:sldMk cId="2086058367" sldId="263"/>
            <ac:spMk id="6" creationId="{00BC5A5D-EEB0-A588-21B9-6D1EC3402E6F}"/>
          </ac:spMkLst>
        </pc:spChg>
        <pc:spChg chg="mod">
          <ac:chgData name="Hanlon, Diane" userId="dffb52e3-7880-4937-97a2-2c160787eef3" providerId="ADAL" clId="{5D59AA5C-ED83-447E-AF41-61D1431D1D0E}" dt="2025-02-21T20:40:42.951" v="7" actId="6549"/>
          <ac:spMkLst>
            <pc:docMk/>
            <pc:sldMk cId="2086058367" sldId="263"/>
            <ac:spMk id="14" creationId="{EFFC67BC-3E43-D30E-175A-361ECC8584B2}"/>
          </ac:spMkLst>
        </pc:spChg>
        <pc:spChg chg="mod">
          <ac:chgData name="Hanlon, Diane" userId="dffb52e3-7880-4937-97a2-2c160787eef3" providerId="ADAL" clId="{5D59AA5C-ED83-447E-AF41-61D1431D1D0E}" dt="2025-02-21T20:42:34.974" v="13" actId="1076"/>
          <ac:spMkLst>
            <pc:docMk/>
            <pc:sldMk cId="2086058367" sldId="263"/>
            <ac:spMk id="33" creationId="{E53D7140-8624-83A7-B1AC-8668A1C4201A}"/>
          </ac:spMkLst>
        </pc:spChg>
        <pc:spChg chg="mod">
          <ac:chgData name="Hanlon, Diane" userId="dffb52e3-7880-4937-97a2-2c160787eef3" providerId="ADAL" clId="{5D59AA5C-ED83-447E-AF41-61D1431D1D0E}" dt="2025-02-21T20:42:26.132" v="11"/>
          <ac:spMkLst>
            <pc:docMk/>
            <pc:sldMk cId="2086058367" sldId="263"/>
            <ac:spMk id="51" creationId="{7EC901FC-59B5-82B7-158D-BAF4AA483803}"/>
          </ac:spMkLst>
        </pc:spChg>
        <pc:spChg chg="mod">
          <ac:chgData name="Hanlon, Diane" userId="dffb52e3-7880-4937-97a2-2c160787eef3" providerId="ADAL" clId="{5D59AA5C-ED83-447E-AF41-61D1431D1D0E}" dt="2025-02-21T20:42:29.660" v="12"/>
          <ac:spMkLst>
            <pc:docMk/>
            <pc:sldMk cId="2086058367" sldId="263"/>
            <ac:spMk id="66" creationId="{A7A0213C-798B-8A1E-A7F2-9E96AF44F77C}"/>
          </ac:spMkLst>
        </pc:spChg>
      </pc:sldChg>
    </pc:docChg>
  </pc:docChgLst>
  <pc:docChgLst>
    <pc:chgData name="Perzi, Micheal" userId="S::perzi@theinstitutes.org::cdf44238-ab45-49a0-bc1f-ec8c26b5c440" providerId="AD" clId="Web-{DEA96D01-C587-48AA-942E-B9A712974731}"/>
    <pc:docChg chg="modSld">
      <pc:chgData name="Perzi, Micheal" userId="S::perzi@theinstitutes.org::cdf44238-ab45-49a0-bc1f-ec8c26b5c440" providerId="AD" clId="Web-{DEA96D01-C587-48AA-942E-B9A712974731}" dt="2025-02-21T21:22:38.572" v="14"/>
      <pc:docMkLst>
        <pc:docMk/>
      </pc:docMkLst>
      <pc:sldChg chg="modSp">
        <pc:chgData name="Perzi, Micheal" userId="S::perzi@theinstitutes.org::cdf44238-ab45-49a0-bc1f-ec8c26b5c440" providerId="AD" clId="Web-{DEA96D01-C587-48AA-942E-B9A712974731}" dt="2025-02-21T21:22:38.572" v="14"/>
        <pc:sldMkLst>
          <pc:docMk/>
          <pc:sldMk cId="2086058367" sldId="263"/>
        </pc:sldMkLst>
        <pc:spChg chg="mod">
          <ac:chgData name="Perzi, Micheal" userId="S::perzi@theinstitutes.org::cdf44238-ab45-49a0-bc1f-ec8c26b5c440" providerId="AD" clId="Web-{DEA96D01-C587-48AA-942E-B9A712974731}" dt="2025-02-21T21:22:38.572" v="14"/>
          <ac:spMkLst>
            <pc:docMk/>
            <pc:sldMk cId="2086058367" sldId="263"/>
            <ac:spMk id="70" creationId="{3811E222-AF82-5638-E744-3EBBF00E075D}"/>
          </ac:spMkLst>
        </pc:spChg>
      </pc:sldChg>
    </pc:docChg>
  </pc:docChgLst>
  <pc:docChgLst>
    <pc:chgData name="Hanlon, Diane" userId="S::hanlon@theinstitutes.org::dffb52e3-7880-4937-97a2-2c160787eef3" providerId="AD" clId="Web-{8031C7FA-643B-CB0D-BBC7-DD6AF7B4DBC6}"/>
    <pc:docChg chg="modSld">
      <pc:chgData name="Hanlon, Diane" userId="S::hanlon@theinstitutes.org::dffb52e3-7880-4937-97a2-2c160787eef3" providerId="AD" clId="Web-{8031C7FA-643B-CB0D-BBC7-DD6AF7B4DBC6}" dt="2025-02-21T20:46:17.528" v="48" actId="20577"/>
      <pc:docMkLst>
        <pc:docMk/>
      </pc:docMkLst>
      <pc:sldChg chg="addSp modSp">
        <pc:chgData name="Hanlon, Diane" userId="S::hanlon@theinstitutes.org::dffb52e3-7880-4937-97a2-2c160787eef3" providerId="AD" clId="Web-{8031C7FA-643B-CB0D-BBC7-DD6AF7B4DBC6}" dt="2025-02-21T20:46:17.528" v="48" actId="20577"/>
        <pc:sldMkLst>
          <pc:docMk/>
          <pc:sldMk cId="2086058367" sldId="263"/>
        </pc:sldMkLst>
        <pc:spChg chg="add mod">
          <ac:chgData name="Hanlon, Diane" userId="S::hanlon@theinstitutes.org::dffb52e3-7880-4937-97a2-2c160787eef3" providerId="AD" clId="Web-{8031C7FA-643B-CB0D-BBC7-DD6AF7B4DBC6}" dt="2025-02-21T20:46:08.966" v="44" actId="20577"/>
          <ac:spMkLst>
            <pc:docMk/>
            <pc:sldMk cId="2086058367" sldId="263"/>
            <ac:spMk id="7" creationId="{16D5CA63-2491-854B-E9AF-866311FE92CF}"/>
          </ac:spMkLst>
        </pc:spChg>
        <pc:spChg chg="add mod">
          <ac:chgData name="Hanlon, Diane" userId="S::hanlon@theinstitutes.org::dffb52e3-7880-4937-97a2-2c160787eef3" providerId="AD" clId="Web-{8031C7FA-643B-CB0D-BBC7-DD6AF7B4DBC6}" dt="2025-02-21T20:46:17.528" v="48" actId="20577"/>
          <ac:spMkLst>
            <pc:docMk/>
            <pc:sldMk cId="2086058367" sldId="263"/>
            <ac:spMk id="8" creationId="{352D7F97-6A18-162C-661F-CABC34F172C0}"/>
          </ac:spMkLst>
        </pc:spChg>
        <pc:spChg chg="mod">
          <ac:chgData name="Hanlon, Diane" userId="S::hanlon@theinstitutes.org::dffb52e3-7880-4937-97a2-2c160787eef3" providerId="AD" clId="Web-{8031C7FA-643B-CB0D-BBC7-DD6AF7B4DBC6}" dt="2025-02-21T20:44:42.776" v="1" actId="1076"/>
          <ac:spMkLst>
            <pc:docMk/>
            <pc:sldMk cId="2086058367" sldId="263"/>
            <ac:spMk id="39" creationId="{FC7AA22F-A675-D15F-4C08-0E5AE2D3B600}"/>
          </ac:spMkLst>
        </pc:spChg>
        <pc:spChg chg="mod">
          <ac:chgData name="Hanlon, Diane" userId="S::hanlon@theinstitutes.org::dffb52e3-7880-4937-97a2-2c160787eef3" providerId="AD" clId="Web-{8031C7FA-643B-CB0D-BBC7-DD6AF7B4DBC6}" dt="2025-02-21T20:44:45.792" v="2" actId="1076"/>
          <ac:spMkLst>
            <pc:docMk/>
            <pc:sldMk cId="2086058367" sldId="263"/>
            <ac:spMk id="51" creationId="{7EC901FC-59B5-82B7-158D-BAF4AA483803}"/>
          </ac:spMkLst>
        </pc:spChg>
        <pc:spChg chg="mod">
          <ac:chgData name="Hanlon, Diane" userId="S::hanlon@theinstitutes.org::dffb52e3-7880-4937-97a2-2c160787eef3" providerId="AD" clId="Web-{8031C7FA-643B-CB0D-BBC7-DD6AF7B4DBC6}" dt="2025-02-21T20:44:48.808" v="3" actId="1076"/>
          <ac:spMkLst>
            <pc:docMk/>
            <pc:sldMk cId="2086058367" sldId="263"/>
            <ac:spMk id="66" creationId="{A7A0213C-798B-8A1E-A7F2-9E96AF44F77C}"/>
          </ac:spMkLst>
        </pc:spChg>
        <pc:spChg chg="mod">
          <ac:chgData name="Hanlon, Diane" userId="S::hanlon@theinstitutes.org::dffb52e3-7880-4937-97a2-2c160787eef3" providerId="AD" clId="Web-{8031C7FA-643B-CB0D-BBC7-DD6AF7B4DBC6}" dt="2025-02-21T20:46:06.372" v="41" actId="20577"/>
          <ac:spMkLst>
            <pc:docMk/>
            <pc:sldMk cId="2086058367" sldId="263"/>
            <ac:spMk id="70" creationId="{3811E222-AF82-5638-E744-3EBBF00E075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CF13-C641-4A2A-55A1-39C5CDCDA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ACE89C-0D1B-A45E-DC23-2D8B1BCB7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AAA29-0D12-34D3-2079-E364F9D7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7BAC95-85DE-A771-60B6-4CFA1F315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0444F-54F1-F515-8C8D-D05D44EB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435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853D-E2D1-BE6E-03A2-7C38C012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21A5C-225D-8428-0AA4-3D64C224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85858-2030-19FC-135F-2D2A6BB16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ED6C7-29BE-5356-6859-CAFCD9A3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930B0-FC44-E52C-0984-F0B41E4AD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89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9A7BA-CF44-28B4-F6E4-18A7D65AB5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988D29-100F-693D-32EC-6AD6007157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B5B4-3850-CF7A-3FB5-48A10F7FB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505AE-0ADD-B239-B499-FF68B5FC9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3CD2D-4349-09D9-35A4-8EF3E6B74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3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09086-E54D-6866-88BE-49CFC9C3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B3C37-F37E-D8D8-4E99-009C13AD1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C3C92-44E9-7A1A-3AC5-FAB6A4C49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2D8C2D-4CBA-B8BC-0D71-3E7D3825A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54053-9FF7-AB98-DABE-0C3F34A4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040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EBFB1-1DBD-DFE0-763A-EABEB152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38CFE-C267-C7A7-819A-0AF6A4A37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B0FDD-007B-1D03-DA8B-9E7235356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29C16-3F60-0A77-5F2C-B892F7A8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245D8-AA55-DF62-625C-57316D08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83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4BA63-BA24-160A-3A87-3DEC7C314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8E940-9D02-E419-6186-18E25BDF3D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28FB4-FE20-2056-C76D-03E67CB6E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5141B-8605-6FEF-877F-28DF1A9E4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4FBAFD-A861-C6DC-5E49-3BC7E1883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53991-5488-1F24-494F-4D3D002CB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3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1E6D1-60A9-3280-96C5-517328DAC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FC46C-1214-E81E-BFEC-F83D2EEB5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DCACB-F574-DB0D-2B1B-6C19D6450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5FDF1F-57CA-55FA-8BAF-1BF70CBC87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A876EA-F994-1482-FD6C-1D9CFAACC8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2C4F13-0104-83EC-553A-6D207DE28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BA39B8-6819-34AC-D01B-E38B94AC2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C5EF60-E3F5-F820-1ABC-B85AE5B7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926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6C04-8AAE-6A4F-F9C9-3F0F891EB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AB797-5372-8BFF-C606-E12FFE7FF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B75FC-CA94-679D-7AA0-366B5AAF5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E229-77EA-36AB-2984-21D83CBF3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92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E63F41-873F-2FF4-ACA1-1A30EDA60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08C22-2BF9-003C-9CAC-DDCB51551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F8D7F-018C-1FF9-33B5-376FD131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88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BA877-BF10-6CC8-C43A-0DD53202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8609C-1AD2-4E3D-0476-A796BF90E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D82C4-35BA-097F-EFC5-3AE904D74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B5DAFC-33F3-DC47-E968-F9D86BBBB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8E0D6-1EB6-23EB-2E9F-9A45FB9DE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BC3F2B-1CEC-2EAA-CAEC-8A8BBBDB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3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C051-0895-DD00-E3CA-68DF7317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0295E-3BC8-555B-DAB9-23089E0CE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3EE873-5769-93D8-0924-CC9A68176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A2304-AD92-E287-3E33-2242AF4B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2E86B-586A-56B2-5C76-EA949970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1B5A3-860D-C437-FA40-71ADA684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65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6967EA-16FC-FB7D-71DD-E2B10AE92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C9540-C330-CCC4-A4F9-AF3405E84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212EF-16DA-81E6-A829-E09A653383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28BE0D-E40E-45CF-8B74-FF3E5DC2232E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90EB3-A419-58E8-52C5-28D8EA75FC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1F1CA-5E8A-495B-4471-0EE747483F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16246-5EE6-4ACE-8886-E0EB1B680F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5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7639C5-0485-3661-45B0-3737C33BD6F6}"/>
              </a:ext>
            </a:extLst>
          </p:cNvPr>
          <p:cNvSpPr txBox="1"/>
          <p:nvPr/>
        </p:nvSpPr>
        <p:spPr>
          <a:xfrm>
            <a:off x="329706" y="125228"/>
            <a:ext cx="6528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The Institutes Pathway for Early Career Underwriters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8DB8B09-0774-6FA9-DBC0-BC0279EB4418}"/>
              </a:ext>
            </a:extLst>
          </p:cNvPr>
          <p:cNvCxnSpPr/>
          <p:nvPr/>
        </p:nvCxnSpPr>
        <p:spPr>
          <a:xfrm flipV="1">
            <a:off x="1415516" y="2450332"/>
            <a:ext cx="9146383" cy="331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2" name="Picture 11" descr="A yellow and black checkered flag&#10;&#10;Description automatically generated">
            <a:extLst>
              <a:ext uri="{FF2B5EF4-FFF2-40B4-BE49-F238E27FC236}">
                <a16:creationId xmlns:a16="http://schemas.microsoft.com/office/drawing/2014/main" id="{074DC068-6932-354A-D406-22354636D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0" y="832655"/>
            <a:ext cx="1104900" cy="1257300"/>
          </a:xfrm>
          <a:prstGeom prst="rect">
            <a:avLst/>
          </a:prstGeom>
          <a:ln>
            <a:noFill/>
          </a:ln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18072A-E8FC-B019-45C6-1D92CB171693}"/>
              </a:ext>
            </a:extLst>
          </p:cNvPr>
          <p:cNvCxnSpPr/>
          <p:nvPr/>
        </p:nvCxnSpPr>
        <p:spPr>
          <a:xfrm flipH="1">
            <a:off x="1416471" y="4909354"/>
            <a:ext cx="9053142" cy="1571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9420BA3-CBB8-D480-5865-6B20CBABA0FB}"/>
              </a:ext>
            </a:extLst>
          </p:cNvPr>
          <p:cNvGrpSpPr/>
          <p:nvPr/>
        </p:nvGrpSpPr>
        <p:grpSpPr>
          <a:xfrm>
            <a:off x="2380285" y="2611055"/>
            <a:ext cx="2232468" cy="1182547"/>
            <a:chOff x="1550766" y="2639992"/>
            <a:chExt cx="2705100" cy="1828800"/>
          </a:xfrm>
        </p:grpSpPr>
        <p:pic>
          <p:nvPicPr>
            <p:cNvPr id="16" name="Picture 15" descr="A yellow and white rectangle&#10;&#10;Description automatically generated">
              <a:extLst>
                <a:ext uri="{FF2B5EF4-FFF2-40B4-BE49-F238E27FC236}">
                  <a16:creationId xmlns:a16="http://schemas.microsoft.com/office/drawing/2014/main" id="{3292AB3D-D6AC-DF55-1B26-21567009E6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50766" y="2639992"/>
              <a:ext cx="2705100" cy="1828800"/>
            </a:xfrm>
            <a:prstGeom prst="rect">
              <a:avLst/>
            </a:prstGeom>
            <a:ln>
              <a:noFill/>
            </a:ln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82D1115-AAAC-C64B-291C-6AA87393C1D4}"/>
                </a:ext>
              </a:extLst>
            </p:cNvPr>
            <p:cNvSpPr/>
            <p:nvPr/>
          </p:nvSpPr>
          <p:spPr>
            <a:xfrm>
              <a:off x="1674518" y="2746963"/>
              <a:ext cx="2455333" cy="1636888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 sz="1400">
                  <a:solidFill>
                    <a:schemeClr val="tx2"/>
                  </a:solidFill>
                </a:rPr>
                <a:t>LEARNING PATHWAY FOR </a:t>
              </a:r>
            </a:p>
            <a:p>
              <a:pPr algn="ctr"/>
              <a:r>
                <a:rPr lang="en-US" sz="1400" b="1">
                  <a:solidFill>
                    <a:schemeClr val="tx2"/>
                  </a:solidFill>
                </a:rPr>
                <a:t>EARLY CAREER Underwriters</a:t>
              </a:r>
            </a:p>
          </p:txBody>
        </p:sp>
      </p:grpSp>
      <p:pic>
        <p:nvPicPr>
          <p:cNvPr id="19" name="Picture 18" descr="A blue and red triangle with a black background&#10;&#10;Description automatically generated">
            <a:extLst>
              <a:ext uri="{FF2B5EF4-FFF2-40B4-BE49-F238E27FC236}">
                <a16:creationId xmlns:a16="http://schemas.microsoft.com/office/drawing/2014/main" id="{3C0E1A52-0415-BE2A-D4DB-AFE7B9C37D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8589" y="3882167"/>
            <a:ext cx="1311799" cy="564796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CD275D56-D97E-E858-237F-B7FE700D5382}"/>
              </a:ext>
            </a:extLst>
          </p:cNvPr>
          <p:cNvSpPr/>
          <p:nvPr/>
        </p:nvSpPr>
        <p:spPr>
          <a:xfrm>
            <a:off x="5249809" y="2754584"/>
            <a:ext cx="1796814" cy="752592"/>
          </a:xfrm>
          <a:prstGeom prst="rect">
            <a:avLst/>
          </a:prstGeom>
          <a:solidFill>
            <a:srgbClr val="10A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Micro-Course Suites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38655E8-DF62-42BF-2B6C-FA2673EA052B}"/>
              </a:ext>
            </a:extLst>
          </p:cNvPr>
          <p:cNvSpPr/>
          <p:nvPr/>
        </p:nvSpPr>
        <p:spPr>
          <a:xfrm>
            <a:off x="6406919" y="3720807"/>
            <a:ext cx="1796814" cy="752592"/>
          </a:xfrm>
          <a:prstGeom prst="rect">
            <a:avLst/>
          </a:prstGeom>
          <a:solidFill>
            <a:srgbClr val="1E37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Designation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716C13D-5934-509A-E83F-C3B2445F06D7}"/>
              </a:ext>
            </a:extLst>
          </p:cNvPr>
          <p:cNvSpPr/>
          <p:nvPr/>
        </p:nvSpPr>
        <p:spPr>
          <a:xfrm>
            <a:off x="7420061" y="2754582"/>
            <a:ext cx="1796814" cy="752592"/>
          </a:xfrm>
          <a:prstGeom prst="rect">
            <a:avLst/>
          </a:prstGeom>
          <a:solidFill>
            <a:srgbClr val="F077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Online Course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D71552-F6DD-255B-2E16-3EA992C7F778}"/>
              </a:ext>
            </a:extLst>
          </p:cNvPr>
          <p:cNvSpPr txBox="1"/>
          <p:nvPr/>
        </p:nvSpPr>
        <p:spPr>
          <a:xfrm>
            <a:off x="6602689" y="4579502"/>
            <a:ext cx="1393844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b="1">
                <a:solidFill>
                  <a:schemeClr val="tx2"/>
                </a:solidFill>
              </a:rPr>
              <a:t>TheInstitutes.org</a:t>
            </a:r>
            <a:endParaRPr lang="en-US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4F13E2B-671E-A944-3BE5-2D7316BEDC0D}"/>
              </a:ext>
            </a:extLst>
          </p:cNvPr>
          <p:cNvCxnSpPr/>
          <p:nvPr/>
        </p:nvCxnSpPr>
        <p:spPr>
          <a:xfrm flipH="1">
            <a:off x="10539411" y="2612043"/>
            <a:ext cx="10360" cy="21994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71E8CC8-AFCD-D98B-B26B-7F80A21D3DA4}"/>
              </a:ext>
            </a:extLst>
          </p:cNvPr>
          <p:cNvCxnSpPr/>
          <p:nvPr/>
        </p:nvCxnSpPr>
        <p:spPr>
          <a:xfrm flipV="1">
            <a:off x="1423568" y="2599517"/>
            <a:ext cx="8453" cy="2199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629E51D2-1D39-279A-C947-158158756531}"/>
              </a:ext>
            </a:extLst>
          </p:cNvPr>
          <p:cNvSpPr/>
          <p:nvPr/>
        </p:nvSpPr>
        <p:spPr>
          <a:xfrm>
            <a:off x="1589491" y="4977926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100" b="1"/>
              <a:t>Predicting and Preventing Losses with AI</a:t>
            </a:r>
            <a:endParaRPr lang="en-US" sz="1100">
              <a:solidFill>
                <a:srgbClr val="000000"/>
              </a:solidFill>
            </a:endParaRPr>
          </a:p>
          <a:p>
            <a:endParaRPr lang="en-US" sz="6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How Applications Fueled by AI are Improving the Ability to Predict and Prevent Insurable Losses</a:t>
            </a: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1-2 Hours</a:t>
            </a:r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A2564F6-48A1-2914-ACF4-2B190E2856EB}"/>
              </a:ext>
            </a:extLst>
          </p:cNvPr>
          <p:cNvSpPr/>
          <p:nvPr/>
        </p:nvSpPr>
        <p:spPr>
          <a:xfrm>
            <a:off x="1537576" y="582433"/>
            <a:ext cx="1233301" cy="1825584"/>
          </a:xfrm>
          <a:prstGeom prst="rect">
            <a:avLst/>
          </a:prstGeom>
          <a:solidFill>
            <a:srgbClr val="10A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Insurance Foundations</a:t>
            </a:r>
            <a:endParaRPr lang="en-US"/>
          </a:p>
          <a:p>
            <a:endParaRPr lang="en-US" sz="6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Insurance Basics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Financial Basics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Insurance Operations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10-30 Minutes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C9D316-45DE-9A8E-0D2E-7C897E628A66}"/>
              </a:ext>
            </a:extLst>
          </p:cNvPr>
          <p:cNvSpPr/>
          <p:nvPr/>
        </p:nvSpPr>
        <p:spPr>
          <a:xfrm>
            <a:off x="2978986" y="590163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Insurance Essentials</a:t>
            </a:r>
            <a:endParaRPr lang="en-US"/>
          </a:p>
          <a:p>
            <a:endParaRPr lang="en-US" sz="6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Foundational RMI Concepts and Operations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3-4 Hours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7FA40-D9A1-8867-F0CA-45A87F8B2E19}"/>
              </a:ext>
            </a:extLst>
          </p:cNvPr>
          <p:cNvSpPr/>
          <p:nvPr/>
        </p:nvSpPr>
        <p:spPr>
          <a:xfrm>
            <a:off x="4420396" y="605547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Claims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Basic Understanding of the Claims Function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Good Claim Handling Practices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FC67BC-3E43-D30E-175A-361ECC8584B2}"/>
              </a:ext>
            </a:extLst>
          </p:cNvPr>
          <p:cNvSpPr/>
          <p:nvPr/>
        </p:nvSpPr>
        <p:spPr>
          <a:xfrm>
            <a:off x="5861806" y="582433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Underwriting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Underwriter Responsibilities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Establishing Products and Pricing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Selecting Customers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4-6 Weeks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ACFD8C-575C-5A01-0C5A-4F72DF7C6596}"/>
              </a:ext>
            </a:extLst>
          </p:cNvPr>
          <p:cNvSpPr/>
          <p:nvPr/>
        </p:nvSpPr>
        <p:spPr>
          <a:xfrm>
            <a:off x="7252494" y="586346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Insurance Policy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Understanding Standard Insurance Policy Structure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53D7140-8624-83A7-B1AC-8668A1C4201A}"/>
              </a:ext>
            </a:extLst>
          </p:cNvPr>
          <p:cNvSpPr/>
          <p:nvPr/>
        </p:nvSpPr>
        <p:spPr>
          <a:xfrm>
            <a:off x="8851291" y="571895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Reinsurance Fundamentals</a:t>
            </a:r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Knowledge of Risk Transfer, Contracts, and Common Procedures in Reinsurance</a:t>
            </a:r>
            <a:endParaRPr lang="en-US"/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  <a:endParaRPr lang="en-US" sz="8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7AA22F-A675-D15F-4C08-0E5AE2D3B600}"/>
              </a:ext>
            </a:extLst>
          </p:cNvPr>
          <p:cNvSpPr/>
          <p:nvPr/>
        </p:nvSpPr>
        <p:spPr>
          <a:xfrm>
            <a:off x="10598370" y="575484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Emerging Technologies &amp; Risk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Understanding Disruptive Technologies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Adapting to the Future of Risk Management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3-4 Hours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EC901FC-59B5-82B7-158D-BAF4AA483803}"/>
              </a:ext>
            </a:extLst>
          </p:cNvPr>
          <p:cNvSpPr/>
          <p:nvPr/>
        </p:nvSpPr>
        <p:spPr>
          <a:xfrm>
            <a:off x="10694154" y="2691926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Surplus Lines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How the Surplus Lines Market Profitability Insures Risks that the Standard Insurance Market Does Not Accept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  <a:endParaRPr lang="en-US" sz="8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A0213C-798B-8A1E-A7F2-9E96AF44F77C}"/>
              </a:ext>
            </a:extLst>
          </p:cNvPr>
          <p:cNvSpPr/>
          <p:nvPr/>
        </p:nvSpPr>
        <p:spPr>
          <a:xfrm>
            <a:off x="10696088" y="4991224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Captive Insurance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Foundational Characteristics and Benefits of Captive Insurance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  <a:endParaRPr lang="en-US" sz="80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811E222-AF82-5638-E744-3EBBF00E075D}"/>
              </a:ext>
            </a:extLst>
          </p:cNvPr>
          <p:cNvSpPr/>
          <p:nvPr/>
        </p:nvSpPr>
        <p:spPr>
          <a:xfrm>
            <a:off x="5874231" y="4977926"/>
            <a:ext cx="1233301" cy="1825584"/>
          </a:xfrm>
          <a:prstGeom prst="rect">
            <a:avLst/>
          </a:prstGeom>
          <a:solidFill>
            <a:srgbClr val="1F37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 dirty="0"/>
              <a:t>Associate In Insurance  (AINS</a:t>
            </a:r>
            <a:r>
              <a:rPr lang="en-US" sz="1100" dirty="0">
                <a:ea typeface="+mn-lt"/>
                <a:cs typeface="+mn-lt"/>
              </a:rPr>
              <a:t>®) 103</a:t>
            </a:r>
            <a:endParaRPr lang="en-US" dirty="0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 dirty="0">
                <a:solidFill>
                  <a:srgbClr val="E8E8E8"/>
                </a:solidFill>
              </a:rPr>
              <a:t>Discover how applications fueled by AI are Rapidly Transforming Personal Underwriting</a:t>
            </a:r>
            <a:endParaRPr lang="en-US" dirty="0"/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 dirty="0">
                <a:solidFill>
                  <a:srgbClr val="E8E8E8"/>
                </a:solidFill>
              </a:rPr>
              <a:t>6-9 Hours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4CE10AB-F542-B020-279B-51DFCBF0C69C}"/>
              </a:ext>
            </a:extLst>
          </p:cNvPr>
          <p:cNvSpPr/>
          <p:nvPr/>
        </p:nvSpPr>
        <p:spPr>
          <a:xfrm>
            <a:off x="4467819" y="4991224"/>
            <a:ext cx="1233301" cy="1825584"/>
          </a:xfrm>
          <a:prstGeom prst="rect">
            <a:avLst/>
          </a:prstGeom>
          <a:solidFill>
            <a:srgbClr val="10A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Digital Literacy</a:t>
            </a:r>
            <a:endParaRPr lang="en-US"/>
          </a:p>
          <a:p>
            <a:endParaRPr lang="en-US" sz="6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Appropriately Sharing Business Information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Thinking Critically on the Job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Communicating Like a Professional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10-30 Minutes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EEF6BC9-224D-5476-20B3-238FA08B8E78}"/>
              </a:ext>
            </a:extLst>
          </p:cNvPr>
          <p:cNvSpPr/>
          <p:nvPr/>
        </p:nvSpPr>
        <p:spPr>
          <a:xfrm>
            <a:off x="3022045" y="4991224"/>
            <a:ext cx="1233301" cy="1825584"/>
          </a:xfrm>
          <a:prstGeom prst="rect">
            <a:avLst/>
          </a:prstGeom>
          <a:solidFill>
            <a:srgbClr val="10A7C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Effectively Managing Data</a:t>
            </a:r>
            <a:endParaRPr lang="en-US"/>
          </a:p>
          <a:p>
            <a:endParaRPr lang="en-US" sz="6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Best Practices for Protecting Data</a:t>
            </a: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21 Minutes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910D7A-E21F-5518-04A3-14CB2EF70980}"/>
              </a:ext>
            </a:extLst>
          </p:cNvPr>
          <p:cNvSpPr/>
          <p:nvPr/>
        </p:nvSpPr>
        <p:spPr>
          <a:xfrm>
            <a:off x="5911910" y="582433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Underwriting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Underwriter Responsibilities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Establishing Products and Pricing</a:t>
            </a: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Selecting Customers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  <a:endParaRPr lang="en-US" sz="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BC5A5D-EEB0-A588-21B9-6D1EC3402E6F}"/>
              </a:ext>
            </a:extLst>
          </p:cNvPr>
          <p:cNvSpPr/>
          <p:nvPr/>
        </p:nvSpPr>
        <p:spPr>
          <a:xfrm>
            <a:off x="7302598" y="586346"/>
            <a:ext cx="1233301" cy="1825584"/>
          </a:xfrm>
          <a:prstGeom prst="rect">
            <a:avLst/>
          </a:prstGeom>
          <a:solidFill>
            <a:srgbClr val="E971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Insurance Policy Fundamentals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Understanding Standard Insurance Policy Structure</a:t>
            </a: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endParaRPr lang="en-US" sz="800">
              <a:solidFill>
                <a:srgbClr val="E8E8E8"/>
              </a:solidFill>
            </a:endParaRPr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1-3 Hours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D5CA63-2491-854B-E9AF-866311FE92CF}"/>
              </a:ext>
            </a:extLst>
          </p:cNvPr>
          <p:cNvSpPr/>
          <p:nvPr/>
        </p:nvSpPr>
        <p:spPr>
          <a:xfrm>
            <a:off x="7472314" y="4988509"/>
            <a:ext cx="1233301" cy="1825584"/>
          </a:xfrm>
          <a:prstGeom prst="rect">
            <a:avLst/>
          </a:prstGeom>
          <a:solidFill>
            <a:srgbClr val="1F37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Associate In Insurance (AINS</a:t>
            </a:r>
            <a:r>
              <a:rPr lang="en-US" sz="1100">
                <a:ea typeface="+mn-lt"/>
                <a:cs typeface="+mn-lt"/>
              </a:rPr>
              <a:t>®) 102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Discover how applications fueled by AI are Rapidly Transforming Personal Underwriting</a:t>
            </a:r>
            <a:endParaRPr lang="en-US"/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6-9 Hours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2D7F97-6A18-162C-661F-CABC34F172C0}"/>
              </a:ext>
            </a:extLst>
          </p:cNvPr>
          <p:cNvSpPr/>
          <p:nvPr/>
        </p:nvSpPr>
        <p:spPr>
          <a:xfrm>
            <a:off x="8996314" y="4988509"/>
            <a:ext cx="1233301" cy="1825584"/>
          </a:xfrm>
          <a:prstGeom prst="rect">
            <a:avLst/>
          </a:prstGeom>
          <a:solidFill>
            <a:srgbClr val="1F37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1100" b="1"/>
              <a:t>Associate In Insurance (AINS</a:t>
            </a:r>
            <a:r>
              <a:rPr lang="en-US" sz="1100">
                <a:ea typeface="+mn-lt"/>
                <a:cs typeface="+mn-lt"/>
              </a:rPr>
              <a:t>®) 101</a:t>
            </a:r>
            <a:endParaRPr lang="en-US"/>
          </a:p>
          <a:p>
            <a:endParaRPr lang="en-US" sz="800">
              <a:solidFill>
                <a:srgbClr val="000000"/>
              </a:solidFill>
            </a:endParaRPr>
          </a:p>
          <a:p>
            <a:pPr marL="171450" indent="-171450">
              <a:buFont typeface="Arial,Sans-Serif"/>
              <a:buChar char="•"/>
            </a:pPr>
            <a:r>
              <a:rPr lang="en-US" sz="800">
                <a:solidFill>
                  <a:srgbClr val="E8E8E8"/>
                </a:solidFill>
              </a:rPr>
              <a:t>Discover how applications fueled by AI are Rapidly Transforming Personal Underwriting</a:t>
            </a:r>
            <a:endParaRPr lang="en-US"/>
          </a:p>
          <a:p>
            <a:pPr marL="171450" indent="-171450">
              <a:buFont typeface="Arial,Sans-Serif"/>
              <a:buChar char="•"/>
            </a:pPr>
            <a:endParaRPr lang="en-US" sz="800">
              <a:solidFill>
                <a:srgbClr val="000000"/>
              </a:solidFill>
            </a:endParaRPr>
          </a:p>
          <a:p>
            <a:pPr algn="ctr"/>
            <a:r>
              <a:rPr lang="en-US" sz="800" b="1">
                <a:solidFill>
                  <a:srgbClr val="E8E8E8"/>
                </a:solidFill>
              </a:rPr>
              <a:t>6-9 Hours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05836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1_Office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Hanlon, Diane</dc:creator>
  <cp:revision>6</cp:revision>
  <dcterms:created xsi:type="dcterms:W3CDTF">2024-12-04T20:07:23Z</dcterms:created>
  <dcterms:modified xsi:type="dcterms:W3CDTF">2025-02-21T21:22:38Z</dcterms:modified>
</cp:coreProperties>
</file>