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0" r:id="rId13"/>
    <p:sldId id="272" r:id="rId14"/>
    <p:sldId id="271" r:id="rId15"/>
    <p:sldId id="273" r:id="rId16"/>
    <p:sldId id="274" r:id="rId17"/>
    <p:sldId id="275" r:id="rId18"/>
    <p:sldId id="277" r:id="rId19"/>
    <p:sldId id="279" r:id="rId20"/>
    <p:sldId id="280" r:id="rId21"/>
    <p:sldId id="281" r:id="rId22"/>
    <p:sldId id="276" r:id="rId23"/>
    <p:sldId id="264" r:id="rId24"/>
  </p:sldIdLst>
  <p:sldSz cx="9144000" cy="5143500" type="screen16x9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er Benjamin" initials="MB" lastIdx="1" clrIdx="0">
    <p:extLst>
      <p:ext uri="{19B8F6BF-5375-455C-9EA6-DF929625EA0E}">
        <p15:presenceInfo xmlns:p15="http://schemas.microsoft.com/office/powerpoint/2012/main" userId="S-1-5-21-1198527992-1400864202-654838779-28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90D"/>
    <a:srgbClr val="B91114"/>
    <a:srgbClr val="FFFFFF"/>
    <a:srgbClr val="8FC054"/>
    <a:srgbClr val="6A90C4"/>
    <a:srgbClr val="F9B700"/>
    <a:srgbClr val="00FF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6439" autoAdjust="0"/>
  </p:normalViewPr>
  <p:slideViewPr>
    <p:cSldViewPr>
      <p:cViewPr varScale="1">
        <p:scale>
          <a:sx n="98" d="100"/>
          <a:sy n="98" d="100"/>
        </p:scale>
        <p:origin x="100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44C16C73-221A-4612-A5BA-3ED62C18219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0218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1963" y="720725"/>
            <a:ext cx="6396037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Click to edit Master text styles</a:t>
            </a:r>
          </a:p>
          <a:p>
            <a:pPr lvl="1"/>
            <a:r>
              <a:rPr lang="de-DE" altLang="de-DE" noProof="0" smtClean="0"/>
              <a:t>Second level</a:t>
            </a:r>
          </a:p>
          <a:p>
            <a:pPr lvl="2"/>
            <a:r>
              <a:rPr lang="de-DE" altLang="de-DE" noProof="0" smtClean="0"/>
              <a:t>Third level</a:t>
            </a:r>
          </a:p>
          <a:p>
            <a:pPr lvl="3"/>
            <a:r>
              <a:rPr lang="de-DE" altLang="de-DE" noProof="0" smtClean="0"/>
              <a:t>Fourth level</a:t>
            </a:r>
          </a:p>
          <a:p>
            <a:pPr lvl="4"/>
            <a:r>
              <a:rPr lang="de-DE" altLang="de-DE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CA1D5EC7-995C-4F02-8FC4-8BE920A3B55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4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276081/spring-3-2-filtering-jackson-json-output-based-on-spring-security-rol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Rather common to query the Authentication</a:t>
            </a:r>
            <a:r>
              <a:rPr lang="en-US" baseline="0" dirty="0" smtClean="0"/>
              <a:t> like that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most applications the principal is an instance of </a:t>
            </a:r>
            <a:r>
              <a:rPr lang="en-US" baseline="0" dirty="0" err="1" smtClean="0"/>
              <a:t>UserDetails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UserDetails</a:t>
            </a:r>
            <a:r>
              <a:rPr lang="en-US" baseline="0" dirty="0" smtClean="0"/>
              <a:t> is a core interface. </a:t>
            </a:r>
            <a:r>
              <a:rPr lang="en-US" baseline="0" dirty="0" err="1" smtClean="0"/>
              <a:t>UserDetails</a:t>
            </a:r>
            <a:r>
              <a:rPr lang="en-US" baseline="0" dirty="0" smtClean="0"/>
              <a:t> is like an adapter to your own user database</a:t>
            </a:r>
          </a:p>
          <a:p>
            <a:endParaRPr lang="en-US" baseline="0" dirty="0" smtClean="0"/>
          </a:p>
          <a:p>
            <a:r>
              <a:rPr lang="en-US" dirty="0" err="1" smtClean="0"/>
              <a:t>SimpleGrantedAuthority</a:t>
            </a:r>
            <a:r>
              <a:rPr lang="en-US" dirty="0" smtClean="0"/>
              <a:t> = String only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2896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https://www.baeldung.com/entity-to-and-from-dto-for-a-java-spring-application</a:t>
            </a:r>
          </a:p>
          <a:p>
            <a:endParaRPr lang="de-AT" dirty="0" smtClean="0"/>
          </a:p>
          <a:p>
            <a:r>
              <a:rPr lang="en-US" dirty="0" smtClean="0"/>
              <a:t>https://auth0.com/blog/automatically-mapping-dto-to-entity-on-spring-boot-apis/</a:t>
            </a:r>
          </a:p>
          <a:p>
            <a:endParaRPr lang="de-AT" dirty="0" smtClean="0"/>
          </a:p>
          <a:p>
            <a:r>
              <a:rPr lang="de-AT" dirty="0" err="1" smtClean="0"/>
              <a:t>Lombok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https://www.javadevjournal.com/spring/data-conversion-spring-rest-api/ </a:t>
            </a:r>
            <a:r>
              <a:rPr lang="en-US" dirty="0" smtClean="0">
                <a:sym typeface="Wingdings" panose="05000000000000000000" pitchFamily="2" charset="2"/>
              </a:rPr>
              <a:t> Facade Layer</a:t>
            </a:r>
          </a:p>
          <a:p>
            <a:endParaRPr lang="de-AT" dirty="0" smtClean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Modelmapper </a:t>
            </a:r>
            <a:r>
              <a:rPr lang="de-AT" dirty="0" err="1" smtClean="0">
                <a:sym typeface="Wingdings" panose="05000000000000000000" pitchFamily="2" charset="2"/>
              </a:rPr>
              <a:t>SpringIntegration</a:t>
            </a:r>
            <a:r>
              <a:rPr lang="de-AT" baseline="0" dirty="0" smtClean="0">
                <a:sym typeface="Wingdings" panose="05000000000000000000" pitchFamily="2" charset="2"/>
              </a:rPr>
              <a:t> http://modelmapper.org/user-manual/spring-integration/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5361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Do not </a:t>
            </a:r>
            <a:r>
              <a:rPr lang="de-AT" dirty="0" err="1" smtClean="0"/>
              <a:t>know</a:t>
            </a:r>
            <a:r>
              <a:rPr lang="de-AT" dirty="0" smtClean="0"/>
              <a:t> </a:t>
            </a:r>
            <a:r>
              <a:rPr lang="de-AT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secure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fields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Keep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owner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endParaRPr lang="de-AT" baseline="0" dirty="0" smtClean="0"/>
          </a:p>
          <a:p>
            <a:r>
              <a:rPr lang="de-AT" baseline="0" dirty="0" err="1" smtClean="0"/>
              <a:t>Keeps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endParaRPr lang="de-AT" baseline="0" dirty="0" smtClean="0"/>
          </a:p>
          <a:p>
            <a:r>
              <a:rPr lang="de-AT" baseline="0" dirty="0" err="1" smtClean="0"/>
              <a:t>Inherited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permissions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possible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Needs a </a:t>
            </a:r>
            <a:r>
              <a:rPr lang="de-AT" baseline="0" dirty="0" err="1" smtClean="0"/>
              <a:t>cache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Base </a:t>
            </a:r>
            <a:r>
              <a:rPr lang="de-AT" baseline="0" dirty="0" err="1" smtClean="0"/>
              <a:t>Permissions</a:t>
            </a:r>
            <a:r>
              <a:rPr lang="de-AT" baseline="0" dirty="0" smtClean="0"/>
              <a:t>: Read Write Create Delete </a:t>
            </a:r>
            <a:r>
              <a:rPr lang="de-AT" baseline="0" dirty="0" err="1" smtClean="0"/>
              <a:t>Adminstratin</a:t>
            </a:r>
            <a:endParaRPr lang="de-AT" baseline="0" dirty="0" smtClean="0"/>
          </a:p>
          <a:p>
            <a:r>
              <a:rPr lang="de-AT" baseline="0" dirty="0" err="1" smtClean="0"/>
              <a:t>Advanced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Permissions</a:t>
            </a:r>
            <a:r>
              <a:rPr lang="de-AT" baseline="0" dirty="0" smtClean="0"/>
              <a:t> </a:t>
            </a:r>
            <a:r>
              <a:rPr lang="de-AT" baseline="0" smtClean="0"/>
              <a:t>possible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AclPermissionEvaluator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987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993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AuthenticationManager</a:t>
            </a:r>
            <a:r>
              <a:rPr lang="en-US" dirty="0" smtClean="0"/>
              <a:t> delegates to a chain of </a:t>
            </a:r>
            <a:r>
              <a:rPr lang="en-US" dirty="0" err="1" smtClean="0"/>
              <a:t>AuthenticationProvider</a:t>
            </a:r>
            <a:r>
              <a:rPr lang="en-US" baseline="0" dirty="0" smtClean="0"/>
              <a:t> has one method and returns and Authentication if authentication is successful, Exception if not successful otherwise null.</a:t>
            </a:r>
          </a:p>
          <a:p>
            <a:r>
              <a:rPr lang="en-US" baseline="0" dirty="0" smtClean="0"/>
              <a:t>Default global </a:t>
            </a:r>
            <a:r>
              <a:rPr lang="en-US" baseline="0" dirty="0" err="1" smtClean="0"/>
              <a:t>AuthenticationManager</a:t>
            </a:r>
            <a:r>
              <a:rPr lang="en-US" baseline="0" dirty="0" smtClean="0"/>
              <a:t> (with just one user) and Basic </a:t>
            </a:r>
            <a:r>
              <a:rPr lang="en-US" baseline="0" dirty="0" err="1" smtClean="0"/>
              <a:t>Auth</a:t>
            </a:r>
            <a:r>
              <a:rPr lang="en-US" baseline="0" dirty="0" smtClean="0"/>
              <a:t> and secures all Endpoints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009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 matchers (e.g.</a:t>
            </a:r>
            <a:r>
              <a:rPr lang="en-GB" baseline="0" dirty="0" smtClean="0"/>
              <a:t> Regex-Matcher)</a:t>
            </a:r>
          </a:p>
          <a:p>
            <a:endParaRPr lang="en-GB" baseline="0" dirty="0" smtClean="0"/>
          </a:p>
          <a:p>
            <a:r>
              <a:rPr lang="en-GB" baseline="0" dirty="0" smtClean="0"/>
              <a:t>Automatically sends 401 Unauthorized or 403 Forbidden</a:t>
            </a:r>
          </a:p>
          <a:p>
            <a:endParaRPr lang="en-GB" baseline="0" dirty="0" smtClean="0"/>
          </a:p>
          <a:p>
            <a:r>
              <a:rPr lang="en-GB" baseline="0" dirty="0" smtClean="0"/>
              <a:t>https://www.baeldung.com/spring-security-expressions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7096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Method</a:t>
            </a:r>
            <a:r>
              <a:rPr lang="en-GB" baseline="0" dirty="0" smtClean="0"/>
              <a:t> Security also works for inner-service method invocation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 suggest using @</a:t>
            </a:r>
            <a:r>
              <a:rPr lang="en-GB" dirty="0" err="1" smtClean="0"/>
              <a:t>PreAuthorize</a:t>
            </a:r>
            <a:r>
              <a:rPr lang="en-GB" baseline="0" dirty="0" smtClean="0"/>
              <a:t> (Spring Expression Language)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Throws 403 forbidden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493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4575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https://docs.spring.io/spring-security/site/docs/5.1.0.RELEASE/reference/htmlsingle/#data</a:t>
            </a:r>
          </a:p>
          <a:p>
            <a:endParaRPr lang="en-GB" dirty="0" smtClean="0"/>
          </a:p>
          <a:p>
            <a:r>
              <a:rPr lang="en-GB" dirty="0" smtClean="0"/>
              <a:t>https://www.baeldung.com/spring-data-security</a:t>
            </a:r>
          </a:p>
          <a:p>
            <a:endParaRPr lang="en-GB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Sample projects:</a:t>
            </a:r>
            <a:r>
              <a:rPr lang="en-GB" baseline="0" dirty="0" smtClean="0"/>
              <a:t> </a:t>
            </a:r>
            <a:r>
              <a:rPr lang="en-GB" dirty="0" smtClean="0"/>
              <a:t>https://github.com/eugenp/tutorials/tree/master/spring-security-mvc-boot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 good way to create pagination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Case Statements to optionally return null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744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Only role based</a:t>
            </a:r>
          </a:p>
          <a:p>
            <a:r>
              <a:rPr lang="en-GB" dirty="0" smtClean="0"/>
              <a:t>Problem</a:t>
            </a:r>
            <a:r>
              <a:rPr lang="en-GB" baseline="0" dirty="0" smtClean="0"/>
              <a:t> to set view programmatically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hlinkClick r:id="rId3"/>
              </a:rPr>
              <a:t>https://stackoverflow.com/questions/17276081/spring-3-2-filtering-jackson-json-output-based-on-spring-security-role</a:t>
            </a:r>
            <a:endParaRPr lang="en-GB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Too much constraints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Each field</a:t>
            </a:r>
            <a:r>
              <a:rPr lang="en-GB" baseline="0" dirty="0" smtClean="0"/>
              <a:t> (or class)</a:t>
            </a:r>
            <a:r>
              <a:rPr lang="en-GB" dirty="0" smtClean="0"/>
              <a:t> needs to be annotated, but: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spring.jackson.mapper.default_view_inclusion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=true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AT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de-AT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Inside </a:t>
            </a:r>
            <a:r>
              <a:rPr kumimoji="1" lang="de-AT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collection</a:t>
            </a:r>
            <a:r>
              <a:rPr kumimoji="1" lang="de-AT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all </a:t>
            </a:r>
            <a:r>
              <a:rPr kumimoji="1" lang="de-AT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kumimoji="1" lang="de-AT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de-AT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have</a:t>
            </a:r>
            <a:r>
              <a:rPr kumimoji="1" lang="de-AT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de-AT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kumimoji="1" lang="de-AT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same </a:t>
            </a:r>
            <a:r>
              <a:rPr kumimoji="1" lang="de-AT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view</a:t>
            </a:r>
            <a:endParaRPr lang="en-GB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@</a:t>
            </a:r>
            <a:r>
              <a:rPr lang="en-GB" dirty="0" err="1" smtClean="0"/>
              <a:t>RequestMapping</a:t>
            </a:r>
            <a:r>
              <a:rPr lang="en-GB" dirty="0" smtClean="0"/>
              <a:t>("/</a:t>
            </a:r>
            <a:r>
              <a:rPr lang="en-GB" dirty="0" err="1" smtClean="0"/>
              <a:t>foos</a:t>
            </a:r>
            <a:r>
              <a:rPr lang="en-GB" dirty="0" smtClean="0"/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public </a:t>
            </a:r>
            <a:r>
              <a:rPr lang="en-GB" dirty="0" err="1" smtClean="0"/>
              <a:t>MappingJacksonValue</a:t>
            </a:r>
            <a:r>
              <a:rPr lang="en-GB" dirty="0" smtClean="0"/>
              <a:t> </a:t>
            </a:r>
            <a:r>
              <a:rPr lang="en-GB" dirty="0" err="1" smtClean="0"/>
              <a:t>getFoo</a:t>
            </a:r>
            <a:r>
              <a:rPr lang="en-GB" dirty="0" smtClean="0"/>
              <a:t>(@</a:t>
            </a:r>
            <a:r>
              <a:rPr lang="en-GB" dirty="0" err="1" smtClean="0"/>
              <a:t>AuthenticationPrincipal</a:t>
            </a:r>
            <a:r>
              <a:rPr lang="en-GB" dirty="0" smtClean="0"/>
              <a:t> </a:t>
            </a:r>
            <a:r>
              <a:rPr lang="en-GB" dirty="0" err="1" smtClean="0"/>
              <a:t>UserDetails</a:t>
            </a:r>
            <a:r>
              <a:rPr lang="en-GB" dirty="0" smtClean="0"/>
              <a:t> </a:t>
            </a:r>
            <a:r>
              <a:rPr lang="en-GB" dirty="0" err="1" smtClean="0"/>
              <a:t>userDetails</a:t>
            </a:r>
            <a:r>
              <a:rPr lang="en-GB" dirty="0" smtClean="0"/>
              <a:t>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 </a:t>
            </a:r>
            <a:r>
              <a:rPr lang="en-GB" dirty="0" err="1" smtClean="0"/>
              <a:t>MappingJacksonValue</a:t>
            </a:r>
            <a:r>
              <a:rPr lang="en-GB" dirty="0" smtClean="0"/>
              <a:t> value = new </a:t>
            </a:r>
            <a:r>
              <a:rPr lang="en-GB" dirty="0" err="1" smtClean="0"/>
              <a:t>MappingJacksonValue</a:t>
            </a:r>
            <a:r>
              <a:rPr lang="en-GB" dirty="0" smtClean="0"/>
              <a:t>( </a:t>
            </a:r>
            <a:r>
              <a:rPr lang="en-GB" dirty="0" err="1" smtClean="0"/>
              <a:t>fooService.getAll</a:t>
            </a:r>
            <a:r>
              <a:rPr lang="en-GB" dirty="0" smtClean="0"/>
              <a:t>()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 if( </a:t>
            </a:r>
            <a:r>
              <a:rPr lang="en-GB" dirty="0" err="1" smtClean="0"/>
              <a:t>userDetails.isAdminUser</a:t>
            </a:r>
            <a:r>
              <a:rPr lang="en-GB" dirty="0" smtClean="0"/>
              <a:t>()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   </a:t>
            </a:r>
            <a:r>
              <a:rPr lang="en-GB" dirty="0" err="1" smtClean="0"/>
              <a:t>value.setSerializationView</a:t>
            </a:r>
            <a:r>
              <a:rPr lang="en-GB" dirty="0" smtClean="0"/>
              <a:t>( </a:t>
            </a:r>
            <a:r>
              <a:rPr lang="en-GB" dirty="0" err="1" smtClean="0"/>
              <a:t>Views.AdminView.class</a:t>
            </a:r>
            <a:r>
              <a:rPr lang="en-GB" dirty="0" smtClean="0"/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 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   </a:t>
            </a:r>
            <a:r>
              <a:rPr lang="en-GB" dirty="0" err="1" smtClean="0"/>
              <a:t>value.setSerializationView</a:t>
            </a:r>
            <a:r>
              <a:rPr lang="en-GB" dirty="0" smtClean="0"/>
              <a:t>( </a:t>
            </a:r>
            <a:r>
              <a:rPr lang="en-GB" dirty="0" err="1" smtClean="0"/>
              <a:t>Views.UserView.class</a:t>
            </a:r>
            <a:r>
              <a:rPr lang="en-GB" dirty="0" smtClean="0"/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 return 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135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Rather immature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533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https://www.baeldung.com/spring-data-rest-projections-excerpts</a:t>
            </a:r>
          </a:p>
          <a:p>
            <a:endParaRPr lang="de-AT" dirty="0" smtClean="0"/>
          </a:p>
          <a:p>
            <a:r>
              <a:rPr lang="en-US" dirty="0" smtClean="0"/>
              <a:t>https://stackoverflow.com/questions/28794145/spring-data-rest-security-based-projection/35399030#35399030</a:t>
            </a:r>
          </a:p>
          <a:p>
            <a:endParaRPr lang="de-A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133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263" y="4227934"/>
            <a:ext cx="141577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de-DE" sz="800" dirty="0" err="1" smtClean="0">
                <a:cs typeface="+mn-cs"/>
              </a:rPr>
              <a:t>SCCH</a:t>
            </a:r>
            <a:r>
              <a:rPr kumimoji="0" lang="de-DE" sz="800" dirty="0" smtClean="0">
                <a:cs typeface="+mn-cs"/>
              </a:rPr>
              <a:t> ist eine Initiative der</a:t>
            </a:r>
            <a:endParaRPr kumimoji="0" lang="en-US" sz="800" dirty="0" smtClean="0">
              <a:cs typeface="+mn-cs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8045639" y="4244253"/>
            <a:ext cx="99578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kumimoji="0" lang="de-DE" sz="800" dirty="0" err="1" smtClean="0">
                <a:cs typeface="+mn-cs"/>
              </a:rPr>
              <a:t>SCCH</a:t>
            </a:r>
            <a:r>
              <a:rPr kumimoji="0" lang="de-DE" sz="800" dirty="0" smtClean="0">
                <a:cs typeface="+mn-cs"/>
              </a:rPr>
              <a:t> ist Teil des</a:t>
            </a:r>
            <a:endParaRPr kumimoji="0" lang="en-US" sz="800" dirty="0" smtClean="0">
              <a:cs typeface="+mn-cs"/>
            </a:endParaRPr>
          </a:p>
        </p:txBody>
      </p:sp>
      <p:sp>
        <p:nvSpPr>
          <p:cNvPr id="9" name="Rechteck 11"/>
          <p:cNvSpPr>
            <a:spLocks noChangeArrowheads="1"/>
          </p:cNvSpPr>
          <p:nvPr/>
        </p:nvSpPr>
        <p:spPr bwMode="auto">
          <a:xfrm>
            <a:off x="0" y="3963021"/>
            <a:ext cx="9144000" cy="161925"/>
          </a:xfrm>
          <a:prstGeom prst="rect">
            <a:avLst/>
          </a:prstGeom>
          <a:solidFill>
            <a:srgbClr val="90090D"/>
          </a:solidFill>
          <a:ln>
            <a:noFill/>
          </a:ln>
        </p:spPr>
        <p:txBody>
          <a:bodyPr/>
          <a:lstStyle>
            <a:lvl1pPr marL="5334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AT" alt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820117"/>
            <a:ext cx="8534400" cy="770564"/>
          </a:xfrm>
        </p:spPr>
        <p:txBody>
          <a:bodyPr anchor="b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AT" noProof="0" dirty="0" smtClean="0"/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637191"/>
            <a:ext cx="8534400" cy="51062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>
                <a:solidFill>
                  <a:srgbClr val="5F5F5F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AT" noProof="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060" y="267495"/>
            <a:ext cx="391114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WP_logoRGB_ohnetx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08" y="4398831"/>
            <a:ext cx="1871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0" y="4443378"/>
            <a:ext cx="1224136" cy="58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4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B91114"/>
              </a:buClr>
              <a:defRPr/>
            </a:lvl1pPr>
            <a:lvl2pPr>
              <a:buClr>
                <a:srgbClr val="B91114"/>
              </a:buClr>
              <a:defRPr/>
            </a:lvl2pPr>
            <a:lvl3pPr>
              <a:buClr>
                <a:srgbClr val="B91114"/>
              </a:buClr>
              <a:defRPr/>
            </a:lvl3pPr>
            <a:lvl4pPr>
              <a:buClr>
                <a:srgbClr val="B91114"/>
              </a:buClr>
              <a:defRPr/>
            </a:lvl4pPr>
            <a:lvl5pPr>
              <a:buClr>
                <a:srgbClr val="B9111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AF531-9E22-4A45-84A7-F560FC28FFC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24484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14300"/>
            <a:ext cx="2171700" cy="42936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"/>
            <a:ext cx="6362700" cy="4293654"/>
          </a:xfrm>
        </p:spPr>
        <p:txBody>
          <a:bodyPr vert="eaVert"/>
          <a:lstStyle>
            <a:lvl1pPr>
              <a:buClr>
                <a:srgbClr val="B91114"/>
              </a:buClr>
              <a:defRPr/>
            </a:lvl1pPr>
            <a:lvl2pPr>
              <a:buClr>
                <a:srgbClr val="B91114"/>
              </a:buClr>
              <a:defRPr/>
            </a:lvl2pPr>
            <a:lvl3pPr>
              <a:buClr>
                <a:srgbClr val="B91114"/>
              </a:buClr>
              <a:defRPr/>
            </a:lvl3pPr>
            <a:lvl4pPr>
              <a:buClr>
                <a:srgbClr val="B91114"/>
              </a:buClr>
              <a:defRPr/>
            </a:lvl4pPr>
            <a:lvl5pPr>
              <a:buClr>
                <a:srgbClr val="B9111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5E2CC-0A0E-4E1B-B588-6B243CCF347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205710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3456384"/>
          </a:xfrm>
          <a:noFill/>
        </p:spPr>
        <p:txBody>
          <a:bodyPr/>
          <a:lstStyle>
            <a:lvl1pPr>
              <a:buClr>
                <a:srgbClr val="B91114"/>
              </a:buClr>
              <a:defRPr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784976" cy="5400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CFE03-D785-48FF-A2B6-F1049DE590A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7859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46741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21601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8EBC6-D6C1-421A-AEF0-577BC8DAE58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191330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784976" cy="540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843558"/>
            <a:ext cx="4248472" cy="3456384"/>
          </a:xfrm>
        </p:spPr>
        <p:txBody>
          <a:bodyPr/>
          <a:lstStyle>
            <a:lvl1pPr>
              <a:buClr>
                <a:srgbClr val="B91114"/>
              </a:buClr>
              <a:defRPr sz="2400"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843558"/>
            <a:ext cx="4320016" cy="3456384"/>
          </a:xfrm>
        </p:spPr>
        <p:txBody>
          <a:bodyPr/>
          <a:lstStyle>
            <a:lvl1pPr>
              <a:buClr>
                <a:srgbClr val="B91114"/>
              </a:buClr>
              <a:defRPr sz="2400"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92B5-5EF0-4403-B28D-1376C675B5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9645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784976" cy="5400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843558"/>
            <a:ext cx="4248472" cy="5940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437624"/>
            <a:ext cx="4248472" cy="2862318"/>
          </a:xfrm>
        </p:spPr>
        <p:txBody>
          <a:bodyPr/>
          <a:lstStyle>
            <a:lvl1pPr>
              <a:buClr>
                <a:srgbClr val="B91114"/>
              </a:buClr>
              <a:defRPr sz="2400"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9" y="843558"/>
            <a:ext cx="4329807" cy="5940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437624"/>
            <a:ext cx="4320480" cy="2862318"/>
          </a:xfrm>
        </p:spPr>
        <p:txBody>
          <a:bodyPr/>
          <a:lstStyle>
            <a:lvl1pPr>
              <a:buClr>
                <a:srgbClr val="B91114"/>
              </a:buClr>
              <a:defRPr sz="2400"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F6120-80A4-4208-8C96-3DB8482FB93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49745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784976" cy="5400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1A060-E16F-4667-8EFF-40EB6D68BF8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236590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84C3E-460D-49A7-BF47-60B51A5B0D3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18210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203167"/>
          </a:xfrm>
        </p:spPr>
        <p:txBody>
          <a:bodyPr/>
          <a:lstStyle>
            <a:lvl1pPr>
              <a:buClr>
                <a:srgbClr val="B91114"/>
              </a:buClr>
              <a:defRPr sz="3200"/>
            </a:lvl1pPr>
            <a:lvl2pPr>
              <a:buClr>
                <a:srgbClr val="B91114"/>
              </a:buClr>
              <a:defRPr sz="2800"/>
            </a:lvl2pPr>
            <a:lvl3pPr>
              <a:buClr>
                <a:srgbClr val="B91114"/>
              </a:buClr>
              <a:defRPr sz="2400"/>
            </a:lvl3pPr>
            <a:lvl4pPr>
              <a:buClr>
                <a:srgbClr val="B91114"/>
              </a:buClr>
              <a:defRPr sz="2000"/>
            </a:lvl4pPr>
            <a:lvl5pPr>
              <a:buClr>
                <a:srgbClr val="B91114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3316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259EB-0FC3-4017-8B61-7EF13CEE348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160317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3824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1611D-50A0-42E1-8CF8-23225C70AF3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14268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1" y="842963"/>
            <a:ext cx="8812213" cy="345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smtClean="0"/>
              <a:t>Click to edit Master text styles</a:t>
            </a:r>
          </a:p>
          <a:p>
            <a:pPr lvl="1"/>
            <a:r>
              <a:rPr lang="en-US" altLang="de-DE" noProof="0" smtClean="0"/>
              <a:t>Second level</a:t>
            </a:r>
          </a:p>
          <a:p>
            <a:pPr lvl="2"/>
            <a:r>
              <a:rPr lang="en-US" altLang="de-DE" noProof="0" smtClean="0"/>
              <a:t>Third level</a:t>
            </a:r>
          </a:p>
          <a:p>
            <a:pPr lvl="3"/>
            <a:r>
              <a:rPr lang="en-US" altLang="de-DE" noProof="0" smtClean="0"/>
              <a:t>Fourth level</a:t>
            </a:r>
          </a:p>
          <a:p>
            <a:pPr lvl="4"/>
            <a:r>
              <a:rPr lang="en-US" altLang="de-DE" noProof="0" smtClean="0"/>
              <a:t>Fifth level</a:t>
            </a:r>
            <a:endParaRPr lang="de-AT" altLang="de-DE" noProof="0" dirty="0" smtClean="0"/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201" y="4857750"/>
            <a:ext cx="6064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100">
                <a:solidFill>
                  <a:schemeClr val="folHlink"/>
                </a:solidFill>
                <a:cs typeface="+mn-cs"/>
              </a:defRPr>
            </a:lvl1pPr>
          </a:lstStyle>
          <a:p>
            <a:pPr>
              <a:defRPr/>
            </a:pPr>
            <a:fld id="{B21FE4ED-34AE-4B61-804F-14AA5C59BB2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152400" y="114300"/>
            <a:ext cx="5715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AT" altLang="de-DE"/>
          </a:p>
        </p:txBody>
      </p:sp>
      <p:sp>
        <p:nvSpPr>
          <p:cNvPr id="3143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4857750"/>
            <a:ext cx="3703638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100" dirty="0" smtClean="0">
                <a:solidFill>
                  <a:schemeClr val="folHlink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Software Competence Center </a:t>
            </a:r>
            <a:r>
              <a:rPr lang="en-US" dirty="0" err="1"/>
              <a:t>Hagenberg</a:t>
            </a:r>
            <a:r>
              <a:rPr lang="en-US" dirty="0"/>
              <a:t> GmbH 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2401" y="114300"/>
            <a:ext cx="881221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smtClean="0"/>
              <a:t>Click to edit Master title style</a:t>
            </a:r>
            <a:endParaRPr lang="de-AT" altLang="de-DE" noProof="0" dirty="0" smtClean="0"/>
          </a:p>
        </p:txBody>
      </p:sp>
      <p:sp>
        <p:nvSpPr>
          <p:cNvPr id="1032" name="Rechteck 8"/>
          <p:cNvSpPr>
            <a:spLocks noChangeArrowheads="1"/>
          </p:cNvSpPr>
          <p:nvPr/>
        </p:nvSpPr>
        <p:spPr bwMode="auto">
          <a:xfrm>
            <a:off x="0" y="4371950"/>
            <a:ext cx="9144000" cy="161925"/>
          </a:xfrm>
          <a:prstGeom prst="rect">
            <a:avLst/>
          </a:prstGeom>
          <a:solidFill>
            <a:srgbClr val="90090D"/>
          </a:solidFill>
          <a:ln>
            <a:noFill/>
          </a:ln>
        </p:spPr>
        <p:txBody>
          <a:bodyPr/>
          <a:lstStyle>
            <a:lvl1pPr marL="5334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AT" alt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624919"/>
            <a:ext cx="1796478" cy="46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91114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hnelGroup/jackson-field-securit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security-ac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04800" y="1593056"/>
            <a:ext cx="8534400" cy="770335"/>
          </a:xfrm>
        </p:spPr>
        <p:txBody>
          <a:bodyPr/>
          <a:lstStyle/>
          <a:p>
            <a:r>
              <a:rPr lang="de-AT" altLang="de-DE" dirty="0" smtClean="0"/>
              <a:t>Privacy </a:t>
            </a:r>
            <a:r>
              <a:rPr lang="de-AT" altLang="de-DE" dirty="0" err="1" smtClean="0"/>
              <a:t>by</a:t>
            </a:r>
            <a:r>
              <a:rPr lang="de-AT" altLang="de-DE" dirty="0" smtClean="0"/>
              <a:t> Design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304800" y="2409825"/>
            <a:ext cx="8534400" cy="882005"/>
          </a:xfrm>
        </p:spPr>
        <p:txBody>
          <a:bodyPr/>
          <a:lstStyle/>
          <a:p>
            <a:endParaRPr lang="de-AT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secure methods</a:t>
            </a:r>
          </a:p>
          <a:p>
            <a:r>
              <a:rPr lang="en-US" dirty="0" smtClean="0"/>
              <a:t>Based on AOP (throws </a:t>
            </a:r>
            <a:r>
              <a:rPr lang="en-US" dirty="0" smtClean="0"/>
              <a:t>exceptions </a:t>
            </a:r>
            <a:r>
              <a:rPr lang="en-US" dirty="0" smtClean="0"/>
              <a:t>before/after method invocation)</a:t>
            </a:r>
          </a:p>
          <a:p>
            <a:r>
              <a:rPr lang="en-US" dirty="0" smtClean="0"/>
              <a:t>Mostly used to secure methods on service level (@Service)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– Authorization – Method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83568" y="2715766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</a:rPr>
              <a:t>public interface </a:t>
            </a:r>
            <a:r>
              <a:rPr lang="en-GB" sz="1400" b="1" dirty="0" err="1">
                <a:latin typeface="Consolas" panose="020B0609020204030204" pitchFamily="49" charset="0"/>
              </a:rPr>
              <a:t>UserService</a:t>
            </a:r>
            <a:r>
              <a:rPr lang="en-GB" sz="1400" b="1" dirty="0">
                <a:latin typeface="Consolas" panose="020B0609020204030204" pitchFamily="49" charset="0"/>
              </a:rPr>
              <a:t> {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   </a:t>
            </a:r>
            <a:r>
              <a:rPr lang="en-GB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//@</a:t>
            </a:r>
            <a:r>
              <a:rPr lang="en-GB" sz="1400" dirty="0">
                <a:solidFill>
                  <a:srgbClr val="92D050"/>
                </a:solidFill>
                <a:latin typeface="Consolas" panose="020B0609020204030204" pitchFamily="49" charset="0"/>
              </a:rPr>
              <a:t>Secured({ "ROLE_USER", "ROLE_ADMIN" </a:t>
            </a:r>
            <a:r>
              <a:rPr lang="en-GB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}) Alternative </a:t>
            </a:r>
            <a:r>
              <a:rPr lang="en-GB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Secured</a:t>
            </a:r>
            <a:endParaRPr lang="en-GB" sz="1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 //@</a:t>
            </a:r>
            <a:r>
              <a:rPr lang="en-GB" sz="1400" dirty="0" err="1">
                <a:solidFill>
                  <a:srgbClr val="92D050"/>
                </a:solidFill>
                <a:latin typeface="Consolas" panose="020B0609020204030204" pitchFamily="49" charset="0"/>
              </a:rPr>
              <a:t>RolesAllowed</a:t>
            </a:r>
            <a:r>
              <a:rPr lang="en-GB" sz="1400" dirty="0">
                <a:solidFill>
                  <a:srgbClr val="92D050"/>
                </a:solidFill>
                <a:latin typeface="Consolas" panose="020B0609020204030204" pitchFamily="49" charset="0"/>
              </a:rPr>
              <a:t>({ "ROLE_USER", "ROLE_ADMIN" </a:t>
            </a:r>
            <a:r>
              <a:rPr lang="en-GB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}) Alternative JSR-250</a:t>
            </a:r>
            <a:endParaRPr lang="en-GB" sz="1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GB" sz="1400" dirty="0" smtClean="0">
                <a:latin typeface="Consolas" panose="020B0609020204030204" pitchFamily="49" charset="0"/>
              </a:rPr>
              <a:t>   @</a:t>
            </a:r>
            <a:r>
              <a:rPr lang="en-GB" sz="1400" dirty="0" err="1">
                <a:latin typeface="Consolas" panose="020B0609020204030204" pitchFamily="49" charset="0"/>
              </a:rPr>
              <a:t>PreAuthorize</a:t>
            </a:r>
            <a:r>
              <a:rPr lang="en-GB" sz="1400" dirty="0">
                <a:latin typeface="Consolas" panose="020B0609020204030204" pitchFamily="49" charset="0"/>
              </a:rPr>
              <a:t>("</a:t>
            </a:r>
            <a:r>
              <a:rPr lang="en-GB" sz="1400" dirty="0" err="1">
                <a:latin typeface="Consolas" panose="020B0609020204030204" pitchFamily="49" charset="0"/>
              </a:rPr>
              <a:t>hasRole</a:t>
            </a:r>
            <a:r>
              <a:rPr lang="en-GB" sz="1400" dirty="0">
                <a:latin typeface="Consolas" panose="020B0609020204030204" pitchFamily="49" charset="0"/>
              </a:rPr>
              <a:t>('ROLE_USER') or </a:t>
            </a:r>
            <a:r>
              <a:rPr lang="en-GB" sz="1400" dirty="0" err="1">
                <a:latin typeface="Consolas" panose="020B0609020204030204" pitchFamily="49" charset="0"/>
              </a:rPr>
              <a:t>hasRole</a:t>
            </a:r>
            <a:r>
              <a:rPr lang="en-GB" sz="1400" dirty="0">
                <a:latin typeface="Consolas" panose="020B0609020204030204" pitchFamily="49" charset="0"/>
              </a:rPr>
              <a:t>('ROLE_ADMIN</a:t>
            </a:r>
            <a:r>
              <a:rPr lang="en-GB" sz="1400" dirty="0" smtClean="0">
                <a:latin typeface="Consolas" panose="020B0609020204030204" pitchFamily="49" charset="0"/>
              </a:rPr>
              <a:t>')") //SEL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latin typeface="Consolas" panose="020B0609020204030204" pitchFamily="49" charset="0"/>
              </a:rPr>
              <a:t>   User </a:t>
            </a:r>
            <a:r>
              <a:rPr lang="en-GB" sz="1400" dirty="0" err="1">
                <a:latin typeface="Consolas" panose="020B0609020204030204" pitchFamily="49" charset="0"/>
              </a:rPr>
              <a:t>getUserProfile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(String username);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}</a:t>
            </a:r>
            <a:endParaRPr lang="en-GB" sz="1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– Authorization – Method Security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3450464"/>
          </a:xfrm>
        </p:spPr>
        <p:txBody>
          <a:bodyPr/>
          <a:lstStyle/>
          <a:p>
            <a:r>
              <a:rPr lang="en-US" dirty="0" smtClean="0"/>
              <a:t>Use method parameter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return value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96860" y="1347614"/>
            <a:ext cx="7286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</a:rPr>
              <a:t>@</a:t>
            </a:r>
            <a:r>
              <a:rPr lang="en-GB" sz="1400" dirty="0" err="1">
                <a:latin typeface="Consolas" panose="020B0609020204030204" pitchFamily="49" charset="0"/>
              </a:rPr>
              <a:t>PreAuthorize</a:t>
            </a:r>
            <a:r>
              <a:rPr lang="en-GB" sz="1400" dirty="0">
                <a:latin typeface="Consolas" panose="020B0609020204030204" pitchFamily="49" charset="0"/>
              </a:rPr>
              <a:t>("#username == </a:t>
            </a:r>
            <a:r>
              <a:rPr lang="en-GB" sz="1400" dirty="0" err="1" smtClean="0">
                <a:latin typeface="Consolas" panose="020B0609020204030204" pitchFamily="49" charset="0"/>
              </a:rPr>
              <a:t>authentication.principal.username</a:t>
            </a:r>
            <a:r>
              <a:rPr lang="en-GB" sz="1400" dirty="0" smtClean="0">
                <a:latin typeface="Consolas" panose="020B0609020204030204" pitchFamily="49" charset="0"/>
              </a:rPr>
              <a:t> or 	</a:t>
            </a:r>
            <a:r>
              <a:rPr lang="en-GB" sz="1400" dirty="0" err="1" smtClean="0">
                <a:latin typeface="Consolas" panose="020B0609020204030204" pitchFamily="49" charset="0"/>
              </a:rPr>
              <a:t>hasRole</a:t>
            </a:r>
            <a:r>
              <a:rPr lang="en-GB" sz="1400" dirty="0">
                <a:latin typeface="Consolas" panose="020B0609020204030204" pitchFamily="49" charset="0"/>
              </a:rPr>
              <a:t>('ROLE_ADMIN')")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User </a:t>
            </a:r>
            <a:r>
              <a:rPr lang="en-GB" sz="1400" dirty="0" err="1">
                <a:latin typeface="Consolas" panose="020B0609020204030204" pitchFamily="49" charset="0"/>
              </a:rPr>
              <a:t>getUserProfile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(String username);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96860" y="2590334"/>
            <a:ext cx="8035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</a:rPr>
              <a:t>@</a:t>
            </a:r>
            <a:r>
              <a:rPr lang="en-GB" sz="1400" dirty="0" err="1" smtClean="0">
                <a:latin typeface="Consolas" panose="020B0609020204030204" pitchFamily="49" charset="0"/>
              </a:rPr>
              <a:t>postAuthorize</a:t>
            </a:r>
            <a:r>
              <a:rPr lang="en-GB" sz="1400" dirty="0" smtClean="0">
                <a:latin typeface="Consolas" panose="020B0609020204030204" pitchFamily="49" charset="0"/>
              </a:rPr>
              <a:t>(</a:t>
            </a:r>
            <a:r>
              <a:rPr lang="en-GB" sz="1400" dirty="0">
                <a:latin typeface="Consolas" panose="020B0609020204030204" pitchFamily="49" charset="0"/>
              </a:rPr>
              <a:t>"</a:t>
            </a:r>
            <a:r>
              <a:rPr lang="en-GB" sz="1400" dirty="0" err="1" smtClean="0">
                <a:latin typeface="Consolas" panose="020B0609020204030204" pitchFamily="49" charset="0"/>
              </a:rPr>
              <a:t>returnObject.username</a:t>
            </a:r>
            <a:r>
              <a:rPr lang="en-GB" sz="1400" dirty="0" smtClean="0">
                <a:latin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</a:rPr>
              <a:t>== </a:t>
            </a:r>
            <a:r>
              <a:rPr lang="en-GB" sz="1400" dirty="0" err="1" smtClean="0">
                <a:latin typeface="Consolas" panose="020B0609020204030204" pitchFamily="49" charset="0"/>
              </a:rPr>
              <a:t>authentication.principal.username</a:t>
            </a:r>
            <a:r>
              <a:rPr lang="en-GB" sz="1400" dirty="0" smtClean="0">
                <a:latin typeface="Consolas" panose="020B0609020204030204" pitchFamily="49" charset="0"/>
              </a:rPr>
              <a:t> or 	</a:t>
            </a:r>
            <a:r>
              <a:rPr lang="en-GB" sz="1400" dirty="0" err="1" smtClean="0">
                <a:latin typeface="Consolas" panose="020B0609020204030204" pitchFamily="49" charset="0"/>
              </a:rPr>
              <a:t>hasRole</a:t>
            </a:r>
            <a:r>
              <a:rPr lang="en-GB" sz="1400" dirty="0">
                <a:latin typeface="Consolas" panose="020B0609020204030204" pitchFamily="49" charset="0"/>
              </a:rPr>
              <a:t>('ROLE_ADMIN')")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User </a:t>
            </a:r>
            <a:r>
              <a:rPr lang="en-GB" sz="1400" dirty="0" err="1">
                <a:latin typeface="Consolas" panose="020B0609020204030204" pitchFamily="49" charset="0"/>
              </a:rPr>
              <a:t>getUserProfile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(String username);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– Authorization – Method Security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3450464"/>
          </a:xfrm>
        </p:spPr>
        <p:txBody>
          <a:bodyPr/>
          <a:lstStyle/>
          <a:p>
            <a:r>
              <a:rPr lang="en-US" dirty="0" smtClean="0"/>
              <a:t>Filter parameter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Filter return value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Security Annotation also valid on class-level (will be enforced for all methods)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96860" y="1347614"/>
            <a:ext cx="7286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</a:rPr>
              <a:t>@</a:t>
            </a:r>
            <a:r>
              <a:rPr lang="en-GB" sz="1400" dirty="0" err="1" smtClean="0">
                <a:latin typeface="Consolas" panose="020B0609020204030204" pitchFamily="49" charset="0"/>
              </a:rPr>
              <a:t>PreFilter</a:t>
            </a:r>
            <a:r>
              <a:rPr lang="en-GB" sz="1400" dirty="0" smtClean="0">
                <a:latin typeface="Consolas" panose="020B0609020204030204" pitchFamily="49" charset="0"/>
              </a:rPr>
              <a:t>(value = </a:t>
            </a:r>
            <a:r>
              <a:rPr lang="en-GB" sz="1400" dirty="0">
                <a:latin typeface="Consolas" panose="020B0609020204030204" pitchFamily="49" charset="0"/>
              </a:rPr>
              <a:t>"</a:t>
            </a:r>
            <a:r>
              <a:rPr lang="en-GB" sz="1400" dirty="0" err="1" smtClean="0">
                <a:latin typeface="Consolas" panose="020B0609020204030204" pitchFamily="49" charset="0"/>
              </a:rPr>
              <a:t>filterObject</a:t>
            </a:r>
            <a:r>
              <a:rPr lang="en-GB" sz="1400" dirty="0" smtClean="0">
                <a:latin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</a:rPr>
              <a:t>!</a:t>
            </a:r>
            <a:r>
              <a:rPr lang="en-GB" sz="1400" dirty="0" smtClean="0">
                <a:latin typeface="Consolas" panose="020B0609020204030204" pitchFamily="49" charset="0"/>
              </a:rPr>
              <a:t>= </a:t>
            </a:r>
            <a:r>
              <a:rPr lang="en-GB" sz="1400" dirty="0" err="1" smtClean="0">
                <a:latin typeface="Consolas" panose="020B0609020204030204" pitchFamily="49" charset="0"/>
              </a:rPr>
              <a:t>authentication.principal.username</a:t>
            </a:r>
            <a:r>
              <a:rPr lang="en-GB" sz="1400" dirty="0" smtClean="0">
                <a:latin typeface="Consolas" panose="020B0609020204030204" pitchFamily="49" charset="0"/>
              </a:rPr>
              <a:t>“, 	</a:t>
            </a:r>
            <a:r>
              <a:rPr lang="en-GB" sz="1400" dirty="0" err="1" smtClean="0">
                <a:latin typeface="Consolas" panose="020B0609020204030204" pitchFamily="49" charset="0"/>
              </a:rPr>
              <a:t>filterTarget</a:t>
            </a:r>
            <a:r>
              <a:rPr lang="en-GB" sz="1400" dirty="0" smtClean="0">
                <a:latin typeface="Consolas" panose="020B0609020204030204" pitchFamily="49" charset="0"/>
              </a:rPr>
              <a:t> = </a:t>
            </a:r>
            <a:r>
              <a:rPr lang="en-GB" sz="1400" dirty="0"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latin typeface="Consolas" panose="020B0609020204030204" pitchFamily="49" charset="0"/>
              </a:rPr>
              <a:t>usernames</a:t>
            </a:r>
            <a:r>
              <a:rPr lang="en-GB" sz="1400" dirty="0"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latin typeface="Consolas" panose="020B0609020204030204" pitchFamily="49" charset="0"/>
              </a:rPr>
              <a:t>)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latin typeface="Consolas" panose="020B0609020204030204" pitchFamily="49" charset="0"/>
              </a:rPr>
              <a:t>List&lt;Users&gt; </a:t>
            </a:r>
            <a:r>
              <a:rPr lang="en-GB" sz="1400" dirty="0" err="1" smtClean="0">
                <a:latin typeface="Consolas" panose="020B0609020204030204" pitchFamily="49" charset="0"/>
              </a:rPr>
              <a:t>getUsers</a:t>
            </a:r>
            <a:r>
              <a:rPr lang="en-GB" sz="1400" dirty="0" smtClean="0">
                <a:latin typeface="Consolas" panose="020B0609020204030204" pitchFamily="49" charset="0"/>
              </a:rPr>
              <a:t> (List&lt;String&gt; usernames);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96860" y="2590334"/>
            <a:ext cx="803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</a:rPr>
              <a:t>@</a:t>
            </a:r>
            <a:r>
              <a:rPr lang="en-GB" sz="1400" dirty="0" err="1" smtClean="0">
                <a:latin typeface="Consolas" panose="020B0609020204030204" pitchFamily="49" charset="0"/>
              </a:rPr>
              <a:t>PostFilter</a:t>
            </a:r>
            <a:r>
              <a:rPr lang="en-GB" sz="1400" dirty="0" smtClean="0">
                <a:latin typeface="Consolas" panose="020B0609020204030204" pitchFamily="49" charset="0"/>
              </a:rPr>
              <a:t>("</a:t>
            </a:r>
            <a:r>
              <a:rPr lang="en-GB" sz="1400" dirty="0" err="1" smtClean="0">
                <a:latin typeface="Consolas" panose="020B0609020204030204" pitchFamily="49" charset="0"/>
              </a:rPr>
              <a:t>filterObject.username</a:t>
            </a:r>
            <a:r>
              <a:rPr lang="en-GB" sz="1400" dirty="0" smtClean="0">
                <a:latin typeface="Consolas" panose="020B0609020204030204" pitchFamily="49" charset="0"/>
              </a:rPr>
              <a:t> != </a:t>
            </a:r>
            <a:r>
              <a:rPr lang="en-GB" sz="1400" dirty="0" err="1" smtClean="0">
                <a:latin typeface="Consolas" panose="020B0609020204030204" pitchFamily="49" charset="0"/>
              </a:rPr>
              <a:t>authentication.principal.username</a:t>
            </a:r>
            <a:r>
              <a:rPr lang="en-GB" sz="1400" dirty="0" smtClean="0">
                <a:latin typeface="Consolas" panose="020B0609020204030204" pitchFamily="49" charset="0"/>
              </a:rPr>
              <a:t>")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latin typeface="Consolas" panose="020B0609020204030204" pitchFamily="49" charset="0"/>
              </a:rPr>
              <a:t>List&lt;User&gt; </a:t>
            </a:r>
            <a:r>
              <a:rPr lang="en-GB" sz="1400" dirty="0" err="1" smtClean="0">
                <a:latin typeface="Consolas" panose="020B0609020204030204" pitchFamily="49" charset="0"/>
              </a:rPr>
              <a:t>getUsers</a:t>
            </a:r>
            <a:r>
              <a:rPr lang="en-GB" sz="1400" dirty="0" smtClean="0">
                <a:latin typeface="Consolas" panose="020B0609020204030204" pitchFamily="49" charset="0"/>
              </a:rPr>
              <a:t> (</a:t>
            </a:r>
            <a:r>
              <a:rPr lang="en-GB" sz="1400" dirty="0">
                <a:latin typeface="Consolas" panose="020B0609020204030204" pitchFamily="49" charset="0"/>
              </a:rPr>
              <a:t>List&lt;String&gt; usernames</a:t>
            </a:r>
            <a:r>
              <a:rPr lang="en-GB" sz="1400" dirty="0" smtClean="0">
                <a:latin typeface="Consolas" panose="020B0609020204030204" pitchFamily="49" charset="0"/>
              </a:rPr>
              <a:t>);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6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Permission </a:t>
            </a:r>
            <a:r>
              <a:rPr lang="en-GB" dirty="0" err="1" smtClean="0"/>
              <a:t>Evaluater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– Authorization – Method </a:t>
            </a:r>
            <a:r>
              <a:rPr lang="en-US" dirty="0" smtClean="0"/>
              <a:t>Security – Custom Permissions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96860" y="994832"/>
            <a:ext cx="728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</a:rPr>
              <a:t>@</a:t>
            </a:r>
            <a:r>
              <a:rPr lang="en-GB" sz="1400" dirty="0" err="1" smtClean="0">
                <a:latin typeface="Consolas" panose="020B0609020204030204" pitchFamily="49" charset="0"/>
              </a:rPr>
              <a:t>PreAuthorize</a:t>
            </a:r>
            <a:r>
              <a:rPr lang="en-GB" sz="1400" dirty="0" smtClean="0">
                <a:latin typeface="Consolas" panose="020B0609020204030204" pitchFamily="49" charset="0"/>
              </a:rPr>
              <a:t>("</a:t>
            </a:r>
            <a:r>
              <a:rPr lang="en-GB" sz="1400" dirty="0" err="1" smtClean="0">
                <a:latin typeface="Consolas" panose="020B0609020204030204" pitchFamily="49" charset="0"/>
              </a:rPr>
              <a:t>hasPermission</a:t>
            </a:r>
            <a:r>
              <a:rPr lang="en-GB" sz="1400" dirty="0" smtClean="0">
                <a:latin typeface="Consolas" panose="020B0609020204030204" pitchFamily="49" charset="0"/>
              </a:rPr>
              <a:t>(#username, </a:t>
            </a:r>
            <a:r>
              <a:rPr lang="en-GB" sz="1400" dirty="0">
                <a:latin typeface="Consolas" panose="020B0609020204030204" pitchFamily="49" charset="0"/>
              </a:rPr>
              <a:t>'</a:t>
            </a:r>
            <a:r>
              <a:rPr lang="en-GB" sz="1400" dirty="0" smtClean="0">
                <a:latin typeface="Consolas" panose="020B0609020204030204" pitchFamily="49" charset="0"/>
              </a:rPr>
              <a:t>SAME_DEPARTMENT')")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latin typeface="Consolas" panose="020B0609020204030204" pitchFamily="49" charset="0"/>
              </a:rPr>
              <a:t>User </a:t>
            </a:r>
            <a:r>
              <a:rPr lang="en-GB" sz="1400" dirty="0" err="1">
                <a:latin typeface="Consolas" panose="020B0609020204030204" pitchFamily="49" charset="0"/>
              </a:rPr>
              <a:t>getUserProfile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(String username);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96860" y="2105352"/>
            <a:ext cx="83236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</a:rPr>
              <a:t>@Component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public </a:t>
            </a:r>
            <a:r>
              <a:rPr lang="en-GB" sz="1400" dirty="0">
                <a:latin typeface="Consolas" panose="020B0609020204030204" pitchFamily="49" charset="0"/>
              </a:rPr>
              <a:t>class </a:t>
            </a:r>
            <a:r>
              <a:rPr lang="en-GB" sz="1400" dirty="0" err="1">
                <a:latin typeface="Consolas" panose="020B0609020204030204" pitchFamily="49" charset="0"/>
              </a:rPr>
              <a:t>CustomPermissionEvaluator</a:t>
            </a:r>
            <a:r>
              <a:rPr lang="en-GB" sz="1400" dirty="0">
                <a:latin typeface="Consolas" panose="020B0609020204030204" pitchFamily="49" charset="0"/>
              </a:rPr>
              <a:t> implements </a:t>
            </a:r>
            <a:r>
              <a:rPr lang="en-GB" sz="1400" dirty="0" err="1">
                <a:latin typeface="Consolas" panose="020B0609020204030204" pitchFamily="49" charset="0"/>
              </a:rPr>
              <a:t>PermissionEvaluator</a:t>
            </a:r>
            <a:r>
              <a:rPr lang="en-GB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smtClean="0">
                <a:latin typeface="Consolas" panose="020B0609020204030204" pitchFamily="49" charset="0"/>
              </a:rPr>
              <a:t>@</a:t>
            </a:r>
            <a:r>
              <a:rPr lang="en-GB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    public </a:t>
            </a:r>
            <a:r>
              <a:rPr lang="en-GB" sz="1400" dirty="0" err="1" smtClean="0">
                <a:latin typeface="Consolas" panose="020B0609020204030204" pitchFamily="49" charset="0"/>
              </a:rPr>
              <a:t>boolean</a:t>
            </a:r>
            <a:r>
              <a:rPr lang="en-GB" sz="1400" dirty="0" smtClean="0"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latin typeface="Consolas" panose="020B0609020204030204" pitchFamily="49" charset="0"/>
              </a:rPr>
              <a:t>hasPermission</a:t>
            </a:r>
            <a:r>
              <a:rPr lang="en-GB" sz="1400" dirty="0" smtClean="0">
                <a:latin typeface="Consolas" panose="020B0609020204030204" pitchFamily="49" charset="0"/>
              </a:rPr>
              <a:t>(Authentication </a:t>
            </a:r>
            <a:r>
              <a:rPr lang="en-GB" sz="1400" dirty="0" err="1" smtClean="0">
                <a:latin typeface="Consolas" panose="020B0609020204030204" pitchFamily="49" charset="0"/>
              </a:rPr>
              <a:t>auth</a:t>
            </a:r>
            <a:r>
              <a:rPr lang="en-GB" sz="1400" dirty="0" smtClean="0">
                <a:latin typeface="Consolas" panose="020B0609020204030204" pitchFamily="49" charset="0"/>
              </a:rPr>
              <a:t>, Object </a:t>
            </a:r>
            <a:r>
              <a:rPr lang="en-GB" sz="1400" dirty="0" err="1" smtClean="0">
                <a:latin typeface="Consolas" panose="020B0609020204030204" pitchFamily="49" charset="0"/>
              </a:rPr>
              <a:t>targetDomainObject</a:t>
            </a:r>
            <a:r>
              <a:rPr lang="en-GB" sz="1400" dirty="0" smtClean="0">
                <a:latin typeface="Consolas" panose="020B0609020204030204" pitchFamily="49" charset="0"/>
              </a:rPr>
              <a:t>, 	Object permission)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smtClean="0">
                <a:latin typeface="Consolas" panose="020B0609020204030204" pitchFamily="49" charset="0"/>
              </a:rPr>
              <a:t>if("</a:t>
            </a:r>
            <a:r>
              <a:rPr lang="en-GB" sz="1400" dirty="0" err="1" smtClean="0">
                <a:latin typeface="Consolas" panose="020B0609020204030204" pitchFamily="49" charset="0"/>
              </a:rPr>
              <a:t>SAME_DEPARTMENT</a:t>
            </a:r>
            <a:r>
              <a:rPr lang="en-GB" sz="1400" dirty="0" err="1">
                <a:latin typeface="Consolas" panose="020B0609020204030204" pitchFamily="49" charset="0"/>
              </a:rPr>
              <a:t>".</a:t>
            </a:r>
            <a:r>
              <a:rPr lang="en-GB" sz="1400" dirty="0" err="1" smtClean="0">
                <a:latin typeface="Consolas" panose="020B0609020204030204" pitchFamily="49" charset="0"/>
              </a:rPr>
              <a:t>equals</a:t>
            </a:r>
            <a:r>
              <a:rPr lang="en-GB" sz="1400" dirty="0" smtClean="0">
                <a:latin typeface="Consolas" panose="020B0609020204030204" pitchFamily="49" charset="0"/>
              </a:rPr>
              <a:t>(</a:t>
            </a:r>
            <a:r>
              <a:rPr lang="en-GB" sz="1400" dirty="0" err="1" smtClean="0">
                <a:latin typeface="Consolas" panose="020B0609020204030204" pitchFamily="49" charset="0"/>
              </a:rPr>
              <a:t>permission.toString</a:t>
            </a:r>
            <a:r>
              <a:rPr lang="en-GB" sz="1400" dirty="0" smtClean="0">
                <a:latin typeface="Consolas" panose="020B0609020204030204" pitchFamily="49" charset="0"/>
              </a:rPr>
              <a:t>)){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smtClean="0">
                <a:latin typeface="Consolas" panose="020B0609020204030204" pitchFamily="49" charset="0"/>
              </a:rPr>
              <a:t>    //do check (i.e. call repository, other service)	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latin typeface="Consolas" panose="020B0609020204030204" pitchFamily="49" charset="0"/>
              </a:rPr>
              <a:t>	}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	return false;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    }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latin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Configuration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– Authorization – Method </a:t>
            </a:r>
            <a:r>
              <a:rPr lang="en-US" dirty="0" smtClean="0"/>
              <a:t>Security – Custom Permissions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10194" y="1239348"/>
            <a:ext cx="83236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@Configuration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@</a:t>
            </a:r>
            <a:r>
              <a:rPr lang="en-GB" sz="1400" dirty="0" err="1">
                <a:latin typeface="Consolas" panose="020B0609020204030204" pitchFamily="49" charset="0"/>
              </a:rPr>
              <a:t>EnableGlobalMethodSecurity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prePostEnabled</a:t>
            </a:r>
            <a:r>
              <a:rPr lang="en-GB" sz="1400" dirty="0">
                <a:latin typeface="Consolas" panose="020B0609020204030204" pitchFamily="49" charset="0"/>
              </a:rPr>
              <a:t> = </a:t>
            </a:r>
            <a:r>
              <a:rPr lang="en-GB" sz="1400" b="1" dirty="0">
                <a:latin typeface="Consolas" panose="020B0609020204030204" pitchFamily="49" charset="0"/>
              </a:rPr>
              <a:t>true)</a:t>
            </a:r>
          </a:p>
          <a:p>
            <a:r>
              <a:rPr lang="en-GB" sz="1400" b="1" dirty="0">
                <a:latin typeface="Consolas" panose="020B0609020204030204" pitchFamily="49" charset="0"/>
              </a:rPr>
              <a:t>public class </a:t>
            </a:r>
            <a:r>
              <a:rPr lang="en-GB" sz="1400" b="1" dirty="0" err="1">
                <a:latin typeface="Consolas" panose="020B0609020204030204" pitchFamily="49" charset="0"/>
              </a:rPr>
              <a:t>SecurityMethodConfig</a:t>
            </a:r>
            <a:r>
              <a:rPr lang="en-GB" sz="1400" b="1" dirty="0">
                <a:latin typeface="Consolas" panose="020B0609020204030204" pitchFamily="49" charset="0"/>
              </a:rPr>
              <a:t> extends </a:t>
            </a:r>
            <a:r>
              <a:rPr lang="en-GB" sz="1400" b="1" dirty="0" err="1">
                <a:latin typeface="Consolas" panose="020B0609020204030204" pitchFamily="49" charset="0"/>
              </a:rPr>
              <a:t>GlobalMethodSecurityConfiguration</a:t>
            </a:r>
            <a:r>
              <a:rPr lang="en-GB" sz="1400" b="1" dirty="0">
                <a:latin typeface="Consolas" panose="020B0609020204030204" pitchFamily="49" charset="0"/>
              </a:rPr>
              <a:t> </a:t>
            </a:r>
            <a:r>
              <a:rPr lang="en-GB" sz="1400" b="1" dirty="0" smtClean="0">
                <a:latin typeface="Consolas" panose="020B0609020204030204" pitchFamily="49" charset="0"/>
              </a:rPr>
              <a:t>{</a:t>
            </a:r>
            <a:endParaRPr lang="en-GB" sz="1400" dirty="0">
              <a:latin typeface="Consolas" panose="020B0609020204030204" pitchFamily="49" charset="0"/>
            </a:endParaRPr>
          </a:p>
          <a:p>
            <a:pPr lvl="1"/>
            <a:r>
              <a:rPr lang="en-GB" sz="1400" dirty="0">
                <a:latin typeface="Consolas" panose="020B0609020204030204" pitchFamily="49" charset="0"/>
              </a:rPr>
              <a:t>@</a:t>
            </a:r>
            <a:r>
              <a:rPr lang="en-GB" sz="1400" dirty="0" err="1">
                <a:latin typeface="Consolas" panose="020B0609020204030204" pitchFamily="49" charset="0"/>
              </a:rPr>
              <a:t>Autowired</a:t>
            </a:r>
            <a:endParaRPr lang="en-GB" sz="1400" dirty="0">
              <a:latin typeface="Consolas" panose="020B0609020204030204" pitchFamily="49" charset="0"/>
            </a:endParaRPr>
          </a:p>
          <a:p>
            <a:pPr lvl="1"/>
            <a:r>
              <a:rPr lang="en-GB" sz="1400" dirty="0" err="1">
                <a:latin typeface="Consolas" panose="020B0609020204030204" pitchFamily="49" charset="0"/>
              </a:rPr>
              <a:t>CustomPermissionEvaluator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customPermissionEvaluator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GB" sz="1400" dirty="0">
              <a:latin typeface="Consolas" panose="020B0609020204030204" pitchFamily="49" charset="0"/>
            </a:endParaRPr>
          </a:p>
          <a:p>
            <a:pPr lvl="1"/>
            <a:r>
              <a:rPr lang="en-GB" sz="1400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GB" sz="1400" b="1" dirty="0">
                <a:latin typeface="Consolas" panose="020B0609020204030204" pitchFamily="49" charset="0"/>
              </a:rPr>
              <a:t>protected </a:t>
            </a:r>
            <a:r>
              <a:rPr lang="en-GB" sz="1400" b="1" dirty="0" err="1">
                <a:latin typeface="Consolas" panose="020B0609020204030204" pitchFamily="49" charset="0"/>
              </a:rPr>
              <a:t>MethodSecurityExpressionHandler</a:t>
            </a:r>
            <a:r>
              <a:rPr lang="en-GB" sz="1400" b="1" dirty="0"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latin typeface="Consolas" panose="020B0609020204030204" pitchFamily="49" charset="0"/>
              </a:rPr>
              <a:t>createExpressionHandler</a:t>
            </a:r>
            <a:r>
              <a:rPr lang="en-GB" sz="1400" b="1" dirty="0"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GB" sz="1400" dirty="0" err="1" smtClean="0">
                <a:latin typeface="Consolas" panose="020B0609020204030204" pitchFamily="49" charset="0"/>
              </a:rPr>
              <a:t>DefaultMethodSecurityExpressionHandler</a:t>
            </a:r>
            <a:r>
              <a:rPr lang="en-GB" sz="1400" dirty="0" smtClean="0">
                <a:latin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</a:rPr>
              <a:t>handler = </a:t>
            </a:r>
            <a:r>
              <a:rPr lang="en-GB" sz="1400" b="1" dirty="0">
                <a:latin typeface="Consolas" panose="020B0609020204030204" pitchFamily="49" charset="0"/>
              </a:rPr>
              <a:t>new </a:t>
            </a:r>
            <a:r>
              <a:rPr lang="en-GB" sz="1400" b="1" dirty="0" err="1">
                <a:latin typeface="Consolas" panose="020B0609020204030204" pitchFamily="49" charset="0"/>
              </a:rPr>
              <a:t>DefaultMethodSecurityExpressionHandler</a:t>
            </a:r>
            <a:r>
              <a:rPr lang="en-GB" sz="1400" b="1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GB" sz="1400" dirty="0" err="1">
                <a:latin typeface="Consolas" panose="020B0609020204030204" pitchFamily="49" charset="0"/>
              </a:rPr>
              <a:t>handler.setPermissionEvaluator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customPermissionEvaluator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400" b="1" dirty="0">
                <a:latin typeface="Consolas" panose="020B0609020204030204" pitchFamily="49" charset="0"/>
              </a:rPr>
              <a:t>return handler;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}</a:t>
            </a:r>
            <a:endParaRPr lang="en-GB" sz="1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When?</a:t>
            </a:r>
          </a:p>
          <a:p>
            <a:pPr lvl="1"/>
            <a:r>
              <a:rPr lang="en-GB" dirty="0" smtClean="0"/>
              <a:t>Data layer</a:t>
            </a:r>
          </a:p>
          <a:p>
            <a:pPr lvl="1"/>
            <a:r>
              <a:rPr lang="en-GB" dirty="0" smtClean="0"/>
              <a:t>Service layer</a:t>
            </a:r>
          </a:p>
          <a:p>
            <a:pPr lvl="1"/>
            <a:r>
              <a:rPr lang="en-GB" dirty="0" smtClean="0"/>
              <a:t>Serializing</a:t>
            </a:r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Spring Data + Security</a:t>
            </a:r>
          </a:p>
          <a:p>
            <a:pPr lvl="1"/>
            <a:r>
              <a:rPr lang="en-GB" dirty="0" smtClean="0"/>
              <a:t>JSON View</a:t>
            </a:r>
          </a:p>
          <a:p>
            <a:pPr lvl="1"/>
            <a:r>
              <a:rPr lang="en-GB" dirty="0" smtClean="0"/>
              <a:t>Jackson Field Security</a:t>
            </a:r>
          </a:p>
          <a:p>
            <a:pPr lvl="1"/>
            <a:r>
              <a:rPr lang="en-GB" dirty="0" smtClean="0"/>
              <a:t>Custom solutions</a:t>
            </a:r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Field-Level Security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084"/>
            <a:ext cx="3600400" cy="42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use all common built-in security expressions in queries</a:t>
            </a:r>
          </a:p>
          <a:p>
            <a:pPr lvl="1"/>
            <a:r>
              <a:rPr lang="en-GB" dirty="0" err="1" smtClean="0"/>
              <a:t>hasRole</a:t>
            </a:r>
            <a:r>
              <a:rPr lang="en-GB" dirty="0" smtClean="0"/>
              <a:t>([role])</a:t>
            </a:r>
          </a:p>
          <a:p>
            <a:pPr lvl="1"/>
            <a:r>
              <a:rPr lang="en-GB" dirty="0" err="1" smtClean="0"/>
              <a:t>isFullyAuthenticated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hasPermission</a:t>
            </a:r>
            <a:r>
              <a:rPr lang="en-GB" dirty="0" smtClean="0"/>
              <a:t>(Object target, Object permission)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Data + Security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79512" y="2931790"/>
            <a:ext cx="86409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@Repository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public interface </a:t>
            </a:r>
            <a:r>
              <a:rPr lang="en-GB" sz="1400" dirty="0" err="1">
                <a:latin typeface="Consolas" panose="020B0609020204030204" pitchFamily="49" charset="0"/>
              </a:rPr>
              <a:t>MessageRepository</a:t>
            </a:r>
            <a:r>
              <a:rPr lang="en-GB" sz="1400" dirty="0">
                <a:latin typeface="Consolas" panose="020B0609020204030204" pitchFamily="49" charset="0"/>
              </a:rPr>
              <a:t> extends </a:t>
            </a:r>
            <a:r>
              <a:rPr lang="en-GB" sz="1400" dirty="0" err="1">
                <a:latin typeface="Consolas" panose="020B0609020204030204" pitchFamily="49" charset="0"/>
              </a:rPr>
              <a:t>PagingAndSortingRepository</a:t>
            </a: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Message,Long</a:t>
            </a:r>
            <a:r>
              <a:rPr lang="en-GB" sz="1400" dirty="0">
                <a:latin typeface="Consolas" panose="020B0609020204030204" pitchFamily="49" charset="0"/>
              </a:rPr>
              <a:t>&gt;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@Query("select m from Message m </a:t>
            </a:r>
            <a:r>
              <a:rPr lang="en-GB" sz="1400">
                <a:latin typeface="Consolas" panose="020B0609020204030204" pitchFamily="49" charset="0"/>
              </a:rPr>
              <a:t>where </a:t>
            </a:r>
            <a:r>
              <a:rPr lang="en-GB" sz="1400" smtClean="0">
                <a:latin typeface="Consolas" panose="020B0609020204030204" pitchFamily="49" charset="0"/>
              </a:rPr>
              <a:t>m.id </a:t>
            </a:r>
            <a:r>
              <a:rPr lang="en-GB" sz="1400" dirty="0">
                <a:latin typeface="Consolas" panose="020B0609020204030204" pitchFamily="49" charset="0"/>
              </a:rPr>
              <a:t>= ?#{ principal?.id }")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Page&lt;Message&gt; </a:t>
            </a:r>
            <a:r>
              <a:rPr lang="en-GB" sz="1400" dirty="0" err="1">
                <a:latin typeface="Consolas" panose="020B0609020204030204" pitchFamily="49" charset="0"/>
              </a:rPr>
              <a:t>findInbox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Pageable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pageable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39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345638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Possible to automatically set </a:t>
            </a:r>
            <a:r>
              <a:rPr lang="en-US" dirty="0" err="1" smtClean="0"/>
              <a:t>JsonView</a:t>
            </a:r>
            <a:r>
              <a:rPr lang="en-US" dirty="0" smtClean="0"/>
              <a:t> based on user Authorities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 VIEW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179512" y="771550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</a:rPr>
              <a:t>public class User </a:t>
            </a:r>
            <a:r>
              <a:rPr lang="en-GB" sz="1400" b="1" dirty="0" smtClean="0">
                <a:latin typeface="Consolas" panose="020B0609020204030204" pitchFamily="49" charset="0"/>
              </a:rPr>
              <a:t>{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latin typeface="Consolas" panose="020B0609020204030204" pitchFamily="49" charset="0"/>
              </a:rPr>
              <a:t>   @</a:t>
            </a:r>
            <a:r>
              <a:rPr lang="en-GB" sz="1400" dirty="0" err="1">
                <a:latin typeface="Consolas" panose="020B0609020204030204" pitchFamily="49" charset="0"/>
              </a:rPr>
              <a:t>JsonView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View.Anonymous.</a:t>
            </a:r>
            <a:r>
              <a:rPr lang="en-GB" sz="1400" b="1" dirty="0" err="1">
                <a:latin typeface="Consolas" panose="020B0609020204030204" pitchFamily="49" charset="0"/>
              </a:rPr>
              <a:t>class</a:t>
            </a:r>
            <a:r>
              <a:rPr lang="en-GB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b="1" dirty="0" smtClean="0">
                <a:latin typeface="Consolas" panose="020B0609020204030204" pitchFamily="49" charset="0"/>
              </a:rPr>
              <a:t>   private </a:t>
            </a:r>
            <a:r>
              <a:rPr lang="en-GB" sz="1400" b="1" dirty="0">
                <a:latin typeface="Consolas" panose="020B0609020204030204" pitchFamily="49" charset="0"/>
              </a:rPr>
              <a:t>String username;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   @</a:t>
            </a:r>
            <a:r>
              <a:rPr lang="en-GB" sz="1400" dirty="0" err="1">
                <a:latin typeface="Consolas" panose="020B0609020204030204" pitchFamily="49" charset="0"/>
              </a:rPr>
              <a:t>JsonView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View.Admin.</a:t>
            </a:r>
            <a:r>
              <a:rPr lang="en-GB" sz="1400" b="1" dirty="0" err="1">
                <a:latin typeface="Consolas" panose="020B0609020204030204" pitchFamily="49" charset="0"/>
              </a:rPr>
              <a:t>class</a:t>
            </a:r>
            <a:r>
              <a:rPr lang="en-GB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b="1" dirty="0" smtClean="0">
                <a:latin typeface="Consolas" panose="020B0609020204030204" pitchFamily="49" charset="0"/>
              </a:rPr>
              <a:t>   private </a:t>
            </a:r>
            <a:r>
              <a:rPr lang="en-GB" sz="1400" b="1" dirty="0">
                <a:latin typeface="Consolas" panose="020B0609020204030204" pitchFamily="49" charset="0"/>
              </a:rPr>
              <a:t>String password</a:t>
            </a:r>
            <a:r>
              <a:rPr lang="en-GB" sz="1400" b="1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 smtClean="0">
                <a:latin typeface="Consolas" panose="020B0609020204030204" pitchFamily="49" charset="0"/>
              </a:rPr>
              <a:t>}</a:t>
            </a:r>
            <a:endParaRPr lang="en-GB" sz="1400" b="1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@</a:t>
            </a:r>
            <a:r>
              <a:rPr lang="en-GB" sz="1400" dirty="0" err="1">
                <a:latin typeface="Consolas" panose="020B0609020204030204" pitchFamily="49" charset="0"/>
              </a:rPr>
              <a:t>JsonView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View.Admin.</a:t>
            </a:r>
            <a:r>
              <a:rPr lang="en-GB" sz="1400" b="1" dirty="0" err="1">
                <a:latin typeface="Consolas" panose="020B0609020204030204" pitchFamily="49" charset="0"/>
              </a:rPr>
              <a:t>class</a:t>
            </a:r>
            <a:r>
              <a:rPr lang="en-GB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@</a:t>
            </a:r>
            <a:r>
              <a:rPr lang="en-GB" sz="1400" dirty="0" err="1">
                <a:latin typeface="Consolas" panose="020B0609020204030204" pitchFamily="49" charset="0"/>
              </a:rPr>
              <a:t>RequestMapping</a:t>
            </a:r>
            <a:r>
              <a:rPr lang="en-GB" sz="1400" dirty="0">
                <a:latin typeface="Consolas" panose="020B0609020204030204" pitchFamily="49" charset="0"/>
              </a:rPr>
              <a:t>(value= "</a:t>
            </a:r>
            <a:r>
              <a:rPr lang="en-GB" sz="1400" dirty="0" err="1">
                <a:latin typeface="Consolas" panose="020B0609020204030204" pitchFamily="49" charset="0"/>
              </a:rPr>
              <a:t>api</a:t>
            </a:r>
            <a:r>
              <a:rPr lang="en-GB" sz="1400" dirty="0">
                <a:latin typeface="Consolas" panose="020B0609020204030204" pitchFamily="49" charset="0"/>
              </a:rPr>
              <a:t>/users/{id}", method = </a:t>
            </a:r>
            <a:r>
              <a:rPr lang="en-GB" sz="1400" dirty="0" err="1">
                <a:latin typeface="Consolas" panose="020B0609020204030204" pitchFamily="49" charset="0"/>
              </a:rPr>
              <a:t>RequestMethod.</a:t>
            </a:r>
            <a:r>
              <a:rPr lang="en-GB" sz="1400" b="1" i="1" dirty="0" err="1">
                <a:latin typeface="Consolas" panose="020B0609020204030204" pitchFamily="49" charset="0"/>
              </a:rPr>
              <a:t>GET</a:t>
            </a:r>
            <a:r>
              <a:rPr lang="en-GB" sz="1400" b="1" i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</a:rPr>
              <a:t>public User </a:t>
            </a:r>
            <a:r>
              <a:rPr lang="en-GB" sz="1400" b="1" dirty="0" err="1">
                <a:latin typeface="Consolas" panose="020B0609020204030204" pitchFamily="49" charset="0"/>
              </a:rPr>
              <a:t>getUserById</a:t>
            </a:r>
            <a:r>
              <a:rPr lang="en-GB" sz="1400" b="1" dirty="0">
                <a:latin typeface="Consolas" panose="020B0609020204030204" pitchFamily="49" charset="0"/>
              </a:rPr>
              <a:t>(@</a:t>
            </a:r>
            <a:r>
              <a:rPr lang="en-GB" sz="1400" b="1" dirty="0" err="1">
                <a:latin typeface="Consolas" panose="020B0609020204030204" pitchFamily="49" charset="0"/>
              </a:rPr>
              <a:t>PathVariable</a:t>
            </a:r>
            <a:r>
              <a:rPr lang="en-GB" sz="1400" b="1" dirty="0">
                <a:latin typeface="Consolas" panose="020B0609020204030204" pitchFamily="49" charset="0"/>
              </a:rPr>
              <a:t> Long id) {</a:t>
            </a:r>
          </a:p>
          <a:p>
            <a:r>
              <a:rPr lang="en-GB" sz="1400" b="1" dirty="0">
                <a:latin typeface="Consolas" panose="020B0609020204030204" pitchFamily="49" charset="0"/>
              </a:rPr>
              <a:t> </a:t>
            </a:r>
            <a:r>
              <a:rPr lang="en-GB" sz="1400" b="1" dirty="0" smtClean="0">
                <a:latin typeface="Consolas" panose="020B0609020204030204" pitchFamily="49" charset="0"/>
              </a:rPr>
              <a:t>  return </a:t>
            </a:r>
            <a:r>
              <a:rPr lang="en-GB" sz="1400" b="1" dirty="0" err="1">
                <a:latin typeface="Consolas" panose="020B0609020204030204" pitchFamily="49" charset="0"/>
              </a:rPr>
              <a:t>userService.getUserProfile</a:t>
            </a:r>
            <a:r>
              <a:rPr lang="en-GB" sz="1400" b="1" dirty="0">
                <a:latin typeface="Consolas" panose="020B0609020204030204" pitchFamily="49" charset="0"/>
              </a:rPr>
              <a:t>(id);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}</a:t>
            </a:r>
          </a:p>
          <a:p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github.com/JahnelGroup/jackson-field-security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Jackson Field Security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323528" y="1347614"/>
            <a:ext cx="8496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@</a:t>
            </a:r>
            <a:r>
              <a:rPr lang="en-GB" sz="1400" dirty="0" err="1">
                <a:latin typeface="Consolas" panose="020B0609020204030204" pitchFamily="49" charset="0"/>
              </a:rPr>
              <a:t>JsonFilter</a:t>
            </a:r>
            <a:r>
              <a:rPr lang="en-GB" sz="1400" dirty="0">
                <a:latin typeface="Consolas" panose="020B0609020204030204" pitchFamily="49" charset="0"/>
              </a:rPr>
              <a:t>("</a:t>
            </a:r>
            <a:r>
              <a:rPr lang="en-GB" sz="1400" dirty="0" err="1">
                <a:latin typeface="Consolas" panose="020B0609020204030204" pitchFamily="49" charset="0"/>
              </a:rPr>
              <a:t>securityFilter</a:t>
            </a:r>
            <a:r>
              <a:rPr lang="en-GB" sz="14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public class User </a:t>
            </a:r>
            <a:r>
              <a:rPr lang="en-GB" sz="1400" dirty="0" smtClean="0">
                <a:latin typeface="Consolas" panose="020B0609020204030204" pitchFamily="49" charset="0"/>
              </a:rPr>
              <a:t>{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latin typeface="Consolas" panose="020B0609020204030204" pitchFamily="49" charset="0"/>
              </a:rPr>
              <a:t>   private Long id;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   private String username;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   @</a:t>
            </a:r>
            <a:r>
              <a:rPr lang="en-GB" sz="1400" dirty="0" err="1" smtClean="0">
                <a:latin typeface="Consolas" panose="020B0609020204030204" pitchFamily="49" charset="0"/>
              </a:rPr>
              <a:t>SecureField</a:t>
            </a:r>
            <a:r>
              <a:rPr lang="en-GB" sz="1400" dirty="0" smtClean="0">
                <a:latin typeface="Consolas" panose="020B0609020204030204" pitchFamily="49" charset="0"/>
              </a:rPr>
              <a:t>( </a:t>
            </a:r>
            <a:r>
              <a:rPr lang="en-GB" sz="1400" dirty="0" err="1" smtClean="0">
                <a:latin typeface="Consolas" panose="020B0609020204030204" pitchFamily="49" charset="0"/>
              </a:rPr>
              <a:t>policyClasses</a:t>
            </a:r>
            <a:r>
              <a:rPr lang="en-GB" sz="1400" dirty="0" smtClean="0">
                <a:latin typeface="Consolas" panose="020B0609020204030204" pitchFamily="49" charset="0"/>
              </a:rPr>
              <a:t> = {</a:t>
            </a:r>
            <a:r>
              <a:rPr lang="en-GB" sz="1400" dirty="0" err="1" smtClean="0">
                <a:latin typeface="Consolas" panose="020B0609020204030204" pitchFamily="49" charset="0"/>
              </a:rPr>
              <a:t>TestPolicy.class</a:t>
            </a:r>
            <a:r>
              <a:rPr lang="en-GB" sz="1400" dirty="0" smtClean="0">
                <a:latin typeface="Consolas" panose="020B0609020204030204" pitchFamily="49" charset="0"/>
              </a:rPr>
              <a:t>})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   private String password;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}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p</a:t>
            </a:r>
            <a:r>
              <a:rPr lang="en-GB" sz="1400" dirty="0" smtClean="0">
                <a:latin typeface="Consolas" panose="020B0609020204030204" pitchFamily="49" charset="0"/>
              </a:rPr>
              <a:t>ublic class </a:t>
            </a:r>
            <a:r>
              <a:rPr lang="en-GB" sz="1400" dirty="0" err="1" smtClean="0">
                <a:latin typeface="Consolas" panose="020B0609020204030204" pitchFamily="49" charset="0"/>
              </a:rPr>
              <a:t>TestPolicy</a:t>
            </a:r>
            <a:r>
              <a:rPr lang="en-GB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   public </a:t>
            </a:r>
            <a:r>
              <a:rPr lang="en-GB" sz="1400" dirty="0" err="1">
                <a:latin typeface="Consolas" panose="020B0609020204030204" pitchFamily="49" charset="0"/>
              </a:rPr>
              <a:t>boolean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permitAccess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SecureField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secureField</a:t>
            </a:r>
            <a:r>
              <a:rPr lang="en-GB" sz="1400" dirty="0">
                <a:latin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</a:rPr>
              <a:t>PropertyWriter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writer, Object </a:t>
            </a:r>
            <a:r>
              <a:rPr lang="en-GB" sz="1400" dirty="0">
                <a:latin typeface="Consolas" panose="020B0609020204030204" pitchFamily="49" charset="0"/>
              </a:rPr>
              <a:t>target, String </a:t>
            </a:r>
            <a:r>
              <a:rPr lang="en-GB" sz="1400" dirty="0" err="1">
                <a:latin typeface="Consolas" panose="020B0609020204030204" pitchFamily="49" charset="0"/>
              </a:rPr>
              <a:t>targetCreatedByUser</a:t>
            </a:r>
            <a:r>
              <a:rPr lang="en-GB" sz="1400" dirty="0">
                <a:latin typeface="Consolas" panose="020B0609020204030204" pitchFamily="49" charset="0"/>
              </a:rPr>
              <a:t>, String </a:t>
            </a:r>
            <a:r>
              <a:rPr lang="en-GB" sz="1400" dirty="0" err="1">
                <a:latin typeface="Consolas" panose="020B0609020204030204" pitchFamily="49" charset="0"/>
              </a:rPr>
              <a:t>currentPrincipalUser</a:t>
            </a:r>
            <a:r>
              <a:rPr lang="en-GB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      //Perform checks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     return </a:t>
            </a:r>
            <a:r>
              <a:rPr lang="en-GB" sz="1400" dirty="0">
                <a:latin typeface="Consolas" panose="020B0609020204030204" pitchFamily="49" charset="0"/>
              </a:rPr>
              <a:t>false;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   }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4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Only</a:t>
            </a:r>
            <a:r>
              <a:rPr lang="de-AT" dirty="0" smtClean="0"/>
              <a:t> </a:t>
            </a:r>
            <a:r>
              <a:rPr lang="de-AT" dirty="0" err="1" smtClean="0"/>
              <a:t>works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Spring Data Rest </a:t>
            </a:r>
            <a:r>
              <a:rPr lang="de-AT" dirty="0" err="1" smtClean="0"/>
              <a:t>Repositories</a:t>
            </a:r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Excerpts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projections</a:t>
            </a:r>
            <a:r>
              <a:rPr lang="de-AT" dirty="0" smtClean="0"/>
              <a:t> </a:t>
            </a:r>
            <a:r>
              <a:rPr lang="de-AT" dirty="0" err="1" smtClean="0"/>
              <a:t>defined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default</a:t>
            </a:r>
            <a:r>
              <a:rPr lang="de-AT" dirty="0" smtClean="0"/>
              <a:t> </a:t>
            </a:r>
            <a:r>
              <a:rPr lang="de-AT" dirty="0" err="1" smtClean="0"/>
              <a:t>view</a:t>
            </a:r>
            <a:endParaRPr lang="de-AT" dirty="0" smtClean="0"/>
          </a:p>
          <a:p>
            <a:pPr lvl="1"/>
            <a:r>
              <a:rPr lang="de-AT" dirty="0" err="1" smtClean="0"/>
              <a:t>Excerpts</a:t>
            </a:r>
            <a:r>
              <a:rPr lang="de-AT" dirty="0" smtClean="0"/>
              <a:t> </a:t>
            </a:r>
            <a:r>
              <a:rPr lang="de-AT" dirty="0" err="1" smtClean="0"/>
              <a:t>only</a:t>
            </a:r>
            <a:r>
              <a:rPr lang="de-AT" dirty="0" smtClean="0"/>
              <a:t> </a:t>
            </a:r>
            <a:r>
              <a:rPr lang="de-AT" dirty="0" err="1" smtClean="0"/>
              <a:t>work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collection</a:t>
            </a:r>
            <a:r>
              <a:rPr lang="de-AT" dirty="0" smtClean="0"/>
              <a:t> </a:t>
            </a:r>
            <a:r>
              <a:rPr lang="de-AT" dirty="0" err="1" smtClean="0"/>
              <a:t>resources</a:t>
            </a:r>
            <a:endParaRPr lang="de-AT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Spring Data Rest </a:t>
            </a:r>
            <a:r>
              <a:rPr lang="de-AT" dirty="0" err="1" smtClean="0"/>
              <a:t>Projections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347614"/>
            <a:ext cx="5832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latin typeface="Consolas" panose="020B0609020204030204" pitchFamily="49" charset="0"/>
              </a:rPr>
              <a:t>@Projection(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latin typeface="Consolas" panose="020B0609020204030204" pitchFamily="49" charset="0"/>
              </a:rPr>
              <a:t>  name = "</a:t>
            </a:r>
            <a:r>
              <a:rPr lang="en-US" sz="1400" dirty="0" err="1">
                <a:latin typeface="Consolas" panose="020B0609020204030204" pitchFamily="49" charset="0"/>
              </a:rPr>
              <a:t>customBook</a:t>
            </a:r>
            <a:r>
              <a:rPr lang="en-US" sz="1400" dirty="0">
                <a:latin typeface="Consolas" panose="020B0609020204030204" pitchFamily="49" charset="0"/>
              </a:rPr>
              <a:t>",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latin typeface="Consolas" panose="020B0609020204030204" pitchFamily="49" charset="0"/>
              </a:rPr>
              <a:t>  types = { </a:t>
            </a:r>
            <a:r>
              <a:rPr lang="en-US" sz="1400" dirty="0" err="1">
                <a:latin typeface="Consolas" panose="020B0609020204030204" pitchFamily="49" charset="0"/>
              </a:rPr>
              <a:t>Book.class</a:t>
            </a:r>
            <a:r>
              <a:rPr lang="en-US" sz="1400" dirty="0">
                <a:latin typeface="Consolas" panose="020B0609020204030204" pitchFamily="49" charset="0"/>
              </a:rPr>
              <a:t> })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latin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</a:rPr>
              <a:t>CustomBook</a:t>
            </a:r>
            <a:r>
              <a:rPr lang="en-US" sz="1400" dirty="0">
                <a:latin typeface="Consolas" panose="020B0609020204030204" pitchFamily="49" charset="0"/>
              </a:rPr>
              <a:t> 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latin typeface="Consolas" panose="020B0609020204030204" pitchFamily="49" charset="0"/>
              </a:rPr>
              <a:t>    String </a:t>
            </a:r>
            <a:r>
              <a:rPr lang="en-US" sz="1400" dirty="0" err="1">
                <a:latin typeface="Consolas" panose="020B0609020204030204" pitchFamily="49" charset="0"/>
              </a:rPr>
              <a:t>getTitle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400" i="1" dirty="0">
                <a:latin typeface="Consolas" panose="020B0609020204030204" pitchFamily="49" charset="0"/>
              </a:rPr>
              <a:t>http://</a:t>
            </a:r>
            <a:r>
              <a:rPr lang="en-US" sz="1400" i="1" dirty="0" smtClean="0">
                <a:latin typeface="Consolas" panose="020B0609020204030204" pitchFamily="49" charset="0"/>
              </a:rPr>
              <a:t>localhost:8080/books/1?projection=customBook</a:t>
            </a:r>
            <a:endParaRPr lang="en-US" sz="1400" dirty="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867894"/>
            <a:ext cx="7291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latin typeface="Consolas" panose="020B0609020204030204" pitchFamily="49" charset="0"/>
              </a:rPr>
              <a:t>@</a:t>
            </a:r>
            <a:r>
              <a:rPr lang="en-US" sz="1400" dirty="0" err="1">
                <a:latin typeface="Consolas" panose="020B0609020204030204" pitchFamily="49" charset="0"/>
              </a:rPr>
              <a:t>RepositoryRestResource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excerptProjection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CustomBook.class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latin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</a:rPr>
              <a:t>BookRepository</a:t>
            </a:r>
            <a:r>
              <a:rPr lang="en-US" sz="1400" dirty="0">
                <a:latin typeface="Consolas" panose="020B0609020204030204" pitchFamily="49" charset="0"/>
              </a:rPr>
              <a:t> extends </a:t>
            </a:r>
            <a:r>
              <a:rPr lang="en-US" sz="1400" dirty="0" err="1">
                <a:latin typeface="Consolas" panose="020B0609020204030204" pitchFamily="49" charset="0"/>
              </a:rPr>
              <a:t>CrudRepository</a:t>
            </a:r>
            <a:r>
              <a:rPr lang="en-US" sz="1400" dirty="0">
                <a:latin typeface="Consolas" panose="020B0609020204030204" pitchFamily="49" charset="0"/>
              </a:rPr>
              <a:t>&lt;Book, Long&gt; {}</a:t>
            </a:r>
            <a:endParaRPr lang="en-US" sz="1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4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Definitions</a:t>
            </a:r>
            <a:endParaRPr lang="de-AT" dirty="0" smtClean="0"/>
          </a:p>
          <a:p>
            <a:r>
              <a:rPr lang="de-AT" dirty="0"/>
              <a:t>Security-Frameworks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smtClean="0"/>
              <a:t>Java</a:t>
            </a:r>
          </a:p>
          <a:p>
            <a:r>
              <a:rPr lang="de-AT" dirty="0" smtClean="0"/>
              <a:t>Spring Security</a:t>
            </a:r>
          </a:p>
          <a:p>
            <a:r>
              <a:rPr lang="de-AT" dirty="0" smtClean="0"/>
              <a:t>Field-Level Security</a:t>
            </a:r>
          </a:p>
          <a:p>
            <a:endParaRPr lang="de-A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„DTOs help to hide implementation details of domain objects“</a:t>
            </a:r>
          </a:p>
          <a:p>
            <a:r>
              <a:rPr lang="en-US" dirty="0" smtClean="0"/>
              <a:t>Apply customized mapping rules to hide information based on security polices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Modelmapper – Data Transfer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8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 List is a list of permissions attached to an object. An ACL specifies which identities are granted which operations on a given object.</a:t>
            </a:r>
          </a:p>
          <a:p>
            <a:r>
              <a:rPr lang="en-US" dirty="0" smtClean="0"/>
              <a:t>4 mandatory database tables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www.baeldung.com/spring-security-acl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Domain Object Security (ACL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53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AOP</a:t>
            </a:r>
          </a:p>
          <a:p>
            <a:r>
              <a:rPr lang="en-GB" dirty="0" smtClean="0"/>
              <a:t>Common interface for multiple views</a:t>
            </a:r>
          </a:p>
          <a:p>
            <a:r>
              <a:rPr lang="en-GB" dirty="0" smtClean="0"/>
              <a:t>Null values</a:t>
            </a:r>
          </a:p>
          <a:p>
            <a:r>
              <a:rPr lang="en-GB" dirty="0"/>
              <a:t>Customize Getter and </a:t>
            </a:r>
            <a:r>
              <a:rPr lang="en-GB" dirty="0" smtClean="0"/>
              <a:t>Setter</a:t>
            </a:r>
          </a:p>
          <a:p>
            <a:r>
              <a:rPr lang="en-US" dirty="0"/>
              <a:t>Splitting into multiple resources (high network load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Solutions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953" y="307580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“Generally </a:t>
            </a:r>
            <a:r>
              <a:rPr lang="en-GB" dirty="0"/>
              <a:t>speaking we've come to the conclusion that fine grained security constraints inside a resource is creating more trouble than it actually solves. What we basically recommend is custom resources and security rules applied to them</a:t>
            </a:r>
            <a:r>
              <a:rPr lang="en-GB" dirty="0" smtClean="0"/>
              <a:t>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068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Authentication (OAuth)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nter-service communication</a:t>
            </a:r>
          </a:p>
          <a:p>
            <a:r>
              <a:rPr lang="en-US" dirty="0" smtClean="0"/>
              <a:t>View other security frameworks</a:t>
            </a:r>
          </a:p>
          <a:p>
            <a:r>
              <a:rPr lang="en-US" dirty="0" smtClean="0"/>
              <a:t>Field Level Security</a:t>
            </a:r>
          </a:p>
          <a:p>
            <a:r>
              <a:rPr lang="en-US" dirty="0" smtClean="0"/>
              <a:t>Implement sample applications</a:t>
            </a:r>
          </a:p>
          <a:p>
            <a:r>
              <a:rPr lang="en-US" dirty="0" smtClean="0"/>
              <a:t>Security testing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work packages?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“</a:t>
            </a:r>
            <a:r>
              <a:rPr lang="en-GB" sz="2000" dirty="0" smtClean="0"/>
              <a:t>Privacy </a:t>
            </a:r>
            <a:r>
              <a:rPr lang="en-GB" sz="2000" dirty="0"/>
              <a:t>by design calls for privacy to be taken into account throughout the whole engineering process</a:t>
            </a:r>
            <a:r>
              <a:rPr lang="en-GB" sz="2000" dirty="0" smtClean="0"/>
              <a:t>.”</a:t>
            </a:r>
            <a:endParaRPr lang="en-US" sz="2000" dirty="0" smtClean="0"/>
          </a:p>
          <a:p>
            <a:r>
              <a:rPr lang="en-US" sz="2000" dirty="0" smtClean="0"/>
              <a:t>Authentication: Who are you?</a:t>
            </a:r>
          </a:p>
          <a:p>
            <a:r>
              <a:rPr lang="en-US" sz="2000" dirty="0" smtClean="0"/>
              <a:t>Authorization: What are you allowed to do? (Access Control)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Definitions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94176"/>
            <a:ext cx="4320480" cy="27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7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JAAS (Java Authentication and Authorization Services</a:t>
            </a:r>
            <a:r>
              <a:rPr lang="en-US" sz="2000" dirty="0" smtClean="0"/>
              <a:t>)</a:t>
            </a:r>
            <a:endParaRPr lang="de-AT" sz="2000" dirty="0"/>
          </a:p>
          <a:p>
            <a:r>
              <a:rPr lang="en-US" sz="2000" dirty="0" smtClean="0"/>
              <a:t>Apache </a:t>
            </a:r>
            <a:r>
              <a:rPr lang="en-US" sz="2000" dirty="0" err="1" smtClean="0"/>
              <a:t>Shiro</a:t>
            </a:r>
            <a:r>
              <a:rPr lang="en-US" sz="2000" dirty="0" smtClean="0"/>
              <a:t>: </a:t>
            </a:r>
            <a:r>
              <a:rPr lang="en-US" sz="1400" dirty="0" smtClean="0"/>
              <a:t>Authentication, Authorization, Cryptography, similar to Spring Security</a:t>
            </a:r>
            <a:endParaRPr lang="de-AT" sz="1400" dirty="0"/>
          </a:p>
          <a:p>
            <a:r>
              <a:rPr lang="en-US" sz="2000" dirty="0" smtClean="0"/>
              <a:t>HDIV: </a:t>
            </a:r>
            <a:r>
              <a:rPr lang="en-US" sz="1400" dirty="0" smtClean="0"/>
              <a:t>Security Testing and Monitoring</a:t>
            </a:r>
            <a:endParaRPr lang="de-AT" sz="1400" dirty="0"/>
          </a:p>
          <a:p>
            <a:r>
              <a:rPr lang="en-US" sz="2000" dirty="0"/>
              <a:t>OACC: </a:t>
            </a:r>
            <a:r>
              <a:rPr lang="en-US" sz="1400" dirty="0"/>
              <a:t>Fully implemented data store to handle security </a:t>
            </a:r>
            <a:r>
              <a:rPr lang="en-US" sz="1400" dirty="0" smtClean="0"/>
              <a:t>model</a:t>
            </a:r>
          </a:p>
          <a:p>
            <a:r>
              <a:rPr lang="en-US" sz="2000" dirty="0" err="1" smtClean="0"/>
              <a:t>KeyCloak</a:t>
            </a:r>
            <a:r>
              <a:rPr lang="en-US" sz="2000" dirty="0" smtClean="0"/>
              <a:t>: </a:t>
            </a:r>
            <a:r>
              <a:rPr lang="en-US" sz="1400" dirty="0" smtClean="0"/>
              <a:t>Identity and Access Management solution, SSO, bole-based authorization, fine-grained authorization with custom policies</a:t>
            </a:r>
            <a:endParaRPr lang="de-AT" sz="1400" dirty="0"/>
          </a:p>
          <a:p>
            <a:r>
              <a:rPr lang="en-US" b="1" dirty="0" smtClean="0"/>
              <a:t>Spring Security</a:t>
            </a:r>
            <a:endParaRPr lang="de-AT" b="1" dirty="0"/>
          </a:p>
          <a:p>
            <a:endParaRPr lang="de-A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Security-Frameworks (</a:t>
            </a:r>
            <a:r>
              <a:rPr lang="de-AT" dirty="0" err="1" smtClean="0"/>
              <a:t>for</a:t>
            </a:r>
            <a:r>
              <a:rPr lang="de-AT" dirty="0" smtClean="0"/>
              <a:t> Java)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De-facto standard for securing Spring-based applications</a:t>
            </a:r>
          </a:p>
          <a:p>
            <a:r>
              <a:rPr lang="en-US" dirty="0" smtClean="0"/>
              <a:t>Powerful and highly customizable</a:t>
            </a:r>
          </a:p>
          <a:p>
            <a:r>
              <a:rPr lang="en-US" dirty="0" smtClean="0"/>
              <a:t>Separation of authentication and authorization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Spring Security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3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Authentication information is bind to threads</a:t>
            </a:r>
          </a:p>
          <a:p>
            <a:r>
              <a:rPr lang="en-AU" dirty="0" smtClean="0"/>
              <a:t>Spring does not mind how the </a:t>
            </a:r>
            <a:r>
              <a:rPr lang="en-AU" i="1" dirty="0" smtClean="0"/>
              <a:t>Authentication</a:t>
            </a:r>
            <a:r>
              <a:rPr lang="en-AU" dirty="0" smtClean="0"/>
              <a:t> is put in the </a:t>
            </a:r>
            <a:r>
              <a:rPr lang="en-AU" i="1" dirty="0" err="1"/>
              <a:t>SecurityContexHolder</a:t>
            </a:r>
            <a:endParaRPr lang="en-AU" i="1" dirty="0"/>
          </a:p>
          <a:p>
            <a:pPr marL="0" indent="0">
              <a:buNone/>
            </a:pPr>
            <a:r>
              <a:rPr lang="en-AU" dirty="0" smtClean="0"/>
              <a:t>	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-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176284"/>
            <a:ext cx="82089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AT" sz="1200" dirty="0">
                <a:latin typeface="Consolas" panose="020B0609020204030204" pitchFamily="49" charset="0"/>
              </a:rPr>
              <a:t>Authentication </a:t>
            </a:r>
            <a:r>
              <a:rPr lang="de-AT" sz="1200" dirty="0" err="1" smtClean="0">
                <a:latin typeface="Consolas" panose="020B0609020204030204" pitchFamily="49" charset="0"/>
              </a:rPr>
              <a:t>auth</a:t>
            </a:r>
            <a:r>
              <a:rPr lang="de-AT" sz="1200" dirty="0" smtClean="0">
                <a:latin typeface="Consolas" panose="020B0609020204030204" pitchFamily="49" charset="0"/>
              </a:rPr>
              <a:t> = </a:t>
            </a:r>
            <a:r>
              <a:rPr lang="de-AT" sz="1200" dirty="0" err="1" smtClean="0">
                <a:latin typeface="Consolas" panose="020B0609020204030204" pitchFamily="49" charset="0"/>
              </a:rPr>
              <a:t>SecurityContextHolder.getContext</a:t>
            </a:r>
            <a:r>
              <a:rPr lang="de-AT" sz="1200" dirty="0">
                <a:latin typeface="Consolas" panose="020B0609020204030204" pitchFamily="49" charset="0"/>
              </a:rPr>
              <a:t>().</a:t>
            </a:r>
            <a:r>
              <a:rPr lang="de-AT" sz="1200" dirty="0" err="1">
                <a:latin typeface="Consolas" panose="020B0609020204030204" pitchFamily="49" charset="0"/>
              </a:rPr>
              <a:t>getAuthentication</a:t>
            </a:r>
            <a:r>
              <a:rPr lang="de-AT" sz="12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sz="12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 smtClean="0">
                <a:latin typeface="Consolas" panose="020B0609020204030204" pitchFamily="49" charset="0"/>
              </a:rPr>
              <a:t> </a:t>
            </a:r>
            <a:r>
              <a:rPr lang="de-AT" sz="1200" dirty="0" err="1" smtClean="0">
                <a:latin typeface="Consolas" panose="020B0609020204030204" pitchFamily="49" charset="0"/>
              </a:rPr>
              <a:t>authenticated</a:t>
            </a:r>
            <a:r>
              <a:rPr lang="de-AT" sz="1200" dirty="0" smtClean="0">
                <a:latin typeface="Consolas" panose="020B0609020204030204" pitchFamily="49" charset="0"/>
              </a:rPr>
              <a:t>: </a:t>
            </a:r>
            <a:r>
              <a:rPr lang="de-AT" sz="1200" dirty="0" err="1" smtClean="0">
                <a:latin typeface="Consolas" panose="020B0609020204030204" pitchFamily="49" charset="0"/>
              </a:rPr>
              <a:t>true</a:t>
            </a:r>
            <a:r>
              <a:rPr lang="de-AT" sz="12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de-AT" sz="1200" dirty="0" smtClean="0">
                <a:latin typeface="Consolas" panose="020B0609020204030204" pitchFamily="49" charset="0"/>
              </a:rPr>
              <a:t>  </a:t>
            </a:r>
            <a:r>
              <a:rPr lang="de-AT" sz="1200" dirty="0" err="1" smtClean="0">
                <a:latin typeface="Consolas" panose="020B0609020204030204" pitchFamily="49" charset="0"/>
              </a:rPr>
              <a:t>authorities</a:t>
            </a:r>
            <a:r>
              <a:rPr lang="de-AT" sz="1200" dirty="0" smtClean="0">
                <a:latin typeface="Consolas" panose="020B0609020204030204" pitchFamily="49" charset="0"/>
              </a:rPr>
              <a:t>: [„ROLE_USER“] </a:t>
            </a:r>
            <a:r>
              <a:rPr lang="de-AT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de-AT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instance</a:t>
            </a:r>
            <a:r>
              <a:rPr lang="de-AT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de-AT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of</a:t>
            </a:r>
            <a:r>
              <a:rPr lang="de-AT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GrantedAuthority</a:t>
            </a:r>
            <a:endParaRPr lang="de-AT" sz="1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200" dirty="0" smtClean="0">
                <a:latin typeface="Consolas" panose="020B0609020204030204" pitchFamily="49" charset="0"/>
              </a:rPr>
              <a:t>  </a:t>
            </a:r>
            <a:r>
              <a:rPr lang="de-AT" sz="1200" dirty="0" err="1" smtClean="0">
                <a:latin typeface="Consolas" panose="020B0609020204030204" pitchFamily="49" charset="0"/>
              </a:rPr>
              <a:t>principal</a:t>
            </a:r>
            <a:r>
              <a:rPr lang="de-AT" sz="1200" dirty="0" smtClean="0">
                <a:latin typeface="Consolas" panose="020B0609020204030204" pitchFamily="49" charset="0"/>
              </a:rPr>
              <a:t>:{ </a:t>
            </a:r>
            <a:r>
              <a:rPr lang="de-AT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de-AT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Usually</a:t>
            </a:r>
            <a:r>
              <a:rPr lang="de-AT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de-AT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instance</a:t>
            </a:r>
            <a:r>
              <a:rPr lang="de-AT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de-AT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of</a:t>
            </a:r>
            <a:r>
              <a:rPr lang="de-AT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de-AT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UserDetails</a:t>
            </a:r>
            <a:endParaRPr lang="de-AT" sz="12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 smtClean="0">
                <a:latin typeface="Consolas" panose="020B0609020204030204" pitchFamily="49" charset="0"/>
              </a:rPr>
              <a:t>   </a:t>
            </a:r>
            <a:r>
              <a:rPr lang="de-AT" sz="1200" dirty="0" err="1" smtClean="0">
                <a:latin typeface="Consolas" panose="020B0609020204030204" pitchFamily="49" charset="0"/>
              </a:rPr>
              <a:t>username</a:t>
            </a:r>
            <a:r>
              <a:rPr lang="de-AT" sz="1200" dirty="0" smtClean="0">
                <a:latin typeface="Consolas" panose="020B0609020204030204" pitchFamily="49" charset="0"/>
              </a:rPr>
              <a:t>: „</a:t>
            </a:r>
            <a:r>
              <a:rPr lang="de-AT" sz="1200" dirty="0" err="1" smtClean="0">
                <a:latin typeface="Consolas" panose="020B0609020204030204" pitchFamily="49" charset="0"/>
              </a:rPr>
              <a:t>user</a:t>
            </a:r>
            <a:r>
              <a:rPr lang="de-AT" sz="1200" dirty="0" smtClean="0"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 smtClean="0">
                <a:latin typeface="Consolas" panose="020B0609020204030204" pitchFamily="49" charset="0"/>
              </a:rPr>
              <a:t>   </a:t>
            </a:r>
            <a:r>
              <a:rPr lang="de-AT" sz="1200" dirty="0" err="1" smtClean="0">
                <a:latin typeface="Consolas" panose="020B0609020204030204" pitchFamily="49" charset="0"/>
              </a:rPr>
              <a:t>password</a:t>
            </a:r>
            <a:r>
              <a:rPr lang="de-AT" sz="1200" dirty="0" smtClean="0">
                <a:latin typeface="Consolas" panose="020B0609020204030204" pitchFamily="49" charset="0"/>
              </a:rPr>
              <a:t>: „</a:t>
            </a:r>
            <a:r>
              <a:rPr lang="de-AT" sz="1200" dirty="0" err="1" smtClean="0">
                <a:latin typeface="Consolas" panose="020B0609020204030204" pitchFamily="49" charset="0"/>
              </a:rPr>
              <a:t>password</a:t>
            </a:r>
            <a:r>
              <a:rPr lang="de-AT" sz="1200" dirty="0" smtClean="0"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 smtClean="0"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 smtClean="0">
                <a:latin typeface="Consolas" panose="020B0609020204030204" pitchFamily="49" charset="0"/>
              </a:rPr>
              <a:t> ...</a:t>
            </a:r>
          </a:p>
          <a:p>
            <a:pPr marL="0" indent="0">
              <a:buNone/>
            </a:pPr>
            <a:r>
              <a:rPr lang="de-AT" sz="1200" dirty="0" smtClean="0"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1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“Spring Security can participate in many different authentication environments. </a:t>
            </a:r>
            <a:r>
              <a:rPr lang="en-US" sz="1800" dirty="0" smtClean="0"/>
              <a:t>While </a:t>
            </a:r>
            <a:r>
              <a:rPr lang="en-US" sz="1800" b="1" dirty="0"/>
              <a:t>we recommend people use Spring Security for authentication and not integrate with existing Container Managed Authentication</a:t>
            </a:r>
            <a:r>
              <a:rPr lang="en-US" sz="1800" dirty="0"/>
              <a:t>, it is nevertheless supported - as is integrating with your own proprietary authentication system</a:t>
            </a:r>
            <a:r>
              <a:rPr lang="en-US" sz="1800" dirty="0" smtClean="0"/>
              <a:t>.”</a:t>
            </a:r>
          </a:p>
          <a:p>
            <a:r>
              <a:rPr lang="en-US" sz="1800" dirty="0" smtClean="0"/>
              <a:t>Interface </a:t>
            </a:r>
            <a:r>
              <a:rPr lang="en-US" sz="1800" i="1" dirty="0" err="1" smtClean="0"/>
              <a:t>AuthenticationManager</a:t>
            </a:r>
            <a:r>
              <a:rPr lang="en-US" sz="1800" dirty="0" smtClean="0"/>
              <a:t> main strategy for authentication</a:t>
            </a:r>
          </a:p>
          <a:p>
            <a:pPr lvl="1"/>
            <a:r>
              <a:rPr lang="en-US" sz="1400" dirty="0" smtClean="0"/>
              <a:t>Preconfigured Authentication Managers available</a:t>
            </a:r>
          </a:p>
          <a:p>
            <a:pPr lvl="2"/>
            <a:r>
              <a:rPr lang="en-US" sz="1200" dirty="0" smtClean="0"/>
              <a:t>Basic </a:t>
            </a:r>
            <a:r>
              <a:rPr lang="en-US" sz="1200" dirty="0" err="1" smtClean="0"/>
              <a:t>Auth</a:t>
            </a:r>
            <a:endParaRPr lang="en-US" sz="1200" dirty="0" smtClean="0"/>
          </a:p>
          <a:p>
            <a:pPr lvl="2"/>
            <a:r>
              <a:rPr lang="en-US" sz="1200" dirty="0" err="1" smtClean="0"/>
              <a:t>OpenID</a:t>
            </a:r>
            <a:endParaRPr lang="en-US" sz="1200" dirty="0" smtClean="0"/>
          </a:p>
          <a:p>
            <a:pPr lvl="2"/>
            <a:r>
              <a:rPr lang="en-US" sz="1200" dirty="0" smtClean="0"/>
              <a:t>LDAP</a:t>
            </a:r>
          </a:p>
          <a:p>
            <a:pPr lvl="2"/>
            <a:r>
              <a:rPr lang="en-US" sz="1200" dirty="0" smtClean="0"/>
              <a:t>OAuth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-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Web </a:t>
            </a:r>
            <a:r>
              <a:rPr lang="de-AT" dirty="0" err="1" smtClean="0"/>
              <a:t>request</a:t>
            </a:r>
            <a:r>
              <a:rPr lang="de-AT" dirty="0" smtClean="0"/>
              <a:t> </a:t>
            </a:r>
            <a:r>
              <a:rPr lang="de-AT" dirty="0" err="1" smtClean="0"/>
              <a:t>authorization</a:t>
            </a:r>
            <a:endParaRPr lang="de-AT" dirty="0" smtClean="0"/>
          </a:p>
          <a:p>
            <a:r>
              <a:rPr lang="de-AT" dirty="0" err="1" smtClean="0"/>
              <a:t>Method</a:t>
            </a:r>
            <a:r>
              <a:rPr lang="de-AT" dirty="0" smtClean="0"/>
              <a:t> </a:t>
            </a:r>
            <a:r>
              <a:rPr lang="de-AT" dirty="0" err="1" smtClean="0"/>
              <a:t>security</a:t>
            </a:r>
            <a:endParaRPr lang="de-A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– Authorization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secure HTTP-endpoints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– Authorization – Web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10158" y="1707654"/>
            <a:ext cx="8754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@Configuration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@</a:t>
            </a:r>
            <a:r>
              <a:rPr lang="en-GB" sz="1400" dirty="0" err="1">
                <a:latin typeface="Consolas" panose="020B0609020204030204" pitchFamily="49" charset="0"/>
              </a:rPr>
              <a:t>EnableWebSecurity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</a:rPr>
              <a:t>public class </a:t>
            </a:r>
            <a:r>
              <a:rPr lang="en-GB" sz="1400" b="1" dirty="0" err="1">
                <a:latin typeface="Consolas" panose="020B0609020204030204" pitchFamily="49" charset="0"/>
              </a:rPr>
              <a:t>WebSecurityConfig</a:t>
            </a:r>
            <a:r>
              <a:rPr lang="en-GB" sz="1400" b="1" dirty="0">
                <a:latin typeface="Consolas" panose="020B0609020204030204" pitchFamily="49" charset="0"/>
              </a:rPr>
              <a:t> extends </a:t>
            </a:r>
            <a:r>
              <a:rPr lang="en-GB" sz="1400" b="1" dirty="0" err="1">
                <a:latin typeface="Consolas" panose="020B0609020204030204" pitchFamily="49" charset="0"/>
              </a:rPr>
              <a:t>WebSecurityConfigurerAdapter</a:t>
            </a:r>
            <a:r>
              <a:rPr lang="en-GB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 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   @</a:t>
            </a:r>
            <a:r>
              <a:rPr lang="en-GB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</a:rPr>
              <a:t>protected void configure(</a:t>
            </a:r>
            <a:r>
              <a:rPr lang="en-GB" sz="1400" b="1" dirty="0" err="1">
                <a:latin typeface="Consolas" panose="020B0609020204030204" pitchFamily="49" charset="0"/>
              </a:rPr>
              <a:t>HttpSecurity</a:t>
            </a:r>
            <a:r>
              <a:rPr lang="en-GB" sz="1400" b="1" dirty="0">
                <a:latin typeface="Consolas" panose="020B0609020204030204" pitchFamily="49" charset="0"/>
              </a:rPr>
              <a:t> http) </a:t>
            </a:r>
            <a:r>
              <a:rPr lang="en-GB" sz="1400" b="1" dirty="0" smtClean="0">
                <a:latin typeface="Consolas" panose="020B0609020204030204" pitchFamily="49" charset="0"/>
              </a:rPr>
              <a:t>throws </a:t>
            </a:r>
            <a:r>
              <a:rPr lang="en-GB" sz="1400" b="1" dirty="0">
                <a:latin typeface="Consolas" panose="020B0609020204030204" pitchFamily="49" charset="0"/>
              </a:rPr>
              <a:t>Exception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smtClean="0">
                <a:latin typeface="Consolas" panose="020B0609020204030204" pitchFamily="49" charset="0"/>
              </a:rPr>
              <a:t>   </a:t>
            </a:r>
            <a:r>
              <a:rPr lang="en-GB" sz="1400" dirty="0" err="1" smtClean="0">
                <a:latin typeface="Consolas" panose="020B0609020204030204" pitchFamily="49" charset="0"/>
              </a:rPr>
              <a:t>http.authorizeRequests</a:t>
            </a:r>
            <a:r>
              <a:rPr lang="en-GB" sz="1400" dirty="0">
                <a:latin typeface="Consolas" panose="020B0609020204030204" pitchFamily="49" charset="0"/>
              </a:rPr>
              <a:t>().</a:t>
            </a:r>
            <a:r>
              <a:rPr lang="en-GB" sz="1400" dirty="0" err="1">
                <a:latin typeface="Consolas" panose="020B0609020204030204" pitchFamily="49" charset="0"/>
              </a:rPr>
              <a:t>antMatchers</a:t>
            </a:r>
            <a:r>
              <a:rPr lang="en-GB" sz="1400" dirty="0" smtClean="0">
                <a:latin typeface="Consolas" panose="020B0609020204030204" pitchFamily="49" charset="0"/>
              </a:rPr>
              <a:t>("/</a:t>
            </a:r>
            <a:r>
              <a:rPr lang="en-GB" sz="1400" dirty="0" err="1" smtClean="0">
                <a:latin typeface="Consolas" panose="020B0609020204030204" pitchFamily="49" charset="0"/>
              </a:rPr>
              <a:t>api</a:t>
            </a:r>
            <a:r>
              <a:rPr lang="en-GB" sz="1400" dirty="0" smtClean="0">
                <a:latin typeface="Consolas" panose="020B0609020204030204" pitchFamily="49" charset="0"/>
              </a:rPr>
              <a:t>/users/**").</a:t>
            </a:r>
            <a:r>
              <a:rPr lang="en-GB" sz="1400" dirty="0" err="1">
                <a:latin typeface="Consolas" panose="020B0609020204030204" pitchFamily="49" charset="0"/>
              </a:rPr>
              <a:t>hasAnyRole</a:t>
            </a:r>
            <a:r>
              <a:rPr lang="en-GB" sz="1400" dirty="0" smtClean="0">
                <a:latin typeface="Consolas" panose="020B0609020204030204" pitchFamily="49" charset="0"/>
              </a:rPr>
              <a:t>("ADMIN</a:t>
            </a:r>
            <a:r>
              <a:rPr lang="en-GB" sz="14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smtClean="0">
                <a:latin typeface="Consolas" panose="020B0609020204030204" pitchFamily="49" charset="0"/>
              </a:rPr>
              <a:t>      .</a:t>
            </a:r>
            <a:r>
              <a:rPr lang="en-GB" sz="1400" dirty="0">
                <a:latin typeface="Consolas" panose="020B0609020204030204" pitchFamily="49" charset="0"/>
              </a:rPr>
              <a:t>and().</a:t>
            </a:r>
            <a:r>
              <a:rPr lang="en-GB" sz="1400" dirty="0" err="1">
                <a:latin typeface="Consolas" panose="020B0609020204030204" pitchFamily="49" charset="0"/>
              </a:rPr>
              <a:t>authorizeRequests</a:t>
            </a:r>
            <a:r>
              <a:rPr lang="en-GB" sz="1400" dirty="0">
                <a:latin typeface="Consolas" panose="020B0609020204030204" pitchFamily="49" charset="0"/>
              </a:rPr>
              <a:t>().</a:t>
            </a:r>
            <a:r>
              <a:rPr lang="en-GB" sz="1400" dirty="0" err="1">
                <a:latin typeface="Consolas" panose="020B0609020204030204" pitchFamily="49" charset="0"/>
              </a:rPr>
              <a:t>antMatchers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HttpMethod.</a:t>
            </a:r>
            <a:r>
              <a:rPr lang="en-GB" sz="1400" b="1" i="1" dirty="0" err="1">
                <a:latin typeface="Consolas" panose="020B0609020204030204" pitchFamily="49" charset="0"/>
              </a:rPr>
              <a:t>GET</a:t>
            </a:r>
            <a:r>
              <a:rPr lang="en-GB" sz="1400" b="1" i="1" dirty="0">
                <a:latin typeface="Consolas" panose="020B0609020204030204" pitchFamily="49" charset="0"/>
              </a:rPr>
              <a:t>).</a:t>
            </a:r>
            <a:r>
              <a:rPr lang="en-GB" sz="1400" b="1" i="1" dirty="0" err="1">
                <a:latin typeface="Consolas" panose="020B0609020204030204" pitchFamily="49" charset="0"/>
              </a:rPr>
              <a:t>permitAll</a:t>
            </a:r>
            <a:r>
              <a:rPr lang="en-GB" sz="1400" b="1" i="1" dirty="0"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smtClean="0">
                <a:latin typeface="Consolas" panose="020B0609020204030204" pitchFamily="49" charset="0"/>
              </a:rPr>
              <a:t>      .</a:t>
            </a:r>
            <a:r>
              <a:rPr lang="en-GB" sz="1400" dirty="0">
                <a:latin typeface="Consolas" panose="020B0609020204030204" pitchFamily="49" charset="0"/>
              </a:rPr>
              <a:t>and().</a:t>
            </a:r>
            <a:r>
              <a:rPr lang="en-GB" sz="1400" dirty="0" err="1">
                <a:latin typeface="Consolas" panose="020B0609020204030204" pitchFamily="49" charset="0"/>
              </a:rPr>
              <a:t>authorizeRequests</a:t>
            </a:r>
            <a:r>
              <a:rPr lang="en-GB" sz="1400" dirty="0">
                <a:latin typeface="Consolas" panose="020B0609020204030204" pitchFamily="49" charset="0"/>
              </a:rPr>
              <a:t>().</a:t>
            </a:r>
            <a:r>
              <a:rPr lang="en-GB" sz="1400" dirty="0" err="1">
                <a:latin typeface="Consolas" panose="020B0609020204030204" pitchFamily="49" charset="0"/>
              </a:rPr>
              <a:t>antMatchers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HttpMethod.</a:t>
            </a:r>
            <a:r>
              <a:rPr lang="en-GB" sz="1400" b="1" i="1" dirty="0" err="1">
                <a:latin typeface="Consolas" panose="020B0609020204030204" pitchFamily="49" charset="0"/>
              </a:rPr>
              <a:t>POST</a:t>
            </a:r>
            <a:r>
              <a:rPr lang="en-GB" sz="1400" b="1" i="1" dirty="0" smtClean="0">
                <a:latin typeface="Consolas" panose="020B0609020204030204" pitchFamily="49" charset="0"/>
              </a:rPr>
              <a:t>).</a:t>
            </a:r>
            <a:r>
              <a:rPr lang="en-GB" sz="1400" b="1" i="1" dirty="0" err="1" smtClean="0">
                <a:latin typeface="Consolas" panose="020B0609020204030204" pitchFamily="49" charset="0"/>
              </a:rPr>
              <a:t>fullyAuthenticated</a:t>
            </a:r>
            <a:r>
              <a:rPr lang="en-GB" sz="1400" b="1" i="1" dirty="0"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smtClean="0">
                <a:latin typeface="Consolas" panose="020B0609020204030204" pitchFamily="49" charset="0"/>
              </a:rPr>
              <a:t>      .</a:t>
            </a:r>
            <a:r>
              <a:rPr lang="en-GB" sz="1400" dirty="0">
                <a:latin typeface="Consolas" panose="020B0609020204030204" pitchFamily="49" charset="0"/>
              </a:rPr>
              <a:t>and().</a:t>
            </a:r>
            <a:r>
              <a:rPr lang="en-GB" sz="1400" dirty="0" err="1">
                <a:latin typeface="Consolas" panose="020B0609020204030204" pitchFamily="49" charset="0"/>
              </a:rPr>
              <a:t>httpBasic</a:t>
            </a:r>
            <a:r>
              <a:rPr lang="en-GB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smtClean="0">
                <a:latin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}</a:t>
            </a:r>
            <a:endParaRPr lang="en-GB" sz="1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CH-Template_16_9_DE">
  <a:themeElements>
    <a:clrScheme name="SCCH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B91114"/>
      </a:accent1>
      <a:accent2>
        <a:srgbClr val="B8D400"/>
      </a:accent2>
      <a:accent3>
        <a:srgbClr val="00B3FF"/>
      </a:accent3>
      <a:accent4>
        <a:srgbClr val="FFC100"/>
      </a:accent4>
      <a:accent5>
        <a:srgbClr val="FF0064"/>
      </a:accent5>
      <a:accent6>
        <a:srgbClr val="00A0A0"/>
      </a:accent6>
      <a:hlink>
        <a:srgbClr val="808284"/>
      </a:hlink>
      <a:folHlink>
        <a:srgbClr val="BCBEC0"/>
      </a:folHlink>
    </a:clrScheme>
    <a:fontScheme name="SCCH Slides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3175" marR="0" indent="0" algn="ctr" defTabSz="914400" rtl="0" eaLnBrk="0" fontAlgn="base" latinLnBrk="0" hangingPunct="0">
          <a:lnSpc>
            <a:spcPct val="80000"/>
          </a:lnSpc>
          <a:spcBef>
            <a:spcPct val="40000"/>
          </a:spcBef>
          <a:spcAft>
            <a:spcPct val="0"/>
          </a:spcAft>
          <a:buClr>
            <a:srgbClr val="9E171B"/>
          </a:buClr>
          <a:buSzTx/>
          <a:buFont typeface="Symbol" pitchFamily="18" charset="2"/>
          <a:buNone/>
          <a:tabLst/>
          <a:defRPr kumimoji="1" sz="1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0" algn="l" defTabSz="914400" rtl="0" eaLnBrk="0" fontAlgn="base" latinLnBrk="0" hangingPunct="0">
          <a:lnSpc>
            <a:spcPct val="80000"/>
          </a:lnSpc>
          <a:spcBef>
            <a:spcPct val="40000"/>
          </a:spcBef>
          <a:spcAft>
            <a:spcPct val="0"/>
          </a:spcAft>
          <a:buClr>
            <a:srgbClr val="9E171B"/>
          </a:buClr>
          <a:buSzTx/>
          <a:buFont typeface="Symbol" pitchFamily="18" charset="2"/>
          <a:buChar char="¨"/>
          <a:tabLst/>
          <a:defRPr kumimoji="1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0" indent="0">
          <a:buFont typeface="Wingdings" panose="05000000000000000000" pitchFamily="2" charset="2"/>
          <a:buNone/>
          <a:defRPr dirty="0" smtClean="0"/>
        </a:defPPr>
      </a:lstStyle>
    </a:txDef>
  </a:objectDefaults>
  <a:extraClrSchemeLst>
    <a:extraClrScheme>
      <a:clrScheme name="SCCH Slid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CH Slid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SCCH-Template_16_9_DE</Template>
  <TotalTime>0</TotalTime>
  <Words>1452</Words>
  <Application>Microsoft Office PowerPoint</Application>
  <PresentationFormat>Bildschirmpräsentation (16:9)</PresentationFormat>
  <Paragraphs>348</Paragraphs>
  <Slides>23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Arial</vt:lpstr>
      <vt:lpstr>Consolas</vt:lpstr>
      <vt:lpstr>Symbol</vt:lpstr>
      <vt:lpstr>Times</vt:lpstr>
      <vt:lpstr>Times New Roman</vt:lpstr>
      <vt:lpstr>Verdana</vt:lpstr>
      <vt:lpstr>Wingdings</vt:lpstr>
      <vt:lpstr>SCCH-Template_16_9_DE</vt:lpstr>
      <vt:lpstr>Privacy by Design</vt:lpstr>
      <vt:lpstr>Overview</vt:lpstr>
      <vt:lpstr>Definitions</vt:lpstr>
      <vt:lpstr>Security-Frameworks (for Java)</vt:lpstr>
      <vt:lpstr>Spring Security</vt:lpstr>
      <vt:lpstr>Spring Security - Authentication</vt:lpstr>
      <vt:lpstr>Spring Security - Authentication</vt:lpstr>
      <vt:lpstr>Spring Security – Authorization</vt:lpstr>
      <vt:lpstr>Spring Security – Authorization – Web Security</vt:lpstr>
      <vt:lpstr>Spring Security – Authorization – Method Security</vt:lpstr>
      <vt:lpstr>Spring Security – Authorization – Method Security</vt:lpstr>
      <vt:lpstr>Spring Security – Authorization – Method Security</vt:lpstr>
      <vt:lpstr>Spring Security – Authorization – Method Security – Custom Permissions</vt:lpstr>
      <vt:lpstr>Spring Security – Authorization – Method Security – Custom Permissions</vt:lpstr>
      <vt:lpstr>Field-Level Security</vt:lpstr>
      <vt:lpstr>Spring Data + Security</vt:lpstr>
      <vt:lpstr>JSON VIEW</vt:lpstr>
      <vt:lpstr>Jackson Field Security</vt:lpstr>
      <vt:lpstr>Spring Data Rest Projections</vt:lpstr>
      <vt:lpstr>Modelmapper – Data Transfer Object</vt:lpstr>
      <vt:lpstr>Spring Domain Object Security (ACL)</vt:lpstr>
      <vt:lpstr>Custom Solutions</vt:lpstr>
      <vt:lpstr>Next work packages?</vt:lpstr>
    </vt:vector>
  </TitlesOfParts>
  <Company>Software Competence Center Hagenberg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buchgeher</dc:creator>
  <cp:lastModifiedBy>Benjamin Mayer</cp:lastModifiedBy>
  <cp:revision>109</cp:revision>
  <dcterms:created xsi:type="dcterms:W3CDTF">2018-01-08T13:48:22Z</dcterms:created>
  <dcterms:modified xsi:type="dcterms:W3CDTF">2018-11-27T12:29:27Z</dcterms:modified>
</cp:coreProperties>
</file>