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0" r:id="rId5"/>
    <p:sldId id="262" r:id="rId6"/>
    <p:sldId id="259" r:id="rId7"/>
    <p:sldId id="263" r:id="rId8"/>
    <p:sldId id="261" r:id="rId9"/>
  </p:sldIdLst>
  <p:sldSz cx="9144000" cy="5143500" type="screen16x9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yer Benjamin" initials="MB" lastIdx="1" clrIdx="0">
    <p:extLst>
      <p:ext uri="{19B8F6BF-5375-455C-9EA6-DF929625EA0E}">
        <p15:presenceInfo xmlns:p15="http://schemas.microsoft.com/office/powerpoint/2012/main" userId="S-1-5-21-1198527992-1400864202-654838779-283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090D"/>
    <a:srgbClr val="B91114"/>
    <a:srgbClr val="FFFFFF"/>
    <a:srgbClr val="8FC054"/>
    <a:srgbClr val="6A90C4"/>
    <a:srgbClr val="F9B700"/>
    <a:srgbClr val="00FF99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79796" autoAdjust="0"/>
  </p:normalViewPr>
  <p:slideViewPr>
    <p:cSldViewPr>
      <p:cViewPr varScale="1">
        <p:scale>
          <a:sx n="134" d="100"/>
          <a:sy n="134" d="100"/>
        </p:scale>
        <p:origin x="144" y="1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3" tIns="45857" rIns="91713" bIns="45857" numCol="1" anchor="t" anchorCtr="0" compatLnSpc="1">
            <a:prstTxWarp prst="textNoShape">
              <a:avLst/>
            </a:prstTxWarp>
          </a:bodyPr>
          <a:lstStyle>
            <a:lvl1pPr defTabSz="917575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0"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3" tIns="45857" rIns="91713" bIns="45857" numCol="1" anchor="t" anchorCtr="0" compatLnSpc="1">
            <a:prstTxWarp prst="textNoShape">
              <a:avLst/>
            </a:prstTxWarp>
          </a:bodyPr>
          <a:lstStyle>
            <a:lvl1pPr algn="r" defTabSz="917575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0"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3" tIns="45857" rIns="91713" bIns="45857" numCol="1" anchor="b" anchorCtr="0" compatLnSpc="1">
            <a:prstTxWarp prst="textNoShape">
              <a:avLst/>
            </a:prstTxWarp>
          </a:bodyPr>
          <a:lstStyle>
            <a:lvl1pPr defTabSz="917575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0"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3" tIns="45857" rIns="91713" bIns="45857" numCol="1" anchor="b" anchorCtr="0" compatLnSpc="1">
            <a:prstTxWarp prst="textNoShape">
              <a:avLst/>
            </a:prstTxWarp>
          </a:bodyPr>
          <a:lstStyle>
            <a:lvl1pPr algn="r" defTabSz="917575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0"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fld id="{44C16C73-221A-4612-A5BA-3ED62C182192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702181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3" tIns="45857" rIns="91713" bIns="45857" numCol="1" anchor="t" anchorCtr="0" compatLnSpc="1">
            <a:prstTxWarp prst="textNoShape">
              <a:avLst/>
            </a:prstTxWarp>
          </a:bodyPr>
          <a:lstStyle>
            <a:lvl1pPr defTabSz="917575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0"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3" tIns="45857" rIns="91713" bIns="45857" numCol="1" anchor="t" anchorCtr="0" compatLnSpc="1">
            <a:prstTxWarp prst="textNoShape">
              <a:avLst/>
            </a:prstTxWarp>
          </a:bodyPr>
          <a:lstStyle>
            <a:lvl1pPr algn="r" defTabSz="917575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0"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1963" y="720725"/>
            <a:ext cx="6396037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3" tIns="45857" rIns="91713" bIns="458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 smtClean="0"/>
              <a:t>Click to edit Master text styles</a:t>
            </a:r>
          </a:p>
          <a:p>
            <a:pPr lvl="1"/>
            <a:r>
              <a:rPr lang="de-DE" altLang="de-DE" noProof="0" smtClean="0"/>
              <a:t>Second level</a:t>
            </a:r>
          </a:p>
          <a:p>
            <a:pPr lvl="2"/>
            <a:r>
              <a:rPr lang="de-DE" altLang="de-DE" noProof="0" smtClean="0"/>
              <a:t>Third level</a:t>
            </a:r>
          </a:p>
          <a:p>
            <a:pPr lvl="3"/>
            <a:r>
              <a:rPr lang="de-DE" altLang="de-DE" noProof="0" smtClean="0"/>
              <a:t>Fourth level</a:t>
            </a:r>
          </a:p>
          <a:p>
            <a:pPr lvl="4"/>
            <a:r>
              <a:rPr lang="de-DE" altLang="de-DE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3" tIns="45857" rIns="91713" bIns="45857" numCol="1" anchor="b" anchorCtr="0" compatLnSpc="1">
            <a:prstTxWarp prst="textNoShape">
              <a:avLst/>
            </a:prstTxWarp>
          </a:bodyPr>
          <a:lstStyle>
            <a:lvl1pPr defTabSz="917575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0"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3" tIns="45857" rIns="91713" bIns="45857" numCol="1" anchor="b" anchorCtr="0" compatLnSpc="1">
            <a:prstTxWarp prst="textNoShape">
              <a:avLst/>
            </a:prstTxWarp>
          </a:bodyPr>
          <a:lstStyle>
            <a:lvl1pPr algn="r" defTabSz="917575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0"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fld id="{CA1D5EC7-995C-4F02-8FC4-8BE920A3B55D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8402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Different keys for tables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1D5EC7-995C-4F02-8FC4-8BE920A3B55D}" type="slidenum">
              <a:rPr lang="de-DE" altLang="de-DE" smtClean="0"/>
              <a:pPr>
                <a:defRPr/>
              </a:pPr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74814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1D5EC7-995C-4F02-8FC4-8BE920A3B55D}" type="slidenum">
              <a:rPr lang="de-DE" altLang="de-DE" smtClean="0"/>
              <a:pPr>
                <a:defRPr/>
              </a:pPr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1625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68263" y="4227934"/>
            <a:ext cx="141577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kumimoji="0" lang="de-DE" sz="800" dirty="0" err="1" smtClean="0">
                <a:cs typeface="+mn-cs"/>
              </a:rPr>
              <a:t>SCCH</a:t>
            </a:r>
            <a:r>
              <a:rPr kumimoji="0" lang="de-DE" sz="800" dirty="0" smtClean="0">
                <a:cs typeface="+mn-cs"/>
              </a:rPr>
              <a:t> ist eine Initiative der</a:t>
            </a:r>
            <a:endParaRPr kumimoji="0" lang="en-US" sz="800" dirty="0" smtClean="0">
              <a:cs typeface="+mn-cs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8045639" y="4244253"/>
            <a:ext cx="99578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kumimoji="0" lang="de-DE" sz="800" dirty="0" err="1" smtClean="0">
                <a:cs typeface="+mn-cs"/>
              </a:rPr>
              <a:t>SCCH</a:t>
            </a:r>
            <a:r>
              <a:rPr kumimoji="0" lang="de-DE" sz="800" dirty="0" smtClean="0">
                <a:cs typeface="+mn-cs"/>
              </a:rPr>
              <a:t> ist Teil des</a:t>
            </a:r>
            <a:endParaRPr kumimoji="0" lang="en-US" sz="800" dirty="0" smtClean="0">
              <a:cs typeface="+mn-cs"/>
            </a:endParaRPr>
          </a:p>
        </p:txBody>
      </p:sp>
      <p:sp>
        <p:nvSpPr>
          <p:cNvPr id="9" name="Rechteck 11"/>
          <p:cNvSpPr>
            <a:spLocks noChangeArrowheads="1"/>
          </p:cNvSpPr>
          <p:nvPr/>
        </p:nvSpPr>
        <p:spPr bwMode="auto">
          <a:xfrm>
            <a:off x="0" y="3963021"/>
            <a:ext cx="9144000" cy="161925"/>
          </a:xfrm>
          <a:prstGeom prst="rect">
            <a:avLst/>
          </a:prstGeom>
          <a:solidFill>
            <a:srgbClr val="90090D"/>
          </a:solidFill>
          <a:ln>
            <a:noFill/>
          </a:ln>
        </p:spPr>
        <p:txBody>
          <a:bodyPr/>
          <a:lstStyle>
            <a:lvl1pPr marL="533400" eaLnBrk="0" hangingPunct="0">
              <a:lnSpc>
                <a:spcPct val="80000"/>
              </a:lnSpc>
              <a:spcBef>
                <a:spcPct val="40000"/>
              </a:spcBef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40000"/>
              </a:spcBef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40000"/>
              </a:spcBef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40000"/>
              </a:spcBef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40000"/>
              </a:spcBef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de-AT" altLang="de-DE"/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" y="1820117"/>
            <a:ext cx="8534400" cy="770564"/>
          </a:xfrm>
        </p:spPr>
        <p:txBody>
          <a:bodyPr anchor="b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de-AT" noProof="0" dirty="0" smtClean="0"/>
          </a:p>
        </p:txBody>
      </p:sp>
      <p:sp>
        <p:nvSpPr>
          <p:cNvPr id="3153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637191"/>
            <a:ext cx="8534400" cy="510623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200">
                <a:solidFill>
                  <a:srgbClr val="5F5F5F"/>
                </a:solidFill>
                <a:latin typeface="Verdana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de-AT" noProof="0" dirty="0" smtClean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060" y="267495"/>
            <a:ext cx="3911140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1" descr="SWP_logoRGB_ohnetxt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808" y="4398831"/>
            <a:ext cx="18716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20" y="4443378"/>
            <a:ext cx="1224136" cy="584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5141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rgbClr val="B91114"/>
              </a:buClr>
              <a:defRPr/>
            </a:lvl1pPr>
            <a:lvl2pPr>
              <a:buClr>
                <a:srgbClr val="B91114"/>
              </a:buClr>
              <a:defRPr/>
            </a:lvl2pPr>
            <a:lvl3pPr>
              <a:buClr>
                <a:srgbClr val="B91114"/>
              </a:buClr>
              <a:defRPr/>
            </a:lvl3pPr>
            <a:lvl4pPr>
              <a:buClr>
                <a:srgbClr val="B91114"/>
              </a:buClr>
              <a:defRPr/>
            </a:lvl4pPr>
            <a:lvl5pPr>
              <a:buClr>
                <a:srgbClr val="B91114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DAF531-9E22-4A45-84A7-F560FC28FFC3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smtClean="0"/>
              <a:t>Software </a:t>
            </a:r>
            <a:r>
              <a:rPr lang="en-US"/>
              <a:t>Competence Center </a:t>
            </a:r>
            <a:r>
              <a:rPr lang="en-US" err="1"/>
              <a:t>Hagenberg</a:t>
            </a:r>
            <a:r>
              <a:rPr lang="en-US"/>
              <a:t> GmbH </a:t>
            </a:r>
          </a:p>
        </p:txBody>
      </p:sp>
    </p:spTree>
    <p:extLst>
      <p:ext uri="{BB962C8B-B14F-4D97-AF65-F5344CB8AC3E}">
        <p14:creationId xmlns:p14="http://schemas.microsoft.com/office/powerpoint/2010/main" val="2448438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114300"/>
            <a:ext cx="2171700" cy="42936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AT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14300"/>
            <a:ext cx="6362700" cy="4293654"/>
          </a:xfrm>
        </p:spPr>
        <p:txBody>
          <a:bodyPr vert="eaVert"/>
          <a:lstStyle>
            <a:lvl1pPr>
              <a:buClr>
                <a:srgbClr val="B91114"/>
              </a:buClr>
              <a:defRPr/>
            </a:lvl1pPr>
            <a:lvl2pPr>
              <a:buClr>
                <a:srgbClr val="B91114"/>
              </a:buClr>
              <a:defRPr/>
            </a:lvl2pPr>
            <a:lvl3pPr>
              <a:buClr>
                <a:srgbClr val="B91114"/>
              </a:buClr>
              <a:defRPr/>
            </a:lvl3pPr>
            <a:lvl4pPr>
              <a:buClr>
                <a:srgbClr val="B91114"/>
              </a:buClr>
              <a:defRPr/>
            </a:lvl4pPr>
            <a:lvl5pPr>
              <a:buClr>
                <a:srgbClr val="B91114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5E2CC-0A0E-4E1B-B588-6B243CCF347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smtClean="0"/>
              <a:t>Software </a:t>
            </a:r>
            <a:r>
              <a:rPr lang="en-US"/>
              <a:t>Competence Center </a:t>
            </a:r>
            <a:r>
              <a:rPr lang="en-US" err="1"/>
              <a:t>Hagenberg</a:t>
            </a:r>
            <a:r>
              <a:rPr lang="en-US"/>
              <a:t> GmbH </a:t>
            </a:r>
          </a:p>
        </p:txBody>
      </p:sp>
    </p:spTree>
    <p:extLst>
      <p:ext uri="{BB962C8B-B14F-4D97-AF65-F5344CB8AC3E}">
        <p14:creationId xmlns:p14="http://schemas.microsoft.com/office/powerpoint/2010/main" val="2057101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43558"/>
            <a:ext cx="8784976" cy="3456384"/>
          </a:xfrm>
          <a:noFill/>
        </p:spPr>
        <p:txBody>
          <a:bodyPr/>
          <a:lstStyle>
            <a:lvl1pPr>
              <a:buClr>
                <a:srgbClr val="B91114"/>
              </a:buClr>
              <a:defRPr/>
            </a:lvl1pPr>
            <a:lvl2pPr>
              <a:buClr>
                <a:srgbClr val="B91114"/>
              </a:buClr>
              <a:defRPr sz="2000"/>
            </a:lvl2pPr>
            <a:lvl3pPr>
              <a:buClr>
                <a:srgbClr val="B91114"/>
              </a:buClr>
              <a:defRPr sz="1800"/>
            </a:lvl3pPr>
            <a:lvl4pPr>
              <a:buClr>
                <a:srgbClr val="B91114"/>
              </a:buClr>
              <a:defRPr sz="1600"/>
            </a:lvl4pPr>
            <a:lvl5pPr>
              <a:buClr>
                <a:srgbClr val="B91114"/>
              </a:buCl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512" y="141480"/>
            <a:ext cx="8784976" cy="54006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AT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CFE03-D785-48FF-A2B6-F1049DE590AC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smtClean="0"/>
              <a:t>Software </a:t>
            </a:r>
            <a:r>
              <a:rPr lang="en-US"/>
              <a:t>Competence Center </a:t>
            </a:r>
            <a:r>
              <a:rPr lang="en-US" err="1"/>
              <a:t>Hagenberg</a:t>
            </a:r>
            <a:r>
              <a:rPr lang="en-US"/>
              <a:t> GmbH </a:t>
            </a:r>
          </a:p>
        </p:txBody>
      </p:sp>
    </p:spTree>
    <p:extLst>
      <p:ext uri="{BB962C8B-B14F-4D97-AF65-F5344CB8AC3E}">
        <p14:creationId xmlns:p14="http://schemas.microsoft.com/office/powerpoint/2010/main" val="785913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46741"/>
            <a:ext cx="7772400" cy="1021556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de-A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221601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28EBC6-D6C1-421A-AEF0-577BC8DAE581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smtClean="0"/>
              <a:t>Software </a:t>
            </a:r>
            <a:r>
              <a:rPr lang="en-US"/>
              <a:t>Competence Center </a:t>
            </a:r>
            <a:r>
              <a:rPr lang="en-US" err="1"/>
              <a:t>Hagenberg</a:t>
            </a:r>
            <a:r>
              <a:rPr lang="en-US"/>
              <a:t> GmbH </a:t>
            </a:r>
          </a:p>
        </p:txBody>
      </p:sp>
    </p:spTree>
    <p:extLst>
      <p:ext uri="{BB962C8B-B14F-4D97-AF65-F5344CB8AC3E}">
        <p14:creationId xmlns:p14="http://schemas.microsoft.com/office/powerpoint/2010/main" val="191330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41480"/>
            <a:ext cx="8784976" cy="5400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512" y="843558"/>
            <a:ext cx="4248472" cy="3456384"/>
          </a:xfrm>
        </p:spPr>
        <p:txBody>
          <a:bodyPr/>
          <a:lstStyle>
            <a:lvl1pPr>
              <a:buClr>
                <a:srgbClr val="B91114"/>
              </a:buClr>
              <a:defRPr sz="2400"/>
            </a:lvl1pPr>
            <a:lvl2pPr>
              <a:buClr>
                <a:srgbClr val="B91114"/>
              </a:buClr>
              <a:defRPr sz="2000"/>
            </a:lvl2pPr>
            <a:lvl3pPr>
              <a:buClr>
                <a:srgbClr val="B91114"/>
              </a:buClr>
              <a:defRPr sz="1800"/>
            </a:lvl3pPr>
            <a:lvl4pPr>
              <a:buClr>
                <a:srgbClr val="B91114"/>
              </a:buClr>
              <a:defRPr sz="1600"/>
            </a:lvl4pPr>
            <a:lvl5pPr>
              <a:buClr>
                <a:srgbClr val="B91114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008" y="843558"/>
            <a:ext cx="4320016" cy="3456384"/>
          </a:xfrm>
        </p:spPr>
        <p:txBody>
          <a:bodyPr/>
          <a:lstStyle>
            <a:lvl1pPr>
              <a:buClr>
                <a:srgbClr val="B91114"/>
              </a:buClr>
              <a:defRPr sz="2400"/>
            </a:lvl1pPr>
            <a:lvl2pPr>
              <a:buClr>
                <a:srgbClr val="B91114"/>
              </a:buClr>
              <a:defRPr sz="2000"/>
            </a:lvl2pPr>
            <a:lvl3pPr>
              <a:buClr>
                <a:srgbClr val="B91114"/>
              </a:buClr>
              <a:defRPr sz="1800"/>
            </a:lvl3pPr>
            <a:lvl4pPr>
              <a:buClr>
                <a:srgbClr val="B91114"/>
              </a:buClr>
              <a:defRPr sz="1600"/>
            </a:lvl4pPr>
            <a:lvl5pPr>
              <a:buClr>
                <a:srgbClr val="B91114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EC92B5-5EF0-4403-B28D-1376C675B50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smtClean="0"/>
              <a:t>Software </a:t>
            </a:r>
            <a:r>
              <a:rPr lang="en-US"/>
              <a:t>Competence Center </a:t>
            </a:r>
            <a:r>
              <a:rPr lang="en-US" err="1"/>
              <a:t>Hagenberg</a:t>
            </a:r>
            <a:r>
              <a:rPr lang="en-US"/>
              <a:t> GmbH </a:t>
            </a:r>
          </a:p>
        </p:txBody>
      </p:sp>
    </p:spTree>
    <p:extLst>
      <p:ext uri="{BB962C8B-B14F-4D97-AF65-F5344CB8AC3E}">
        <p14:creationId xmlns:p14="http://schemas.microsoft.com/office/powerpoint/2010/main" val="96452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41480"/>
            <a:ext cx="8784976" cy="54006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A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843558"/>
            <a:ext cx="4248472" cy="5940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9512" y="1437624"/>
            <a:ext cx="4248472" cy="2862318"/>
          </a:xfrm>
        </p:spPr>
        <p:txBody>
          <a:bodyPr/>
          <a:lstStyle>
            <a:lvl1pPr>
              <a:buClr>
                <a:srgbClr val="B91114"/>
              </a:buClr>
              <a:defRPr sz="2400"/>
            </a:lvl1pPr>
            <a:lvl2pPr>
              <a:buClr>
                <a:srgbClr val="B91114"/>
              </a:buClr>
              <a:defRPr sz="2000"/>
            </a:lvl2pPr>
            <a:lvl3pPr>
              <a:buClr>
                <a:srgbClr val="B91114"/>
              </a:buClr>
              <a:defRPr sz="1800"/>
            </a:lvl3pPr>
            <a:lvl4pPr>
              <a:buClr>
                <a:srgbClr val="B91114"/>
              </a:buClr>
              <a:defRPr sz="1600"/>
            </a:lvl4pPr>
            <a:lvl5pPr>
              <a:buClr>
                <a:srgbClr val="B91114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9" y="843558"/>
            <a:ext cx="4329807" cy="5940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008" y="1437624"/>
            <a:ext cx="4320480" cy="2862318"/>
          </a:xfrm>
        </p:spPr>
        <p:txBody>
          <a:bodyPr/>
          <a:lstStyle>
            <a:lvl1pPr>
              <a:buClr>
                <a:srgbClr val="B91114"/>
              </a:buClr>
              <a:defRPr sz="2400"/>
            </a:lvl1pPr>
            <a:lvl2pPr>
              <a:buClr>
                <a:srgbClr val="B91114"/>
              </a:buClr>
              <a:defRPr sz="2000"/>
            </a:lvl2pPr>
            <a:lvl3pPr>
              <a:buClr>
                <a:srgbClr val="B91114"/>
              </a:buClr>
              <a:defRPr sz="1800"/>
            </a:lvl3pPr>
            <a:lvl4pPr>
              <a:buClr>
                <a:srgbClr val="B91114"/>
              </a:buClr>
              <a:defRPr sz="1600"/>
            </a:lvl4pPr>
            <a:lvl5pPr>
              <a:buClr>
                <a:srgbClr val="B91114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F6120-80A4-4208-8C96-3DB8482FB939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smtClean="0"/>
              <a:t>Software </a:t>
            </a:r>
            <a:r>
              <a:rPr lang="en-US"/>
              <a:t>Competence Center </a:t>
            </a:r>
            <a:r>
              <a:rPr lang="en-US" err="1"/>
              <a:t>Hagenberg</a:t>
            </a:r>
            <a:r>
              <a:rPr lang="en-US"/>
              <a:t> GmbH </a:t>
            </a:r>
          </a:p>
        </p:txBody>
      </p:sp>
    </p:spTree>
    <p:extLst>
      <p:ext uri="{BB962C8B-B14F-4D97-AF65-F5344CB8AC3E}">
        <p14:creationId xmlns:p14="http://schemas.microsoft.com/office/powerpoint/2010/main" val="497454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41480"/>
            <a:ext cx="8784976" cy="54006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AT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71A060-E16F-4667-8EFF-40EB6D68BF8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smtClean="0"/>
              <a:t>Software </a:t>
            </a:r>
            <a:r>
              <a:rPr lang="en-US"/>
              <a:t>Competence Center </a:t>
            </a:r>
            <a:r>
              <a:rPr lang="en-US" err="1"/>
              <a:t>Hagenberg</a:t>
            </a:r>
            <a:r>
              <a:rPr lang="en-US"/>
              <a:t> GmbH </a:t>
            </a:r>
          </a:p>
        </p:txBody>
      </p:sp>
    </p:spTree>
    <p:extLst>
      <p:ext uri="{BB962C8B-B14F-4D97-AF65-F5344CB8AC3E}">
        <p14:creationId xmlns:p14="http://schemas.microsoft.com/office/powerpoint/2010/main" val="2365907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F84C3E-460D-49A7-BF47-60B51A5B0D3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smtClean="0"/>
              <a:t>Software </a:t>
            </a:r>
            <a:r>
              <a:rPr lang="en-US"/>
              <a:t>Competence Center </a:t>
            </a:r>
            <a:r>
              <a:rPr lang="en-US" err="1"/>
              <a:t>Hagenberg</a:t>
            </a:r>
            <a:r>
              <a:rPr lang="en-US"/>
              <a:t> GmbH </a:t>
            </a:r>
          </a:p>
        </p:txBody>
      </p:sp>
    </p:spTree>
    <p:extLst>
      <p:ext uri="{BB962C8B-B14F-4D97-AF65-F5344CB8AC3E}">
        <p14:creationId xmlns:p14="http://schemas.microsoft.com/office/powerpoint/2010/main" val="1821028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203167"/>
          </a:xfrm>
        </p:spPr>
        <p:txBody>
          <a:bodyPr/>
          <a:lstStyle>
            <a:lvl1pPr>
              <a:buClr>
                <a:srgbClr val="B91114"/>
              </a:buClr>
              <a:defRPr sz="3200"/>
            </a:lvl1pPr>
            <a:lvl2pPr>
              <a:buClr>
                <a:srgbClr val="B91114"/>
              </a:buClr>
              <a:defRPr sz="2800"/>
            </a:lvl2pPr>
            <a:lvl3pPr>
              <a:buClr>
                <a:srgbClr val="B91114"/>
              </a:buClr>
              <a:defRPr sz="2400"/>
            </a:lvl3pPr>
            <a:lvl4pPr>
              <a:buClr>
                <a:srgbClr val="B91114"/>
              </a:buClr>
              <a:defRPr sz="2000"/>
            </a:lvl4pPr>
            <a:lvl5pPr>
              <a:buClr>
                <a:srgbClr val="B91114"/>
              </a:buCl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3316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259EB-0FC3-4017-8B61-7EF13CEE3480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smtClean="0"/>
              <a:t>Software </a:t>
            </a:r>
            <a:r>
              <a:rPr lang="en-US"/>
              <a:t>Competence Center </a:t>
            </a:r>
            <a:r>
              <a:rPr lang="en-US" err="1"/>
              <a:t>Hagenberg</a:t>
            </a:r>
            <a:r>
              <a:rPr lang="en-US"/>
              <a:t> GmbH </a:t>
            </a:r>
          </a:p>
        </p:txBody>
      </p:sp>
    </p:spTree>
    <p:extLst>
      <p:ext uri="{BB962C8B-B14F-4D97-AF65-F5344CB8AC3E}">
        <p14:creationId xmlns:p14="http://schemas.microsoft.com/office/powerpoint/2010/main" val="1603178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e-AT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3824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C1611D-50A0-42E1-8CF8-23225C70AF30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smtClean="0"/>
              <a:t>Software </a:t>
            </a:r>
            <a:r>
              <a:rPr lang="en-US"/>
              <a:t>Competence Center </a:t>
            </a:r>
            <a:r>
              <a:rPr lang="en-US" err="1"/>
              <a:t>Hagenberg</a:t>
            </a:r>
            <a:r>
              <a:rPr lang="en-US"/>
              <a:t> GmbH </a:t>
            </a:r>
          </a:p>
        </p:txBody>
      </p:sp>
    </p:spTree>
    <p:extLst>
      <p:ext uri="{BB962C8B-B14F-4D97-AF65-F5344CB8AC3E}">
        <p14:creationId xmlns:p14="http://schemas.microsoft.com/office/powerpoint/2010/main" val="142682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1" y="842963"/>
            <a:ext cx="8812213" cy="345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noProof="0" smtClean="0"/>
              <a:t>Click to edit Master text styles</a:t>
            </a:r>
          </a:p>
          <a:p>
            <a:pPr lvl="1"/>
            <a:r>
              <a:rPr lang="en-US" altLang="de-DE" noProof="0" smtClean="0"/>
              <a:t>Second level</a:t>
            </a:r>
          </a:p>
          <a:p>
            <a:pPr lvl="2"/>
            <a:r>
              <a:rPr lang="en-US" altLang="de-DE" noProof="0" smtClean="0"/>
              <a:t>Third level</a:t>
            </a:r>
          </a:p>
          <a:p>
            <a:pPr lvl="3"/>
            <a:r>
              <a:rPr lang="en-US" altLang="de-DE" noProof="0" smtClean="0"/>
              <a:t>Fourth level</a:t>
            </a:r>
          </a:p>
          <a:p>
            <a:pPr lvl="4"/>
            <a:r>
              <a:rPr lang="en-US" altLang="de-DE" noProof="0" smtClean="0"/>
              <a:t>Fifth level</a:t>
            </a:r>
            <a:endParaRPr lang="de-AT" altLang="de-DE" noProof="0" dirty="0" smtClean="0"/>
          </a:p>
        </p:txBody>
      </p:sp>
      <p:sp>
        <p:nvSpPr>
          <p:cNvPr id="31437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40201" y="4857750"/>
            <a:ext cx="606425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0" sz="1100">
                <a:solidFill>
                  <a:schemeClr val="folHlink"/>
                </a:solidFill>
                <a:cs typeface="+mn-cs"/>
              </a:defRPr>
            </a:lvl1pPr>
          </a:lstStyle>
          <a:p>
            <a:pPr>
              <a:defRPr/>
            </a:pPr>
            <a:fld id="{B21FE4ED-34AE-4B61-804F-14AA5C59BB28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152400" y="114300"/>
            <a:ext cx="5715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lnSpc>
                <a:spcPct val="80000"/>
              </a:lnSpc>
              <a:spcBef>
                <a:spcPct val="40000"/>
              </a:spcBef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40000"/>
              </a:spcBef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40000"/>
              </a:spcBef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40000"/>
              </a:spcBef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40000"/>
              </a:spcBef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de-AT" altLang="de-DE"/>
          </a:p>
        </p:txBody>
      </p:sp>
      <p:sp>
        <p:nvSpPr>
          <p:cNvPr id="31437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4857750"/>
            <a:ext cx="3703638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0" sz="1100" dirty="0" smtClean="0">
                <a:solidFill>
                  <a:schemeClr val="folHlink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© Software Competence Center </a:t>
            </a:r>
            <a:r>
              <a:rPr lang="en-US" dirty="0" err="1"/>
              <a:t>Hagenberg</a:t>
            </a:r>
            <a:r>
              <a:rPr lang="en-US" dirty="0"/>
              <a:t> GmbH </a:t>
            </a:r>
          </a:p>
        </p:txBody>
      </p:sp>
      <p:sp>
        <p:nvSpPr>
          <p:cNvPr id="103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52401" y="114300"/>
            <a:ext cx="8812213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noProof="0" smtClean="0"/>
              <a:t>Click to edit Master title style</a:t>
            </a:r>
            <a:endParaRPr lang="de-AT" altLang="de-DE" noProof="0" dirty="0" smtClean="0"/>
          </a:p>
        </p:txBody>
      </p:sp>
      <p:sp>
        <p:nvSpPr>
          <p:cNvPr id="1032" name="Rechteck 8"/>
          <p:cNvSpPr>
            <a:spLocks noChangeArrowheads="1"/>
          </p:cNvSpPr>
          <p:nvPr/>
        </p:nvSpPr>
        <p:spPr bwMode="auto">
          <a:xfrm>
            <a:off x="0" y="4371950"/>
            <a:ext cx="9144000" cy="161925"/>
          </a:xfrm>
          <a:prstGeom prst="rect">
            <a:avLst/>
          </a:prstGeom>
          <a:solidFill>
            <a:srgbClr val="90090D"/>
          </a:solidFill>
          <a:ln>
            <a:noFill/>
          </a:ln>
        </p:spPr>
        <p:txBody>
          <a:bodyPr/>
          <a:lstStyle>
            <a:lvl1pPr marL="533400" eaLnBrk="0" hangingPunct="0">
              <a:lnSpc>
                <a:spcPct val="80000"/>
              </a:lnSpc>
              <a:spcBef>
                <a:spcPct val="40000"/>
              </a:spcBef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40000"/>
              </a:spcBef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40000"/>
              </a:spcBef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40000"/>
              </a:spcBef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40000"/>
              </a:spcBef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de-AT" altLang="de-DE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624919"/>
            <a:ext cx="1796478" cy="463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B91114"/>
        </a:buClr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B8282F"/>
        </a:buClr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B8282F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B8282F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B8282F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B8282F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B8282F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B8282F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B8282F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nitk/generic-jpa-converter-encrypt-decryp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damienbeaufils/spring-data-jpa-encryption-example" TargetMode="External"/><Relationship Id="rId4" Type="http://schemas.openxmlformats.org/officeDocument/2006/relationships/hyperlink" Target="https://sunitkatkar.blogspot.com/2018/04/spring-boot-2-generic-jpa-converter-to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rwall.com/p/ppk5bg/encrypting-your-user-s-data-in-the-db" TargetMode="External"/><Relationship Id="rId2" Type="http://schemas.openxmlformats.org/officeDocument/2006/relationships/hyperlink" Target="http://tomaszdziurko.com/2013/07/transparently-persist-retrieve-encrypted-data-databas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indnerd.com/list/view/Hibernate-Encryption-using-Jasypt/16928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ladmihalcea.com/how-to-encrypt-and-decrypt-data-with-hibernate/" TargetMode="External"/><Relationship Id="rId2" Type="http://schemas.openxmlformats.org/officeDocument/2006/relationships/hyperlink" Target="https://www.thoughts-on-java.org/map-encrypted-database-columns-hibernates-columntransformer-annotatio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304800" y="1593056"/>
            <a:ext cx="8534400" cy="770335"/>
          </a:xfrm>
        </p:spPr>
        <p:txBody>
          <a:bodyPr/>
          <a:lstStyle/>
          <a:p>
            <a:r>
              <a:rPr lang="de-AT" altLang="de-DE" dirty="0" smtClean="0"/>
              <a:t>Privacy </a:t>
            </a:r>
            <a:r>
              <a:rPr lang="de-AT" altLang="de-DE" dirty="0" err="1" smtClean="0"/>
              <a:t>by</a:t>
            </a:r>
            <a:r>
              <a:rPr lang="de-AT" altLang="de-DE" dirty="0" smtClean="0"/>
              <a:t> </a:t>
            </a:r>
            <a:r>
              <a:rPr lang="de-AT" altLang="de-DE" dirty="0" smtClean="0"/>
              <a:t>Design – </a:t>
            </a:r>
            <a:r>
              <a:rPr lang="de-AT" altLang="de-DE" dirty="0" err="1" smtClean="0"/>
              <a:t>Protect</a:t>
            </a:r>
            <a:r>
              <a:rPr lang="de-AT" altLang="de-DE" dirty="0" smtClean="0"/>
              <a:t> Data at Rest</a:t>
            </a:r>
            <a:endParaRPr lang="de-AT" altLang="de-DE" dirty="0" smtClean="0"/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>
          <a:xfrm>
            <a:off x="304800" y="2409825"/>
            <a:ext cx="8534400" cy="882005"/>
          </a:xfrm>
        </p:spPr>
        <p:txBody>
          <a:bodyPr/>
          <a:lstStyle/>
          <a:p>
            <a:r>
              <a:rPr lang="de-AT" altLang="de-DE" dirty="0" smtClean="0"/>
              <a:t>16.10.2018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Transparent Data </a:t>
            </a:r>
            <a:r>
              <a:rPr lang="en-GB" dirty="0" smtClean="0"/>
              <a:t>Encryption</a:t>
            </a:r>
          </a:p>
          <a:p>
            <a:r>
              <a:rPr lang="en-GB" dirty="0" smtClean="0"/>
              <a:t>Data Masking</a:t>
            </a:r>
          </a:p>
          <a:p>
            <a:r>
              <a:rPr lang="en-GB" dirty="0"/>
              <a:t>Application-Level Encryption</a:t>
            </a:r>
            <a:endParaRPr lang="en-GB" dirty="0" smtClean="0"/>
          </a:p>
          <a:p>
            <a:endParaRPr lang="de-AT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Overview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CFE03-D785-48FF-A2B6-F1049DE590A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Software Competence Center Hagenberg GmbH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300" dirty="0" smtClean="0"/>
              <a:t>Microsoft, IBM, Oracle</a:t>
            </a:r>
          </a:p>
          <a:p>
            <a:r>
              <a:rPr lang="en-GB" sz="2300" dirty="0" smtClean="0"/>
              <a:t>Stores defined data (tables, columns) encrypted on the file system </a:t>
            </a:r>
            <a:r>
              <a:rPr lang="en-GB" sz="2300" dirty="0" smtClean="0">
                <a:sym typeface="Wingdings" panose="05000000000000000000" pitchFamily="2" charset="2"/>
              </a:rPr>
              <a:t> attacker with access to the file system cannot steal data</a:t>
            </a:r>
          </a:p>
          <a:p>
            <a:r>
              <a:rPr lang="en-GB" sz="2300" dirty="0" smtClean="0">
                <a:sym typeface="Wingdings" panose="05000000000000000000" pitchFamily="2" charset="2"/>
              </a:rPr>
              <a:t>Data is decrypted when a user passes the access control  no need to change the application</a:t>
            </a:r>
          </a:p>
          <a:p>
            <a:r>
              <a:rPr lang="en-GB" sz="2300" dirty="0" smtClean="0">
                <a:sym typeface="Wingdings" panose="05000000000000000000" pitchFamily="2" charset="2"/>
              </a:rPr>
              <a:t>No protection if access control fails</a:t>
            </a:r>
          </a:p>
          <a:p>
            <a:r>
              <a:rPr lang="en-GB" sz="2300" dirty="0" smtClean="0">
                <a:sym typeface="Wingdings" panose="05000000000000000000" pitchFamily="2" charset="2"/>
              </a:rPr>
              <a:t>Storage and generation of keys, encryption and decryption is made in a separate module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Transparent Data Encryption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CFE03-D785-48FF-A2B6-F1049DE590A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Software Competence Center Hagenberg GmbH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53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Anonymize/mask data returned by queries (during runtime)</a:t>
            </a:r>
          </a:p>
          <a:p>
            <a:r>
              <a:rPr lang="en-GB" dirty="0" smtClean="0"/>
              <a:t>Data is not stored encrypted</a:t>
            </a:r>
          </a:p>
          <a:p>
            <a:r>
              <a:rPr lang="en-GB" dirty="0" smtClean="0"/>
              <a:t>Example (SVNR): </a:t>
            </a:r>
            <a:r>
              <a:rPr lang="en-GB" dirty="0"/>
              <a:t>1234 010190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**** ****</a:t>
            </a:r>
            <a:r>
              <a:rPr lang="en-GB" dirty="0" smtClean="0"/>
              <a:t>90</a:t>
            </a:r>
          </a:p>
          <a:p>
            <a:r>
              <a:rPr lang="en-GB" dirty="0" smtClean="0"/>
              <a:t>Field-Level-Security???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Dynamic Data Masking (Microsoft)</a:t>
            </a:r>
            <a:br>
              <a:rPr lang="en-GB" dirty="0" smtClean="0"/>
            </a:br>
            <a:r>
              <a:rPr lang="en-GB" dirty="0" smtClean="0"/>
              <a:t>Data Redaction (Oracle)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CFE03-D785-48FF-A2B6-F1049DE590A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Software Competence Center Hagenberg GmbH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42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Problems</a:t>
            </a:r>
          </a:p>
          <a:p>
            <a:pPr lvl="1"/>
            <a:r>
              <a:rPr lang="en-GB" dirty="0" smtClean="0"/>
              <a:t>Key-Management</a:t>
            </a:r>
          </a:p>
          <a:p>
            <a:pPr lvl="1"/>
            <a:r>
              <a:rPr lang="en-GB" dirty="0" smtClean="0"/>
              <a:t>Searching for encrypted columns</a:t>
            </a:r>
          </a:p>
          <a:p>
            <a:pPr lvl="1"/>
            <a:r>
              <a:rPr lang="en-GB" dirty="0" smtClean="0"/>
              <a:t>Custom SQL-Queries</a:t>
            </a:r>
          </a:p>
          <a:p>
            <a:pPr lvl="1"/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Application-Level Encryption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CFE03-D785-48FF-A2B6-F1049DE590A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Software Competence Center Hagenberg GmbH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98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300" dirty="0"/>
              <a:t>JPA </a:t>
            </a:r>
            <a:r>
              <a:rPr lang="en-GB" sz="2300" dirty="0" smtClean="0"/>
              <a:t>Convert</a:t>
            </a:r>
          </a:p>
          <a:p>
            <a:endParaRPr lang="en-GB" sz="2300" dirty="0"/>
          </a:p>
          <a:p>
            <a:endParaRPr lang="en-GB" sz="2300" dirty="0" smtClean="0"/>
          </a:p>
          <a:p>
            <a:pPr lvl="1"/>
            <a:r>
              <a:rPr lang="en-GB" sz="1900" dirty="0" smtClean="0"/>
              <a:t>Examples</a:t>
            </a:r>
            <a:endParaRPr lang="en-GB" sz="1900" dirty="0">
              <a:hlinkClick r:id="rId3"/>
            </a:endParaRPr>
          </a:p>
          <a:p>
            <a:pPr lvl="2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github.com/sunitk/generic-jpa-converter-encrypt-decrypt</a:t>
            </a:r>
            <a:r>
              <a:rPr lang="en-GB" dirty="0" smtClean="0"/>
              <a:t> </a:t>
            </a:r>
          </a:p>
          <a:p>
            <a:pPr lvl="2"/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sunitkatkar.blogspot.com/2018/04/spring-boot-2-generic-jpa-converter-to.html</a:t>
            </a:r>
            <a:endParaRPr lang="en-GB" dirty="0"/>
          </a:p>
          <a:p>
            <a:pPr lvl="2"/>
            <a:r>
              <a:rPr lang="en-GB" dirty="0">
                <a:hlinkClick r:id="rId5"/>
              </a:rPr>
              <a:t>https://</a:t>
            </a:r>
            <a:r>
              <a:rPr lang="en-GB" dirty="0" smtClean="0">
                <a:hlinkClick r:id="rId5"/>
              </a:rPr>
              <a:t>github.com/damienbeaufils/spring-data-jpa-encryption-example</a:t>
            </a: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>
              <a:hlinkClick r:id="rId3"/>
            </a:endParaRPr>
          </a:p>
          <a:p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Application-Level Encryption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CFE03-D785-48FF-A2B6-F1049DE590A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Software Competence Center Hagenberg GmbH </a:t>
            </a:r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539552" y="1239348"/>
            <a:ext cx="74168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t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solidFill>
                  <a:srgbClr val="D73A49"/>
                </a:solidFill>
                <a:latin typeface="Consolas" panose="020B0609020204030204" pitchFamily="49" charset="0"/>
              </a:rPr>
              <a:t>@Column</a:t>
            </a:r>
            <a:r>
              <a:rPr lang="en-GB" sz="1600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005CC5"/>
                </a:solidFill>
                <a:latin typeface="Consolas" panose="020B0609020204030204" pitchFamily="49" charset="0"/>
              </a:rPr>
              <a:t>name</a:t>
            </a:r>
            <a:r>
              <a:rPr lang="en-GB" sz="1600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32F62"/>
                </a:solidFill>
                <a:latin typeface="Consolas" panose="020B0609020204030204" pitchFamily="49" charset="0"/>
              </a:rPr>
              <a:t>"</a:t>
            </a:r>
            <a:r>
              <a:rPr lang="en-GB" sz="1600" dirty="0" err="1">
                <a:solidFill>
                  <a:srgbClr val="032F62"/>
                </a:solidFill>
                <a:latin typeface="Consolas" panose="020B0609020204030204" pitchFamily="49" charset="0"/>
              </a:rPr>
              <a:t>sensitive_data</a:t>
            </a:r>
            <a:r>
              <a:rPr lang="en-GB" sz="1600" dirty="0">
                <a:solidFill>
                  <a:srgbClr val="032F62"/>
                </a:solidFill>
                <a:latin typeface="Consolas" panose="020B0609020204030204" pitchFamily="49" charset="0"/>
              </a:rPr>
              <a:t>"</a:t>
            </a:r>
            <a:r>
              <a:rPr lang="en-GB" sz="1600" dirty="0">
                <a:solidFill>
                  <a:srgbClr val="24292E"/>
                </a:solidFill>
                <a:latin typeface="Consolas" panose="020B0609020204030204" pitchFamily="49" charset="0"/>
              </a:rPr>
              <a:t>)</a:t>
            </a:r>
            <a:endParaRPr lang="en-GB" sz="1600" dirty="0">
              <a:solidFill>
                <a:srgbClr val="D73A49"/>
              </a:solidFill>
              <a:latin typeface="Consolas" panose="020B0609020204030204" pitchFamily="49" charset="0"/>
            </a:endParaRPr>
          </a:p>
          <a:p>
            <a:pPr fontAlgn="t"/>
            <a:r>
              <a:rPr lang="en-GB" sz="1600" dirty="0">
                <a:solidFill>
                  <a:srgbClr val="D73A49"/>
                </a:solidFill>
                <a:latin typeface="Consolas" panose="020B0609020204030204" pitchFamily="49" charset="0"/>
              </a:rPr>
              <a:t>@Convert</a:t>
            </a:r>
            <a:r>
              <a:rPr lang="en-GB" sz="1600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005CC5"/>
                </a:solidFill>
                <a:latin typeface="Consolas" panose="020B0609020204030204" pitchFamily="49" charset="0"/>
              </a:rPr>
              <a:t>converter</a:t>
            </a:r>
            <a:r>
              <a:rPr lang="en-GB" sz="1600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24292E"/>
                </a:solidFill>
                <a:latin typeface="Consolas" panose="020B0609020204030204" pitchFamily="49" charset="0"/>
              </a:rPr>
              <a:t>StringEncryptDecryptConverter</a:t>
            </a:r>
            <a:r>
              <a:rPr lang="en-GB" sz="1600" dirty="0" err="1">
                <a:solidFill>
                  <a:srgbClr val="D73A49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 err="1">
                <a:solidFill>
                  <a:srgbClr val="24292E"/>
                </a:solidFill>
                <a:latin typeface="Consolas" panose="020B0609020204030204" pitchFamily="49" charset="0"/>
              </a:rPr>
              <a:t>class</a:t>
            </a:r>
            <a:r>
              <a:rPr lang="en-GB" sz="1600" dirty="0">
                <a:solidFill>
                  <a:srgbClr val="24292E"/>
                </a:solidFill>
                <a:latin typeface="Consolas" panose="020B0609020204030204" pitchFamily="49" charset="0"/>
              </a:rPr>
              <a:t>)</a:t>
            </a:r>
          </a:p>
          <a:p>
            <a:pPr lvl="0" fontAlgn="t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solidFill>
                  <a:srgbClr val="D73A49"/>
                </a:solidFill>
                <a:latin typeface="Consolas" panose="020B0609020204030204" pitchFamily="49" charset="0"/>
              </a:rPr>
              <a:t>private</a:t>
            </a:r>
            <a:r>
              <a:rPr lang="en-GB" sz="1600" dirty="0">
                <a:solidFill>
                  <a:srgbClr val="24292E"/>
                </a:solidFill>
                <a:latin typeface="Consolas" panose="020B0609020204030204" pitchFamily="49" charset="0"/>
              </a:rPr>
              <a:t> String </a:t>
            </a:r>
            <a:r>
              <a:rPr lang="en-GB" sz="1600" dirty="0" err="1">
                <a:solidFill>
                  <a:srgbClr val="24292E"/>
                </a:solidFill>
                <a:latin typeface="Consolas" panose="020B0609020204030204" pitchFamily="49" charset="0"/>
              </a:rPr>
              <a:t>sensitiveData</a:t>
            </a:r>
            <a:r>
              <a:rPr lang="en-GB" sz="1600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09910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79512" y="843558"/>
            <a:ext cx="4896544" cy="3456384"/>
          </a:xfrm>
        </p:spPr>
        <p:txBody>
          <a:bodyPr/>
          <a:lstStyle/>
          <a:p>
            <a:r>
              <a:rPr lang="en-GB" dirty="0" err="1" smtClean="0"/>
              <a:t>Jasypt</a:t>
            </a:r>
            <a:r>
              <a:rPr lang="en-GB" dirty="0" smtClean="0"/>
              <a:t>-Hibernate</a:t>
            </a:r>
          </a:p>
          <a:p>
            <a:pPr lvl="1"/>
            <a:r>
              <a:rPr lang="en-GB" dirty="0" err="1" smtClean="0"/>
              <a:t>Jasypt</a:t>
            </a:r>
            <a:r>
              <a:rPr lang="en-GB" dirty="0" smtClean="0"/>
              <a:t> = Crypto-Library</a:t>
            </a:r>
            <a:endParaRPr lang="en-GB" dirty="0"/>
          </a:p>
          <a:p>
            <a:pPr lvl="1"/>
            <a:r>
              <a:rPr lang="en-GB" dirty="0" smtClean="0"/>
              <a:t>Examples</a:t>
            </a:r>
            <a:endParaRPr lang="en-GB" dirty="0"/>
          </a:p>
          <a:p>
            <a:pPr lvl="2"/>
            <a:r>
              <a:rPr lang="en-GB" dirty="0">
                <a:hlinkClick r:id="rId2"/>
              </a:rPr>
              <a:t>http://tomaszdziurko.com/2013/07/transparently-persist-retrieve-encrypted-data-database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pPr lvl="2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coderwall.com/p/ppk5bg/encrypting-your-user-s-data-in-the-db</a:t>
            </a:r>
            <a:endParaRPr lang="en-GB" dirty="0" smtClean="0"/>
          </a:p>
          <a:p>
            <a:pPr lvl="2"/>
            <a:r>
              <a:rPr lang="en-GB" dirty="0">
                <a:hlinkClick r:id="rId4"/>
              </a:rPr>
              <a:t>http://findnerd.com/list/view/Hibernate-Encryption-using-Jasypt/16928</a:t>
            </a:r>
            <a:r>
              <a:rPr lang="en-GB" dirty="0" smtClean="0">
                <a:hlinkClick r:id="rId4"/>
              </a:rPr>
              <a:t>/</a:t>
            </a:r>
            <a:endParaRPr lang="en-GB" dirty="0" smtClean="0"/>
          </a:p>
          <a:p>
            <a:pPr lvl="2"/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Application-Level Encryption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CFE03-D785-48FF-A2B6-F1049DE590A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Software Competence Center Hagenberg GmbH </a:t>
            </a: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5148064" y="681540"/>
            <a:ext cx="392392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GB" sz="1400" i="1" dirty="0">
                <a:solidFill>
                  <a:srgbClr val="666666"/>
                </a:solidFill>
                <a:latin typeface="Consolas" panose="020B0609020204030204" pitchFamily="49" charset="0"/>
              </a:rPr>
              <a:t>@</a:t>
            </a:r>
            <a:r>
              <a:rPr lang="en-GB" sz="1400" i="1" dirty="0" err="1">
                <a:solidFill>
                  <a:srgbClr val="666666"/>
                </a:solidFill>
                <a:latin typeface="Consolas" panose="020B0609020204030204" pitchFamily="49" charset="0"/>
              </a:rPr>
              <a:t>TypeDef</a:t>
            </a:r>
            <a:r>
              <a:rPr lang="en-GB" sz="1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fontAlgn="t"/>
            <a:r>
              <a:rPr lang="en-GB" sz="1400" dirty="0">
                <a:solidFill>
                  <a:srgbClr val="006FE0"/>
                </a:solidFill>
                <a:latin typeface="Consolas" panose="020B0609020204030204" pitchFamily="49" charset="0"/>
              </a:rPr>
              <a:t>  </a:t>
            </a:r>
            <a:r>
              <a:rPr lang="en-GB" sz="1400" dirty="0" smtClean="0">
                <a:solidFill>
                  <a:srgbClr val="002D7A"/>
                </a:solidFill>
                <a:latin typeface="Consolas" panose="020B0609020204030204" pitchFamily="49" charset="0"/>
              </a:rPr>
              <a:t>name</a:t>
            </a:r>
            <a:r>
              <a:rPr lang="en-GB" sz="1400" dirty="0">
                <a:solidFill>
                  <a:srgbClr val="006FE0"/>
                </a:solidFill>
                <a:latin typeface="Consolas" panose="020B0609020204030204" pitchFamily="49" charset="0"/>
              </a:rPr>
              <a:t>=</a:t>
            </a:r>
            <a:r>
              <a:rPr lang="en-GB" sz="1400" dirty="0">
                <a:solidFill>
                  <a:srgbClr val="DD1144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 err="1">
                <a:solidFill>
                  <a:srgbClr val="DD1144"/>
                </a:solidFill>
                <a:latin typeface="Consolas" panose="020B0609020204030204" pitchFamily="49" charset="0"/>
              </a:rPr>
              <a:t>encryptedString</a:t>
            </a:r>
            <a:r>
              <a:rPr lang="en-GB" sz="1400" dirty="0">
                <a:solidFill>
                  <a:srgbClr val="DD1144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fontAlgn="t"/>
            <a:r>
              <a:rPr lang="en-GB" sz="1400" dirty="0">
                <a:solidFill>
                  <a:srgbClr val="006FE0"/>
                </a:solidFill>
                <a:latin typeface="Consolas" panose="020B0609020204030204" pitchFamily="49" charset="0"/>
              </a:rPr>
              <a:t>  </a:t>
            </a:r>
            <a:r>
              <a:rPr lang="en-GB" sz="1400" dirty="0" err="1" smtClean="0">
                <a:solidFill>
                  <a:srgbClr val="002D7A"/>
                </a:solidFill>
                <a:latin typeface="Consolas" panose="020B0609020204030204" pitchFamily="49" charset="0"/>
              </a:rPr>
              <a:t>typeClass</a:t>
            </a:r>
            <a:r>
              <a:rPr lang="en-GB" sz="1400" dirty="0" smtClean="0">
                <a:solidFill>
                  <a:srgbClr val="006FE0"/>
                </a:solidFill>
                <a:latin typeface="Consolas" panose="020B0609020204030204" pitchFamily="49" charset="0"/>
              </a:rPr>
              <a:t>=</a:t>
            </a:r>
            <a:r>
              <a:rPr lang="en-GB" sz="1400" dirty="0" err="1" smtClean="0">
                <a:solidFill>
                  <a:srgbClr val="002D7A"/>
                </a:solidFill>
                <a:latin typeface="Consolas" panose="020B0609020204030204" pitchFamily="49" charset="0"/>
              </a:rPr>
              <a:t>EncryptedStringType</a:t>
            </a:r>
            <a:r>
              <a:rPr lang="en-GB" sz="14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GB" sz="1400" b="1" dirty="0" err="1" smtClean="0">
                <a:solidFill>
                  <a:srgbClr val="800080"/>
                </a:solidFill>
                <a:latin typeface="Consolas" panose="020B0609020204030204" pitchFamily="49" charset="0"/>
              </a:rPr>
              <a:t>class</a:t>
            </a:r>
            <a:r>
              <a:rPr lang="en-GB" sz="1400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fontAlgn="t"/>
            <a:r>
              <a:rPr lang="en-GB" sz="1400" dirty="0">
                <a:solidFill>
                  <a:srgbClr val="006FE0"/>
                </a:solidFill>
                <a:latin typeface="Consolas" panose="020B0609020204030204" pitchFamily="49" charset="0"/>
              </a:rPr>
              <a:t>  </a:t>
            </a:r>
            <a:r>
              <a:rPr lang="en-GB" sz="1400" dirty="0" smtClean="0">
                <a:solidFill>
                  <a:srgbClr val="002D7A"/>
                </a:solidFill>
                <a:latin typeface="Consolas" panose="020B0609020204030204" pitchFamily="49" charset="0"/>
              </a:rPr>
              <a:t>parameters</a:t>
            </a:r>
            <a:r>
              <a:rPr lang="en-GB" sz="1400" dirty="0">
                <a:solidFill>
                  <a:srgbClr val="006FE0"/>
                </a:solidFill>
                <a:latin typeface="Consolas" panose="020B0609020204030204" pitchFamily="49" charset="0"/>
              </a:rPr>
              <a:t>= </a:t>
            </a:r>
            <a:r>
              <a:rPr lang="en-GB" sz="1400" dirty="0">
                <a:solidFill>
                  <a:srgbClr val="333333"/>
                </a:solidFill>
                <a:latin typeface="Consolas" panose="020B0609020204030204" pitchFamily="49" charset="0"/>
              </a:rPr>
              <a:t>{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fontAlgn="t"/>
            <a:r>
              <a:rPr lang="en-GB" sz="1400" dirty="0">
                <a:solidFill>
                  <a:srgbClr val="006FE0"/>
                </a:solidFill>
                <a:latin typeface="Consolas" panose="020B0609020204030204" pitchFamily="49" charset="0"/>
              </a:rPr>
              <a:t>     </a:t>
            </a:r>
            <a:r>
              <a:rPr lang="en-GB" sz="1400" i="1" dirty="0">
                <a:solidFill>
                  <a:srgbClr val="666666"/>
                </a:solidFill>
                <a:latin typeface="Consolas" panose="020B0609020204030204" pitchFamily="49" charset="0"/>
              </a:rPr>
              <a:t>@Parameter</a:t>
            </a:r>
            <a:r>
              <a:rPr lang="en-GB" sz="1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002D7A"/>
                </a:solidFill>
                <a:latin typeface="Consolas" panose="020B0609020204030204" pitchFamily="49" charset="0"/>
              </a:rPr>
              <a:t>name</a:t>
            </a:r>
            <a:r>
              <a:rPr lang="en-GB" sz="1400" dirty="0">
                <a:solidFill>
                  <a:srgbClr val="006FE0"/>
                </a:solidFill>
                <a:latin typeface="Consolas" panose="020B0609020204030204" pitchFamily="49" charset="0"/>
              </a:rPr>
              <a:t>=</a:t>
            </a:r>
            <a:r>
              <a:rPr lang="en-GB" sz="1400" dirty="0">
                <a:solidFill>
                  <a:srgbClr val="DD1144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 err="1" smtClean="0">
                <a:solidFill>
                  <a:srgbClr val="DD1144"/>
                </a:solidFill>
                <a:latin typeface="Consolas" panose="020B0609020204030204" pitchFamily="49" charset="0"/>
              </a:rPr>
              <a:t>encryptorRegisteredName</a:t>
            </a:r>
            <a:r>
              <a:rPr lang="en-GB" sz="1400" dirty="0" smtClean="0">
                <a:solidFill>
                  <a:srgbClr val="DD1144"/>
                </a:solidFill>
                <a:latin typeface="Consolas" panose="020B0609020204030204" pitchFamily="49" charset="0"/>
              </a:rPr>
              <a:t>“</a:t>
            </a:r>
            <a:r>
              <a:rPr lang="en-GB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GB" sz="1400" dirty="0" smtClean="0">
                <a:solidFill>
                  <a:srgbClr val="002D7A"/>
                </a:solidFill>
                <a:latin typeface="Consolas" panose="020B0609020204030204" pitchFamily="49" charset="0"/>
              </a:rPr>
              <a:t>value</a:t>
            </a:r>
            <a:r>
              <a:rPr lang="en-GB" sz="1400" dirty="0">
                <a:solidFill>
                  <a:srgbClr val="006FE0"/>
                </a:solidFill>
                <a:latin typeface="Consolas" panose="020B0609020204030204" pitchFamily="49" charset="0"/>
              </a:rPr>
              <a:t>=</a:t>
            </a:r>
            <a:r>
              <a:rPr lang="en-GB" sz="1400" dirty="0">
                <a:solidFill>
                  <a:srgbClr val="DD1144"/>
                </a:solidFill>
                <a:latin typeface="Consolas" panose="020B0609020204030204" pitchFamily="49" charset="0"/>
              </a:rPr>
              <a:t>"STRING_ENCRYPTOR"</a:t>
            </a:r>
            <a:r>
              <a:rPr lang="en-GB" sz="14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fontAlgn="t"/>
            <a:r>
              <a:rPr lang="en-GB" sz="1400" dirty="0">
                <a:solidFill>
                  <a:srgbClr val="006FE0"/>
                </a:solidFill>
                <a:latin typeface="Consolas" panose="020B0609020204030204" pitchFamily="49" charset="0"/>
              </a:rPr>
              <a:t>  </a:t>
            </a:r>
            <a:r>
              <a:rPr lang="en-GB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fontAlgn="t"/>
            <a:r>
              <a:rPr lang="en-GB" sz="14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fontAlgn="t"/>
            <a:r>
              <a:rPr lang="en-GB" sz="1400" i="1" dirty="0">
                <a:solidFill>
                  <a:srgbClr val="666666"/>
                </a:solidFill>
                <a:latin typeface="Consolas" panose="020B0609020204030204" pitchFamily="49" charset="0"/>
              </a:rPr>
              <a:t>@Entity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fontAlgn="t"/>
            <a:r>
              <a:rPr lang="en-GB" sz="1400" dirty="0">
                <a:solidFill>
                  <a:srgbClr val="800080"/>
                </a:solidFill>
                <a:latin typeface="Consolas" panose="020B0609020204030204" pitchFamily="49" charset="0"/>
              </a:rPr>
              <a:t>public</a:t>
            </a:r>
            <a:r>
              <a:rPr lang="en-GB" sz="1400" dirty="0">
                <a:solidFill>
                  <a:srgbClr val="006FE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800080"/>
                </a:solidFill>
                <a:latin typeface="Consolas" panose="020B0609020204030204" pitchFamily="49" charset="0"/>
              </a:rPr>
              <a:t>class</a:t>
            </a:r>
            <a:r>
              <a:rPr lang="en-GB" sz="1400" dirty="0">
                <a:solidFill>
                  <a:srgbClr val="006FE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SettingsItem</a:t>
            </a:r>
            <a:r>
              <a:rPr lang="en-GB" sz="1400" dirty="0">
                <a:solidFill>
                  <a:srgbClr val="006FE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implements</a:t>
            </a:r>
            <a:r>
              <a:rPr lang="en-GB" sz="1400" dirty="0">
                <a:solidFill>
                  <a:srgbClr val="006FE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8080"/>
                </a:solidFill>
                <a:latin typeface="Consolas" panose="020B0609020204030204" pitchFamily="49" charset="0"/>
              </a:rPr>
              <a:t>Serializable</a:t>
            </a:r>
            <a:r>
              <a:rPr lang="en-GB" sz="1400" dirty="0">
                <a:solidFill>
                  <a:srgbClr val="006FE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333333"/>
                </a:solidFill>
                <a:latin typeface="Consolas" panose="020B0609020204030204" pitchFamily="49" charset="0"/>
              </a:rPr>
              <a:t>{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fontAlgn="t"/>
            <a:r>
              <a:rPr lang="en-GB" sz="1400" dirty="0">
                <a:solidFill>
                  <a:srgbClr val="006FE0"/>
                </a:solidFill>
                <a:latin typeface="Consolas" panose="020B0609020204030204" pitchFamily="49" charset="0"/>
              </a:rPr>
              <a:t>  </a:t>
            </a:r>
            <a:r>
              <a:rPr lang="en-GB" sz="1400" i="1" dirty="0" smtClean="0">
                <a:solidFill>
                  <a:srgbClr val="666666"/>
                </a:solidFill>
                <a:latin typeface="Consolas" panose="020B0609020204030204" pitchFamily="49" charset="0"/>
              </a:rPr>
              <a:t>@Type</a:t>
            </a:r>
            <a:r>
              <a:rPr lang="en-GB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smtClean="0">
                <a:solidFill>
                  <a:srgbClr val="002D7A"/>
                </a:solidFill>
                <a:latin typeface="Consolas" panose="020B0609020204030204" pitchFamily="49" charset="0"/>
              </a:rPr>
              <a:t>type</a:t>
            </a:r>
            <a:r>
              <a:rPr lang="en-GB" sz="1400" dirty="0">
                <a:solidFill>
                  <a:srgbClr val="006FE0"/>
                </a:solidFill>
                <a:latin typeface="Consolas" panose="020B0609020204030204" pitchFamily="49" charset="0"/>
              </a:rPr>
              <a:t>=</a:t>
            </a:r>
            <a:r>
              <a:rPr lang="en-GB" sz="1400" dirty="0">
                <a:solidFill>
                  <a:srgbClr val="DD1144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 err="1">
                <a:solidFill>
                  <a:srgbClr val="DD1144"/>
                </a:solidFill>
                <a:latin typeface="Consolas" panose="020B0609020204030204" pitchFamily="49" charset="0"/>
              </a:rPr>
              <a:t>encryptedString</a:t>
            </a:r>
            <a:r>
              <a:rPr lang="en-GB" sz="1400" dirty="0">
                <a:solidFill>
                  <a:srgbClr val="DD1144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fontAlgn="t"/>
            <a:r>
              <a:rPr lang="en-GB" sz="1400" dirty="0" smtClean="0">
                <a:solidFill>
                  <a:srgbClr val="800080"/>
                </a:solidFill>
                <a:latin typeface="Consolas" panose="020B0609020204030204" pitchFamily="49" charset="0"/>
              </a:rPr>
              <a:t>  private</a:t>
            </a:r>
            <a:r>
              <a:rPr lang="en-GB" sz="1400" dirty="0" smtClean="0">
                <a:solidFill>
                  <a:srgbClr val="006FE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800080"/>
                </a:solidFill>
                <a:latin typeface="Consolas" panose="020B0609020204030204" pitchFamily="49" charset="0"/>
              </a:rPr>
              <a:t>String</a:t>
            </a:r>
            <a:r>
              <a:rPr lang="en-GB" sz="1400" dirty="0">
                <a:solidFill>
                  <a:srgbClr val="006FE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 smtClean="0">
                <a:solidFill>
                  <a:srgbClr val="002D7A"/>
                </a:solidFill>
                <a:latin typeface="Consolas" panose="020B0609020204030204" pitchFamily="49" charset="0"/>
              </a:rPr>
              <a:t>encryptedValue</a:t>
            </a:r>
            <a:endParaRPr lang="en-GB" sz="1400" dirty="0" smtClean="0">
              <a:solidFill>
                <a:srgbClr val="002D7A"/>
              </a:solidFill>
              <a:latin typeface="Consolas" panose="020B0609020204030204" pitchFamily="49" charset="0"/>
            </a:endParaRPr>
          </a:p>
          <a:p>
            <a:pPr fontAlgn="t"/>
            <a:r>
              <a:rPr lang="en-GB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154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Hibernate – </a:t>
            </a:r>
            <a:r>
              <a:rPr lang="en-GB" dirty="0" err="1" smtClean="0"/>
              <a:t>ColumnTransformer</a:t>
            </a:r>
            <a:endParaRPr lang="en-GB" dirty="0" smtClean="0"/>
          </a:p>
          <a:p>
            <a:pPr lvl="1"/>
            <a:r>
              <a:rPr lang="en-GB" dirty="0" smtClean="0"/>
              <a:t>Rely on DBMS encryption modules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Examples</a:t>
            </a:r>
          </a:p>
          <a:p>
            <a:pPr lvl="2"/>
            <a:r>
              <a:rPr lang="en-GB" dirty="0">
                <a:hlinkClick r:id="rId2"/>
              </a:rPr>
              <a:t>https://www.thoughts-on-java.org/map-encrypted-database-columns-hibernates-columntransformer-annotation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pPr lvl="2"/>
            <a:r>
              <a:rPr lang="en-GB" dirty="0">
                <a:hlinkClick r:id="rId3"/>
              </a:rPr>
              <a:t>https://vladmihalcea.com/how-to-encrypt-and-decrypt-data-with-hibernate</a:t>
            </a:r>
            <a:r>
              <a:rPr lang="en-GB" dirty="0" smtClean="0">
                <a:hlinkClick r:id="rId3"/>
              </a:rPr>
              <a:t>/</a:t>
            </a:r>
            <a:endParaRPr lang="en-GB" dirty="0" smtClean="0"/>
          </a:p>
          <a:p>
            <a:pPr lvl="2"/>
            <a:endParaRPr lang="en-GB" dirty="0"/>
          </a:p>
          <a:p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Application-Level Encryption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CFE03-D785-48FF-A2B6-F1049DE590A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Software Competence Center Hagenberg GmbH </a:t>
            </a: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683568" y="1661649"/>
            <a:ext cx="820891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</a:rPr>
              <a:t>@Column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@</a:t>
            </a:r>
            <a:r>
              <a:rPr lang="en-GB" sz="1600" dirty="0" err="1">
                <a:latin typeface="Consolas" panose="020B0609020204030204" pitchFamily="49" charset="0"/>
              </a:rPr>
              <a:t>ColumnTransformer</a:t>
            </a:r>
            <a:r>
              <a:rPr lang="en-GB" sz="1600" dirty="0">
                <a:latin typeface="Consolas" panose="020B0609020204030204" pitchFamily="49" charset="0"/>
              </a:rPr>
              <a:t>(read = “</a:t>
            </a:r>
            <a:r>
              <a:rPr lang="en-GB" sz="1600" dirty="0" err="1">
                <a:latin typeface="Consolas" panose="020B0609020204030204" pitchFamily="49" charset="0"/>
              </a:rPr>
              <a:t>pgp_sym_decrypt</a:t>
            </a:r>
            <a:r>
              <a:rPr lang="en-GB" sz="1600" dirty="0">
                <a:latin typeface="Consolas" panose="020B0609020204030204" pitchFamily="49" charset="0"/>
              </a:rPr>
              <a:t>(</a:t>
            </a:r>
            <a:r>
              <a:rPr lang="en-GB" sz="1600" dirty="0" err="1">
                <a:latin typeface="Consolas" panose="020B0609020204030204" pitchFamily="49" charset="0"/>
              </a:rPr>
              <a:t>creditCardNumber</a:t>
            </a:r>
            <a:r>
              <a:rPr lang="en-GB" sz="1600" dirty="0">
                <a:latin typeface="Consolas" panose="020B0609020204030204" pitchFamily="49" charset="0"/>
              </a:rPr>
              <a:t>, ‘</a:t>
            </a:r>
            <a:r>
              <a:rPr lang="en-GB" sz="1600" dirty="0" err="1">
                <a:latin typeface="Consolas" panose="020B0609020204030204" pitchFamily="49" charset="0"/>
              </a:rPr>
              <a:t>mySecretKey</a:t>
            </a:r>
            <a:r>
              <a:rPr lang="en-GB" sz="1600" dirty="0">
                <a:latin typeface="Consolas" panose="020B0609020204030204" pitchFamily="49" charset="0"/>
              </a:rPr>
              <a:t>’)”, write = “</a:t>
            </a:r>
            <a:r>
              <a:rPr lang="en-GB" sz="1600" dirty="0" err="1">
                <a:latin typeface="Consolas" panose="020B0609020204030204" pitchFamily="49" charset="0"/>
              </a:rPr>
              <a:t>pgp_sym_encrypt</a:t>
            </a:r>
            <a:r>
              <a:rPr lang="en-GB" sz="1600" dirty="0">
                <a:latin typeface="Consolas" panose="020B0609020204030204" pitchFamily="49" charset="0"/>
              </a:rPr>
              <a:t>(?, ‘</a:t>
            </a:r>
            <a:r>
              <a:rPr lang="en-GB" sz="1600" dirty="0" err="1">
                <a:latin typeface="Consolas" panose="020B0609020204030204" pitchFamily="49" charset="0"/>
              </a:rPr>
              <a:t>mySecretKey</a:t>
            </a:r>
            <a:r>
              <a:rPr lang="en-GB" sz="1600" dirty="0">
                <a:latin typeface="Consolas" panose="020B0609020204030204" pitchFamily="49" charset="0"/>
              </a:rPr>
              <a:t>’)”)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private String </a:t>
            </a:r>
            <a:r>
              <a:rPr lang="en-GB" sz="1600" dirty="0" err="1">
                <a:latin typeface="Consolas" panose="020B0609020204030204" pitchFamily="49" charset="0"/>
              </a:rPr>
              <a:t>creditCardNumber</a:t>
            </a:r>
            <a:r>
              <a:rPr lang="en-GB" sz="1600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78491646"/>
      </p:ext>
    </p:extLst>
  </p:cSld>
  <p:clrMapOvr>
    <a:masterClrMapping/>
  </p:clrMapOvr>
</p:sld>
</file>

<file path=ppt/theme/theme1.xml><?xml version="1.0" encoding="utf-8"?>
<a:theme xmlns:a="http://schemas.openxmlformats.org/drawingml/2006/main" name="SCCH-Template_16_9_DE">
  <a:themeElements>
    <a:clrScheme name="SCCH">
      <a:dk1>
        <a:srgbClr val="000000"/>
      </a:dk1>
      <a:lt1>
        <a:srgbClr val="FFFFFF"/>
      </a:lt1>
      <a:dk2>
        <a:srgbClr val="7F7F7F"/>
      </a:dk2>
      <a:lt2>
        <a:srgbClr val="D8D8D8"/>
      </a:lt2>
      <a:accent1>
        <a:srgbClr val="B91114"/>
      </a:accent1>
      <a:accent2>
        <a:srgbClr val="B8D400"/>
      </a:accent2>
      <a:accent3>
        <a:srgbClr val="00B3FF"/>
      </a:accent3>
      <a:accent4>
        <a:srgbClr val="FFC100"/>
      </a:accent4>
      <a:accent5>
        <a:srgbClr val="FF0064"/>
      </a:accent5>
      <a:accent6>
        <a:srgbClr val="00A0A0"/>
      </a:accent6>
      <a:hlink>
        <a:srgbClr val="808284"/>
      </a:hlink>
      <a:folHlink>
        <a:srgbClr val="BCBEC0"/>
      </a:folHlink>
    </a:clrScheme>
    <a:fontScheme name="SCCH Slides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/>
        <a:ex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3175" marR="0" indent="0" algn="ctr" defTabSz="914400" rtl="0" eaLnBrk="0" fontAlgn="base" latinLnBrk="0" hangingPunct="0">
          <a:lnSpc>
            <a:spcPct val="80000"/>
          </a:lnSpc>
          <a:spcBef>
            <a:spcPct val="40000"/>
          </a:spcBef>
          <a:spcAft>
            <a:spcPct val="0"/>
          </a:spcAft>
          <a:buClr>
            <a:srgbClr val="9E171B"/>
          </a:buClr>
          <a:buSzTx/>
          <a:buFont typeface="Symbol" pitchFamily="18" charset="2"/>
          <a:buNone/>
          <a:tabLst/>
          <a:defRPr kumimoji="1" sz="18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533400" marR="0" indent="0" algn="l" defTabSz="914400" rtl="0" eaLnBrk="0" fontAlgn="base" latinLnBrk="0" hangingPunct="0">
          <a:lnSpc>
            <a:spcPct val="80000"/>
          </a:lnSpc>
          <a:spcBef>
            <a:spcPct val="40000"/>
          </a:spcBef>
          <a:spcAft>
            <a:spcPct val="0"/>
          </a:spcAft>
          <a:buClr>
            <a:srgbClr val="9E171B"/>
          </a:buClr>
          <a:buSzTx/>
          <a:buFont typeface="Symbol" pitchFamily="18" charset="2"/>
          <a:buChar char="¨"/>
          <a:tabLst/>
          <a:defRPr kumimoji="1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marL="0" indent="0">
          <a:buFont typeface="Wingdings" panose="05000000000000000000" pitchFamily="2" charset="2"/>
          <a:buNone/>
          <a:defRPr dirty="0" smtClean="0"/>
        </a:defPPr>
      </a:lstStyle>
    </a:txDef>
  </a:objectDefaults>
  <a:extraClrSchemeLst>
    <a:extraClrScheme>
      <a:clrScheme name="SCCH Slide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CCH Slide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CH Slide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CH Slide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CH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CH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CH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SCCH-Template_16_9_DE</Template>
  <TotalTime>0</TotalTime>
  <Words>276</Words>
  <Application>Microsoft Office PowerPoint</Application>
  <PresentationFormat>Bildschirmpräsentation (16:9)</PresentationFormat>
  <Paragraphs>82</Paragraphs>
  <Slides>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6" baseType="lpstr">
      <vt:lpstr>Arial</vt:lpstr>
      <vt:lpstr>Consolas</vt:lpstr>
      <vt:lpstr>Symbol</vt:lpstr>
      <vt:lpstr>Times</vt:lpstr>
      <vt:lpstr>Times New Roman</vt:lpstr>
      <vt:lpstr>Verdana</vt:lpstr>
      <vt:lpstr>Wingdings</vt:lpstr>
      <vt:lpstr>SCCH-Template_16_9_DE</vt:lpstr>
      <vt:lpstr>Privacy by Design – Protect Data at Rest</vt:lpstr>
      <vt:lpstr>Overview</vt:lpstr>
      <vt:lpstr>Transparent Data Encryption</vt:lpstr>
      <vt:lpstr>Dynamic Data Masking (Microsoft) Data Redaction (Oracle)</vt:lpstr>
      <vt:lpstr>Application-Level Encryption</vt:lpstr>
      <vt:lpstr>Application-Level Encryption</vt:lpstr>
      <vt:lpstr>Application-Level Encryption</vt:lpstr>
      <vt:lpstr>Application-Level Encryption</vt:lpstr>
    </vt:vector>
  </TitlesOfParts>
  <Company>Software Competence Center Hagenberg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buchgeher</dc:creator>
  <cp:lastModifiedBy>Benjamin Mayer</cp:lastModifiedBy>
  <cp:revision>186</cp:revision>
  <dcterms:created xsi:type="dcterms:W3CDTF">2018-01-08T13:48:22Z</dcterms:created>
  <dcterms:modified xsi:type="dcterms:W3CDTF">2018-10-29T15:27:16Z</dcterms:modified>
</cp:coreProperties>
</file>