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5143500" type="screen16x9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er Benjamin" initials="MB" lastIdx="1" clrIdx="0">
    <p:extLst>
      <p:ext uri="{19B8F6BF-5375-455C-9EA6-DF929625EA0E}">
        <p15:presenceInfo xmlns:p15="http://schemas.microsoft.com/office/powerpoint/2012/main" userId="S-1-5-21-1198527992-1400864202-654838779-28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90D"/>
    <a:srgbClr val="B91114"/>
    <a:srgbClr val="FFFFFF"/>
    <a:srgbClr val="8FC054"/>
    <a:srgbClr val="6A90C4"/>
    <a:srgbClr val="F9B700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9796" autoAdjust="0"/>
  </p:normalViewPr>
  <p:slideViewPr>
    <p:cSldViewPr>
      <p:cViewPr varScale="1">
        <p:scale>
          <a:sx n="134" d="100"/>
          <a:sy n="134" d="100"/>
        </p:scale>
        <p:origin x="14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44C16C73-221A-4612-A5BA-3ED62C1821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21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0725"/>
            <a:ext cx="6396037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Click to edit Master text styles</a:t>
            </a:r>
          </a:p>
          <a:p>
            <a:pPr lvl="1"/>
            <a:r>
              <a:rPr lang="de-DE" altLang="de-DE" noProof="0" smtClean="0"/>
              <a:t>Second level</a:t>
            </a:r>
          </a:p>
          <a:p>
            <a:pPr lvl="2"/>
            <a:r>
              <a:rPr lang="de-DE" altLang="de-DE" noProof="0" smtClean="0"/>
              <a:t>Third level</a:t>
            </a:r>
          </a:p>
          <a:p>
            <a:pPr lvl="3"/>
            <a:r>
              <a:rPr lang="de-DE" altLang="de-DE" noProof="0" smtClean="0"/>
              <a:t>Fourth level</a:t>
            </a:r>
          </a:p>
          <a:p>
            <a:pPr lvl="4"/>
            <a:r>
              <a:rPr lang="de-DE" altLang="de-DE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3" tIns="45857" rIns="91713" bIns="4585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CA1D5EC7-995C-4F02-8FC4-8BE920A3B5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5EC7-995C-4F02-8FC4-8BE920A3B55D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740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263" y="4227934"/>
            <a:ext cx="14157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eine Initiative der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045639" y="4244253"/>
            <a:ext cx="9957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kumimoji="0" lang="de-DE" sz="800" dirty="0" err="1" smtClean="0">
                <a:cs typeface="+mn-cs"/>
              </a:rPr>
              <a:t>SCCH</a:t>
            </a:r>
            <a:r>
              <a:rPr kumimoji="0" lang="de-DE" sz="800" dirty="0" smtClean="0">
                <a:cs typeface="+mn-cs"/>
              </a:rPr>
              <a:t> ist Teil des</a:t>
            </a:r>
            <a:endParaRPr kumimoji="0" lang="en-US" sz="800" dirty="0" smtClean="0">
              <a:cs typeface="+mn-cs"/>
            </a:endParaRPr>
          </a:p>
        </p:txBody>
      </p:sp>
      <p:sp>
        <p:nvSpPr>
          <p:cNvPr id="9" name="Rechteck 11"/>
          <p:cNvSpPr>
            <a:spLocks noChangeArrowheads="1"/>
          </p:cNvSpPr>
          <p:nvPr/>
        </p:nvSpPr>
        <p:spPr bwMode="auto">
          <a:xfrm>
            <a:off x="0" y="3963021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820117"/>
            <a:ext cx="8534400" cy="770564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AT" noProof="0" dirty="0" smtClean="0"/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637191"/>
            <a:ext cx="8534400" cy="51062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>
                <a:solidFill>
                  <a:srgbClr val="5F5F5F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AT" noProof="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60" y="267495"/>
            <a:ext cx="39111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WP_logoRGB_ohnetx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08" y="4398831"/>
            <a:ext cx="1871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0" y="4443378"/>
            <a:ext cx="1224136" cy="58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F531-9E22-4A45-84A7-F560FC28FF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4484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14300"/>
            <a:ext cx="2171700" cy="4293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"/>
            <a:ext cx="6362700" cy="4293654"/>
          </a:xfrm>
        </p:spPr>
        <p:txBody>
          <a:bodyPr vert="eaVert"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/>
            </a:lvl2pPr>
            <a:lvl3pPr>
              <a:buClr>
                <a:srgbClr val="B91114"/>
              </a:buClr>
              <a:defRPr/>
            </a:lvl3pPr>
            <a:lvl4pPr>
              <a:buClr>
                <a:srgbClr val="B91114"/>
              </a:buClr>
              <a:defRPr/>
            </a:lvl4pPr>
            <a:lvl5pPr>
              <a:buClr>
                <a:srgbClr val="B9111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5E2CC-0A0E-4E1B-B588-6B243CCF34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0571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456384"/>
          </a:xfrm>
          <a:noFill/>
        </p:spPr>
        <p:txBody>
          <a:bodyPr/>
          <a:lstStyle>
            <a:lvl1pPr>
              <a:buClr>
                <a:srgbClr val="B91114"/>
              </a:buClr>
              <a:defRPr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CFE03-D785-48FF-A2B6-F1049DE590A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7859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46741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1601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8EBC6-D6C1-421A-AEF0-577BC8DAE5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9133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43558"/>
            <a:ext cx="4248472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843558"/>
            <a:ext cx="4320016" cy="3456384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C92B5-5EF0-4403-B28D-1376C675B5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9645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843558"/>
            <a:ext cx="4248472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437624"/>
            <a:ext cx="4248472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9" y="843558"/>
            <a:ext cx="4329807" cy="5940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37624"/>
            <a:ext cx="4320480" cy="2862318"/>
          </a:xfrm>
        </p:spPr>
        <p:txBody>
          <a:bodyPr/>
          <a:lstStyle>
            <a:lvl1pPr>
              <a:buClr>
                <a:srgbClr val="B91114"/>
              </a:buClr>
              <a:defRPr sz="2400"/>
            </a:lvl1pPr>
            <a:lvl2pPr>
              <a:buClr>
                <a:srgbClr val="B91114"/>
              </a:buClr>
              <a:defRPr sz="2000"/>
            </a:lvl2pPr>
            <a:lvl3pPr>
              <a:buClr>
                <a:srgbClr val="B91114"/>
              </a:buClr>
              <a:defRPr sz="1800"/>
            </a:lvl3pPr>
            <a:lvl4pPr>
              <a:buClr>
                <a:srgbClr val="B91114"/>
              </a:buClr>
              <a:defRPr sz="1600"/>
            </a:lvl4pPr>
            <a:lvl5pPr>
              <a:buClr>
                <a:srgbClr val="B91114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6120-80A4-4208-8C96-3DB8482FB93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497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784976" cy="5400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A060-E16F-4667-8EFF-40EB6D68BF8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236590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4C3E-460D-49A7-BF47-60B51A5B0D3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8210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203167"/>
          </a:xfrm>
        </p:spPr>
        <p:txBody>
          <a:bodyPr/>
          <a:lstStyle>
            <a:lvl1pPr>
              <a:buClr>
                <a:srgbClr val="B91114"/>
              </a:buClr>
              <a:defRPr sz="3200"/>
            </a:lvl1pPr>
            <a:lvl2pPr>
              <a:buClr>
                <a:srgbClr val="B91114"/>
              </a:buClr>
              <a:defRPr sz="2800"/>
            </a:lvl2pPr>
            <a:lvl3pPr>
              <a:buClr>
                <a:srgbClr val="B91114"/>
              </a:buClr>
              <a:defRPr sz="2400"/>
            </a:lvl3pPr>
            <a:lvl4pPr>
              <a:buClr>
                <a:srgbClr val="B91114"/>
              </a:buClr>
              <a:defRPr sz="2000"/>
            </a:lvl4pPr>
            <a:lvl5pPr>
              <a:buClr>
                <a:srgbClr val="B91114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331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59EB-0FC3-4017-8B61-7EF13CEE34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6031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824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1611D-50A0-42E1-8CF8-23225C70AF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smtClean="0"/>
              <a:t>Software </a:t>
            </a:r>
            <a:r>
              <a:rPr lang="en-US"/>
              <a:t>Competence Center </a:t>
            </a:r>
            <a:r>
              <a:rPr lang="en-US" err="1"/>
              <a:t>Hagenberg</a:t>
            </a:r>
            <a:r>
              <a:rPr lang="en-US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14268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1" y="842963"/>
            <a:ext cx="8812213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  <a:endParaRPr lang="de-AT" altLang="de-DE" noProof="0" dirty="0" smtClean="0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1" y="4857750"/>
            <a:ext cx="606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fld id="{B21FE4ED-34AE-4B61-804F-14AA5C59BB2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52400" y="114300"/>
            <a:ext cx="571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4857750"/>
            <a:ext cx="3703638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100" dirty="0" smtClean="0">
                <a:solidFill>
                  <a:schemeClr val="fol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Software Competence Center </a:t>
            </a:r>
            <a:r>
              <a:rPr lang="en-US" dirty="0" err="1"/>
              <a:t>Hagenberg</a:t>
            </a:r>
            <a:r>
              <a:rPr lang="en-US" dirty="0"/>
              <a:t> GmbH 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1" y="114300"/>
            <a:ext cx="88122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title style</a:t>
            </a:r>
            <a:endParaRPr lang="de-AT" altLang="de-DE" noProof="0" dirty="0" smtClean="0"/>
          </a:p>
        </p:txBody>
      </p:sp>
      <p:sp>
        <p:nvSpPr>
          <p:cNvPr id="1032" name="Rechteck 8"/>
          <p:cNvSpPr>
            <a:spLocks noChangeArrowheads="1"/>
          </p:cNvSpPr>
          <p:nvPr/>
        </p:nvSpPr>
        <p:spPr bwMode="auto">
          <a:xfrm>
            <a:off x="0" y="4371950"/>
            <a:ext cx="9144000" cy="161925"/>
          </a:xfrm>
          <a:prstGeom prst="rect">
            <a:avLst/>
          </a:prstGeom>
          <a:solidFill>
            <a:srgbClr val="90090D"/>
          </a:solidFill>
          <a:ln>
            <a:noFill/>
          </a:ln>
        </p:spPr>
        <p:txBody>
          <a:bodyPr/>
          <a:lstStyle>
            <a:lvl1pPr marL="5334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40000"/>
              </a:spcBef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9E171B"/>
              </a:buClr>
              <a:buFont typeface="Symbol" pitchFamily="18" charset="2"/>
              <a:buChar char="¨"/>
              <a:defRPr kumimoj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AT" alt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24919"/>
            <a:ext cx="1796478" cy="46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91114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282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cloak.org/docs/4.6/server_development/#_user-storage-s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niko/keycloak-user-spi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darimont/keycloak-user-storage-provider-dem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config/2.0.x/single/spring-cloud-config.html#_encryption_and_decryption" TargetMode="External"/><Relationship Id="rId2" Type="http://schemas.openxmlformats.org/officeDocument/2006/relationships/hyperlink" Target="https://www.baeldung.com/spring-cloud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04800" y="1593056"/>
            <a:ext cx="8534400" cy="770335"/>
          </a:xfrm>
        </p:spPr>
        <p:txBody>
          <a:bodyPr/>
          <a:lstStyle/>
          <a:p>
            <a:r>
              <a:rPr lang="de-AT" altLang="de-DE" dirty="0" smtClean="0"/>
              <a:t>Privacy </a:t>
            </a:r>
            <a:r>
              <a:rPr lang="de-AT" altLang="de-DE" dirty="0" err="1" smtClean="0"/>
              <a:t>by</a:t>
            </a:r>
            <a:r>
              <a:rPr lang="de-AT" altLang="de-DE" dirty="0" smtClean="0"/>
              <a:t> Design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304800" y="2409825"/>
            <a:ext cx="8534400" cy="882005"/>
          </a:xfrm>
        </p:spPr>
        <p:txBody>
          <a:bodyPr/>
          <a:lstStyle/>
          <a:p>
            <a:r>
              <a:rPr lang="de-AT" altLang="de-DE" dirty="0" smtClean="0"/>
              <a:t>16.11.2018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accessing existing user databases</a:t>
            </a:r>
          </a:p>
          <a:p>
            <a:r>
              <a:rPr lang="en-GB" dirty="0" smtClean="0"/>
              <a:t>Out of the box support for LDAP and Active Directory</a:t>
            </a:r>
          </a:p>
          <a:p>
            <a:r>
              <a:rPr lang="en-GB" dirty="0"/>
              <a:t>When logging in, </a:t>
            </a:r>
            <a:r>
              <a:rPr lang="en-GB" dirty="0" err="1"/>
              <a:t>Keycloak</a:t>
            </a:r>
            <a:r>
              <a:rPr lang="en-GB" dirty="0"/>
              <a:t> searches all user storages if the user is not available in the internal database. </a:t>
            </a:r>
            <a:r>
              <a:rPr lang="en-GB" dirty="0" smtClean="0"/>
              <a:t>Users from external storage are transferred to the internal one.</a:t>
            </a:r>
          </a:p>
          <a:p>
            <a:r>
              <a:rPr lang="en-GB" dirty="0" smtClean="0">
                <a:hlinkClick r:id="rId2"/>
              </a:rPr>
              <a:t>User Storage SPI </a:t>
            </a:r>
            <a:r>
              <a:rPr lang="en-GB" dirty="0" smtClean="0"/>
              <a:t>(Service Provider Interface) for custom providers</a:t>
            </a:r>
          </a:p>
          <a:p>
            <a:pPr lvl="1"/>
            <a:r>
              <a:rPr lang="en-GB" dirty="0" smtClean="0"/>
              <a:t>Different providers for different capabilities (e.g. </a:t>
            </a:r>
            <a:r>
              <a:rPr lang="en-GB" dirty="0" err="1" smtClean="0"/>
              <a:t>UserLookupProvider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Keycloak</a:t>
            </a:r>
            <a:r>
              <a:rPr lang="de-AT" dirty="0"/>
              <a:t> User Storage </a:t>
            </a:r>
            <a:r>
              <a:rPr lang="de-AT" dirty="0" err="1" smtClean="0"/>
              <a:t>Federation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github.com/dasniko/keycloak-user-spi-demo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github.com/thomasdarimont/keycloak-user-storage-provider-demo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Keycloak</a:t>
            </a:r>
            <a:r>
              <a:rPr lang="en-GB" dirty="0" smtClean="0"/>
              <a:t> User Storage Federation Examples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OAuth2-Template</a:t>
            </a:r>
          </a:p>
          <a:p>
            <a:r>
              <a:rPr lang="en-GB" dirty="0" smtClean="0"/>
              <a:t>Alternative Spring-Security-OAuth2</a:t>
            </a:r>
          </a:p>
          <a:p>
            <a:r>
              <a:rPr lang="en-GB" dirty="0" smtClean="0"/>
              <a:t>Logout?</a:t>
            </a:r>
          </a:p>
          <a:p>
            <a:r>
              <a:rPr lang="en-GB" dirty="0" smtClean="0"/>
              <a:t>Authorities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Spring-Cloud-Security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Proxy</a:t>
            </a:r>
          </a:p>
          <a:p>
            <a:r>
              <a:rPr lang="en-GB" dirty="0" err="1" smtClean="0"/>
              <a:t>Keycloak</a:t>
            </a:r>
            <a:endParaRPr lang="en-GB" dirty="0" smtClean="0"/>
          </a:p>
          <a:p>
            <a:r>
              <a:rPr lang="en-GB" dirty="0" smtClean="0"/>
              <a:t>Custom Identity-Provider</a:t>
            </a:r>
          </a:p>
          <a:p>
            <a:r>
              <a:rPr lang="en-GB" dirty="0" smtClean="0"/>
              <a:t>Licence-Management</a:t>
            </a:r>
          </a:p>
          <a:p>
            <a:r>
              <a:rPr lang="en-GB" dirty="0" smtClean="0"/>
              <a:t>Client-Side-Encryption of Configurations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Tasks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Feign</a:t>
            </a:r>
            <a:r>
              <a:rPr lang="de-AT" dirty="0"/>
              <a:t> </a:t>
            </a:r>
            <a:r>
              <a:rPr lang="de-AT" dirty="0" smtClean="0"/>
              <a:t>Clients </a:t>
            </a:r>
            <a:r>
              <a:rPr lang="de-AT" dirty="0" err="1" smtClean="0"/>
              <a:t>and</a:t>
            </a:r>
            <a:r>
              <a:rPr lang="de-AT" dirty="0" smtClean="0"/>
              <a:t> Load-</a:t>
            </a:r>
            <a:r>
              <a:rPr lang="de-AT" dirty="0" err="1" smtClean="0"/>
              <a:t>Balancing</a:t>
            </a:r>
            <a:endParaRPr lang="de-AT" dirty="0" smtClean="0"/>
          </a:p>
          <a:p>
            <a:r>
              <a:rPr lang="de-AT" dirty="0" err="1" smtClean="0"/>
              <a:t>Configuration</a:t>
            </a:r>
            <a:r>
              <a:rPr lang="de-AT" dirty="0" smtClean="0"/>
              <a:t>-Server Encryption</a:t>
            </a:r>
          </a:p>
          <a:p>
            <a:r>
              <a:rPr lang="de-AT" dirty="0" smtClean="0"/>
              <a:t>OAuth2: </a:t>
            </a:r>
            <a:r>
              <a:rPr lang="de-AT" dirty="0" err="1" smtClean="0"/>
              <a:t>Configuration</a:t>
            </a:r>
            <a:r>
              <a:rPr lang="de-AT" dirty="0" smtClean="0"/>
              <a:t>-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Eureka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Spring-Cloud-Security</a:t>
            </a:r>
            <a:endParaRPr lang="de-AT" dirty="0"/>
          </a:p>
          <a:p>
            <a:r>
              <a:rPr lang="de-AT" dirty="0" err="1" smtClean="0"/>
              <a:t>Keycloak</a:t>
            </a:r>
            <a:r>
              <a:rPr lang="de-AT" dirty="0" smtClean="0"/>
              <a:t> User Storage </a:t>
            </a:r>
            <a:r>
              <a:rPr lang="de-AT" dirty="0" err="1" smtClean="0"/>
              <a:t>Federation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Feign Client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79512" y="77155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3F7F5F"/>
                </a:solidFill>
                <a:latin typeface="Consolas" panose="020B0609020204030204" pitchFamily="49" charset="0"/>
              </a:rPr>
              <a:t>//Apply this configuration to all feign clients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KeycloakFeignConfiguration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AUTHORIZATION_HEADER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"Authorization</a:t>
            </a:r>
            <a:r>
              <a:rPr lang="en-GB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200" dirty="0" smtClean="0">
              <a:latin typeface="Consolas" panose="020B0609020204030204" pitchFamily="49" charset="0"/>
            </a:endParaRPr>
          </a:p>
          <a:p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GB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AccessTokenResolver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accessTokenResolver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@</a:t>
            </a:r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Bean</a:t>
            </a:r>
          </a:p>
          <a:p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RequestInterceptor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keycloakInterceptor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RequestInterceptor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     @</a:t>
            </a:r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    </a:t>
            </a:r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apply(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RequestTemplate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template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accessTokenResolver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.getAccessTokenOfUser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template</a:t>
            </a:r>
            <a:r>
              <a:rPr lang="en-GB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.header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AUTHORIZATION_HEADER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"Bearer 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351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Rest-Template Load Balancing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79512" y="843558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RestClientConfig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@</a:t>
            </a:r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Bean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>
                <a:solidFill>
                  <a:srgbClr val="646464"/>
                </a:solidFill>
                <a:latin typeface="Consolas" panose="020B0609020204030204" pitchFamily="49" charset="0"/>
              </a:rPr>
              <a:t>Scope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ConfigurableBeanFactory.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SCOPE_PROTOTYPE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keycloakRestTemplate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KeycloakClientRequestFactory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keycloakClientRequestFactory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LoadBalancerInterceptor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interceptor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KeycloakRestTemplate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KeycloakRestTemplate</a:t>
            </a:r>
            <a:r>
              <a:rPr lang="en-GB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keycloakClientRequestFactory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3F7F5F"/>
                </a:solidFill>
                <a:latin typeface="Consolas" panose="020B0609020204030204" pitchFamily="49" charset="0"/>
              </a:rPr>
              <a:t>// Add the </a:t>
            </a:r>
            <a:r>
              <a:rPr lang="en-GB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interceptor for load balancing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.getInterceptors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interceptor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923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Tutorials</a:t>
            </a:r>
          </a:p>
          <a:p>
            <a:pPr lvl="1"/>
            <a:r>
              <a:rPr lang="en-GB" sz="1400" dirty="0">
                <a:hlinkClick r:id="rId2"/>
              </a:rPr>
              <a:t>https://</a:t>
            </a:r>
            <a:r>
              <a:rPr lang="en-GB" sz="1400" dirty="0" smtClean="0">
                <a:hlinkClick r:id="rId2"/>
              </a:rPr>
              <a:t>www.baeldung.com/spring-cloud-configuration</a:t>
            </a:r>
            <a:endParaRPr lang="en-GB" sz="1400" dirty="0" smtClean="0"/>
          </a:p>
          <a:p>
            <a:pPr lvl="1"/>
            <a:r>
              <a:rPr lang="en-GB" sz="1400" dirty="0">
                <a:hlinkClick r:id="rId3"/>
              </a:rPr>
              <a:t>http://cloud.spring.io/spring-cloud-config/2.0.x/single/spring-cloud-config.html#_</a:t>
            </a:r>
            <a:r>
              <a:rPr lang="en-GB" sz="1400" dirty="0" smtClean="0">
                <a:hlinkClick r:id="rId3"/>
              </a:rPr>
              <a:t>encryption_and_decryption</a:t>
            </a:r>
            <a:endParaRPr lang="en-GB" sz="1400" dirty="0" smtClean="0"/>
          </a:p>
          <a:p>
            <a:r>
              <a:rPr lang="en-GB" sz="2000" dirty="0" smtClean="0"/>
              <a:t>Prerequisites: Java Cryptography Extension (JCE) Unlimited Strength needs to be installed in JVM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secret={cipher}AgBxrhudWswM9+qKhvDhHpDdPn4f1HN</a:t>
            </a:r>
            <a:endParaRPr lang="en-GB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2000" dirty="0" err="1" smtClean="0"/>
              <a:t>Config</a:t>
            </a:r>
            <a:r>
              <a:rPr lang="en-GB" sz="2000" dirty="0" smtClean="0"/>
              <a:t>-Server has /encrypt and /decrypt endpoint</a:t>
            </a:r>
          </a:p>
          <a:p>
            <a:r>
              <a:rPr lang="en-GB" sz="2000" dirty="0" err="1" smtClean="0"/>
              <a:t>Config</a:t>
            </a:r>
            <a:r>
              <a:rPr lang="en-GB" sz="2000" dirty="0" smtClean="0"/>
              <a:t> Server automatically decrypt configurations when loaded</a:t>
            </a:r>
          </a:p>
          <a:p>
            <a:r>
              <a:rPr lang="en-GB" sz="2000" dirty="0" smtClean="0"/>
              <a:t>Symmetric and Asymmetric Cryptography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-Server </a:t>
            </a:r>
            <a:r>
              <a:rPr lang="de-AT" dirty="0" smtClean="0"/>
              <a:t>Encryption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Generate key-store with java </a:t>
            </a:r>
            <a:r>
              <a:rPr lang="en-GB" dirty="0" err="1" smtClean="0"/>
              <a:t>keytool</a:t>
            </a:r>
            <a:r>
              <a:rPr lang="en-GB" dirty="0" smtClean="0"/>
              <a:t> (=</a:t>
            </a:r>
            <a:r>
              <a:rPr lang="en-GB" dirty="0" err="1" smtClean="0"/>
              <a:t>config-server.jks</a:t>
            </a:r>
            <a:r>
              <a:rPr lang="en-GB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Configure Server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Encrypt data using /encrypt Endpoint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Store encrypted Data in public Repository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Configuration-Server Encryption Example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755576" y="1923678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encrypt.keyStore.location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config-server.jks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encrypt.keyStore.password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=y3WF9XbNFMH7Fapn</a:t>
            </a: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encrypt.keyStore.alias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config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-server-key</a:t>
            </a:r>
          </a:p>
          <a:p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encrypt.keyStore.secret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=baKrS8X9saxuCwms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Configuration- and Eureka-Server use the same security library and protect all endpoints with Spring HTTP-Security</a:t>
            </a:r>
          </a:p>
          <a:p>
            <a:endParaRPr lang="en-GB" dirty="0"/>
          </a:p>
          <a:p>
            <a:r>
              <a:rPr lang="en-GB" dirty="0" err="1" smtClean="0"/>
              <a:t>Keycloak</a:t>
            </a:r>
            <a:r>
              <a:rPr lang="en-GB" dirty="0" smtClean="0"/>
              <a:t> clients have service accounts enabled </a:t>
            </a:r>
            <a:r>
              <a:rPr lang="en-GB" dirty="0" smtClean="0">
                <a:sym typeface="Wingdings" panose="05000000000000000000" pitchFamily="2" charset="2"/>
              </a:rPr>
              <a:t> can receive a token with ROLE_SYSTEM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Configuration- and Eureka-Server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23528" y="1635646"/>
            <a:ext cx="87484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err="1">
                <a:latin typeface="Consolas" panose="020B0609020204030204" pitchFamily="49" charset="0"/>
              </a:rPr>
              <a:t>http.authorizeRequests</a:t>
            </a:r>
            <a:r>
              <a:rPr lang="en-GB" sz="1500" dirty="0">
                <a:latin typeface="Consolas" panose="020B0609020204030204" pitchFamily="49" charset="0"/>
              </a:rPr>
              <a:t>().</a:t>
            </a:r>
            <a:r>
              <a:rPr lang="en-GB" sz="1500" dirty="0" err="1">
                <a:latin typeface="Consolas" panose="020B0609020204030204" pitchFamily="49" charset="0"/>
              </a:rPr>
              <a:t>anyRequest</a:t>
            </a:r>
            <a:r>
              <a:rPr lang="en-GB" sz="1500" dirty="0">
                <a:latin typeface="Consolas" panose="020B0609020204030204" pitchFamily="49" charset="0"/>
              </a:rPr>
              <a:t>().</a:t>
            </a:r>
            <a:r>
              <a:rPr lang="en-GB" sz="1500" dirty="0" err="1">
                <a:latin typeface="Consolas" panose="020B0609020204030204" pitchFamily="49" charset="0"/>
              </a:rPr>
              <a:t>hasAnyAuthority</a:t>
            </a:r>
            <a:r>
              <a:rPr lang="en-GB" sz="1500" dirty="0">
                <a:latin typeface="Consolas" panose="020B0609020204030204" pitchFamily="49" charset="0"/>
              </a:rPr>
              <a:t>("ROLE_ADMIN", ROLE_SYSTEM")</a:t>
            </a:r>
          </a:p>
        </p:txBody>
      </p:sp>
    </p:spTree>
    <p:extLst>
      <p:ext uri="{BB962C8B-B14F-4D97-AF65-F5344CB8AC3E}">
        <p14:creationId xmlns:p14="http://schemas.microsoft.com/office/powerpoint/2010/main" val="16390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79512" y="2844701"/>
            <a:ext cx="8784976" cy="864096"/>
          </a:xfrm>
        </p:spPr>
        <p:txBody>
          <a:bodyPr/>
          <a:lstStyle/>
          <a:p>
            <a:r>
              <a:rPr lang="en-GB" dirty="0" smtClean="0"/>
              <a:t>Needs to be registered in spring factories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OAUTH Configuration Server Client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0693" y="681540"/>
            <a:ext cx="80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ConfigClientProperties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clientProperties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configClientProperties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GB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clientProperties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.setRestTemplate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customRestTemplate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clientProperties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configServicePropertySourceLocator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993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6200" y="555526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400" dirty="0">
                <a:solidFill>
                  <a:srgbClr val="646464"/>
                </a:solidFill>
                <a:latin typeface="Consolas" panose="020B0609020204030204" pitchFamily="49" charset="0"/>
              </a:rPr>
              <a:t>Bean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DiscoveryClientOptionalArgs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discoveryClientArgs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Collection&lt;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ClientFilter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ClientFilter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ClientResponse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ClientRequest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ClientHandlerException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tokenResolver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.getAccessTokenOfService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if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cr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.getHeaders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AUTHORIZATION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"Bearer 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token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().handle(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DiscoveryClientOptionalArgs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DiscoveryClientOptionalArgs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.setAdditionalFilters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4138" y="3867894"/>
            <a:ext cx="8784976" cy="864096"/>
          </a:xfrm>
        </p:spPr>
        <p:txBody>
          <a:bodyPr/>
          <a:lstStyle/>
          <a:p>
            <a:r>
              <a:rPr lang="en-GB" dirty="0" smtClean="0"/>
              <a:t>Needs to be registered in spring factories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OAUTH Configuration Server Client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CFE03-D785-48FF-A2B6-F1049DE590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Software Competence Center Hagenberg GmbH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2191"/>
      </p:ext>
    </p:extLst>
  </p:cSld>
  <p:clrMapOvr>
    <a:masterClrMapping/>
  </p:clrMapOvr>
</p:sld>
</file>

<file path=ppt/theme/theme1.xml><?xml version="1.0" encoding="utf-8"?>
<a:theme xmlns:a="http://schemas.openxmlformats.org/drawingml/2006/main" name="SCCH-Template_16_9_DE">
  <a:themeElements>
    <a:clrScheme name="SCCH">
      <a:dk1>
        <a:srgbClr val="000000"/>
      </a:dk1>
      <a:lt1>
        <a:srgbClr val="FFFFFF"/>
      </a:lt1>
      <a:dk2>
        <a:srgbClr val="7F7F7F"/>
      </a:dk2>
      <a:lt2>
        <a:srgbClr val="D8D8D8"/>
      </a:lt2>
      <a:accent1>
        <a:srgbClr val="B91114"/>
      </a:accent1>
      <a:accent2>
        <a:srgbClr val="B8D400"/>
      </a:accent2>
      <a:accent3>
        <a:srgbClr val="00B3FF"/>
      </a:accent3>
      <a:accent4>
        <a:srgbClr val="FFC100"/>
      </a:accent4>
      <a:accent5>
        <a:srgbClr val="FF0064"/>
      </a:accent5>
      <a:accent6>
        <a:srgbClr val="00A0A0"/>
      </a:accent6>
      <a:hlink>
        <a:srgbClr val="808284"/>
      </a:hlink>
      <a:folHlink>
        <a:srgbClr val="BCBEC0"/>
      </a:folHlink>
    </a:clrScheme>
    <a:fontScheme name="SCCH Slides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175" marR="0" indent="0" algn="ctr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0" algn="l" defTabSz="914400" rtl="0" eaLnBrk="0" fontAlgn="base" latinLnBrk="0" hangingPunct="0">
          <a:lnSpc>
            <a:spcPct val="80000"/>
          </a:lnSpc>
          <a:spcBef>
            <a:spcPct val="40000"/>
          </a:spcBef>
          <a:spcAft>
            <a:spcPct val="0"/>
          </a:spcAft>
          <a:buClr>
            <a:srgbClr val="9E171B"/>
          </a:buClr>
          <a:buSzTx/>
          <a:buFont typeface="Symbol" pitchFamily="18" charset="2"/>
          <a:buChar char="¨"/>
          <a:tabLst/>
          <a:defRPr kumimoji="1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0" indent="0">
          <a:buFont typeface="Wingdings" panose="05000000000000000000" pitchFamily="2" charset="2"/>
          <a:buNone/>
          <a:defRPr dirty="0" smtClean="0"/>
        </a:defPPr>
      </a:lstStyle>
    </a:txDef>
  </a:objectDefaults>
  <a:extraClrSchemeLst>
    <a:extraClrScheme>
      <a:clrScheme name="SCCH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CH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CH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SCCH-Template_16_9_DE</Template>
  <TotalTime>0</TotalTime>
  <Words>591</Words>
  <Application>Microsoft Office PowerPoint</Application>
  <PresentationFormat>Bildschirmpräsentation (16:9)</PresentationFormat>
  <Paragraphs>141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Consolas</vt:lpstr>
      <vt:lpstr>Symbol</vt:lpstr>
      <vt:lpstr>Times</vt:lpstr>
      <vt:lpstr>Times New Roman</vt:lpstr>
      <vt:lpstr>Verdana</vt:lpstr>
      <vt:lpstr>Wingdings</vt:lpstr>
      <vt:lpstr>SCCH-Template_16_9_DE</vt:lpstr>
      <vt:lpstr>Privacy by Design</vt:lpstr>
      <vt:lpstr>Overview</vt:lpstr>
      <vt:lpstr>Feign Client</vt:lpstr>
      <vt:lpstr>Rest-Template Load Balancing</vt:lpstr>
      <vt:lpstr>Configuration-Server Encryption</vt:lpstr>
      <vt:lpstr>Configuration-Server Encryption Example</vt:lpstr>
      <vt:lpstr>Secure Configuration- and Eureka-Server</vt:lpstr>
      <vt:lpstr>OAUTH Configuration Server Client</vt:lpstr>
      <vt:lpstr>OAUTH Configuration Server Client</vt:lpstr>
      <vt:lpstr>Keycloak User Storage Federation</vt:lpstr>
      <vt:lpstr>Keycloak User Storage Federation Examples</vt:lpstr>
      <vt:lpstr>Spring-Cloud-Security</vt:lpstr>
      <vt:lpstr>Future Tasks</vt:lpstr>
    </vt:vector>
  </TitlesOfParts>
  <Company>Software Competence Center Hagenberg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buchgeher</dc:creator>
  <cp:lastModifiedBy>Benjamin Mayer</cp:lastModifiedBy>
  <cp:revision>206</cp:revision>
  <dcterms:created xsi:type="dcterms:W3CDTF">2018-01-08T13:48:22Z</dcterms:created>
  <dcterms:modified xsi:type="dcterms:W3CDTF">2018-11-16T10:29:43Z</dcterms:modified>
</cp:coreProperties>
</file>