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650"/>
  </p:normalViewPr>
  <p:slideViewPr>
    <p:cSldViewPr snapToGrid="0">
      <p:cViewPr varScale="1">
        <p:scale>
          <a:sx n="96" d="100"/>
          <a:sy n="96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92D8-E5E3-6A48-880D-7CD4989D68BA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6C9D-0B0E-584F-9D67-307C3202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>
                <a:effectLst/>
                <a:latin typeface="Helvetica Neue" panose="02000503000000020004" pitchFamily="2" charset="0"/>
              </a:rPr>
              <a:t>data_original</a:t>
            </a:r>
            <a:r>
              <a:rPr lang="en-AU" dirty="0">
                <a:effectLst/>
                <a:latin typeface="Helvetica Neue" panose="02000503000000020004" pitchFamily="2" charset="0"/>
              </a:rPr>
              <a:t> = original data that will not be touched</a:t>
            </a:r>
          </a:p>
          <a:p>
            <a:r>
              <a:rPr lang="en-AU" dirty="0" err="1">
                <a:effectLst/>
                <a:latin typeface="Helvetica Neue" panose="02000503000000020004" pitchFamily="2" charset="0"/>
              </a:rPr>
              <a:t>data_dummy</a:t>
            </a:r>
            <a:r>
              <a:rPr lang="en-AU" dirty="0">
                <a:effectLst/>
                <a:latin typeface="Helvetica Neue" panose="02000503000000020004" pitchFamily="2" charset="0"/>
              </a:rPr>
              <a:t> is the original data that has dummy variables in place of the categories - use as the basis</a:t>
            </a:r>
          </a:p>
          <a:p>
            <a:r>
              <a:rPr lang="en-AU" dirty="0" err="1">
                <a:effectLst/>
                <a:latin typeface="Helvetica Neue" panose="02000503000000020004" pitchFamily="2" charset="0"/>
              </a:rPr>
              <a:t>data_dummy_integer_encoding</a:t>
            </a:r>
            <a:r>
              <a:rPr lang="en-AU" dirty="0">
                <a:effectLst/>
                <a:latin typeface="Helvetica Neue" panose="02000503000000020004" pitchFamily="2" charset="0"/>
              </a:rPr>
              <a:t> = dummy variables and categorical rankings - hierarchal clustering</a:t>
            </a:r>
          </a:p>
          <a:p>
            <a:r>
              <a:rPr lang="en-AU" dirty="0" err="1">
                <a:effectLst/>
                <a:latin typeface="Helvetica Neue" panose="02000503000000020004" pitchFamily="2" charset="0"/>
              </a:rPr>
              <a:t>data_normalised</a:t>
            </a:r>
            <a:r>
              <a:rPr lang="en-AU" dirty="0">
                <a:effectLst/>
                <a:latin typeface="Helvetica Neue" panose="02000503000000020004" pitchFamily="2" charset="0"/>
              </a:rPr>
              <a:t> = original data that has been normalised - k-means</a:t>
            </a:r>
          </a:p>
          <a:p>
            <a:r>
              <a:rPr lang="en-AU" dirty="0" err="1">
                <a:effectLst/>
                <a:latin typeface="Helvetica Neue" panose="02000503000000020004" pitchFamily="2" charset="0"/>
              </a:rPr>
              <a:t>data_label_categories</a:t>
            </a:r>
            <a:r>
              <a:rPr lang="en-AU" dirty="0">
                <a:effectLst/>
                <a:latin typeface="Helvetica Neue" panose="02000503000000020004" pitchFamily="2" charset="0"/>
              </a:rPr>
              <a:t> = takes the labels - look at for customer segmentation </a:t>
            </a:r>
          </a:p>
          <a:p>
            <a:r>
              <a:rPr lang="en-AU" dirty="0" err="1">
                <a:effectLst/>
                <a:latin typeface="Helvetica Neue" panose="02000503000000020004" pitchFamily="2" charset="0"/>
              </a:rPr>
              <a:t>value_counts</a:t>
            </a:r>
            <a:r>
              <a:rPr lang="en-AU" dirty="0">
                <a:effectLst/>
                <a:latin typeface="Helvetica Neue" panose="02000503000000020004" pitchFamily="2" charset="0"/>
              </a:rPr>
              <a:t> = look at the value of distribution for segmented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16C9D-0B0E-584F-9D67-307C32023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84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84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1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5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9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3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A149F-6491-CA16-AD34-1548E61A1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853FD-3130-A1CD-DE2B-5BD564F78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AU" sz="5100" b="0" i="0">
                <a:effectLst/>
                <a:highlight>
                  <a:srgbClr val="FFFFFF"/>
                </a:highlight>
                <a:latin typeface="Lato Extended"/>
              </a:rPr>
              <a:t>Final Project: Advanced Data Science</a:t>
            </a:r>
            <a:br>
              <a:rPr lang="en-AU" sz="5100" b="0" i="0">
                <a:effectLst/>
                <a:highlight>
                  <a:srgbClr val="FFFFFF"/>
                </a:highlight>
                <a:latin typeface="Lato Extended"/>
              </a:rPr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9B7D-F65C-D366-0BEE-470F2E2E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AU" b="0" i="0" dirty="0">
                <a:effectLst/>
                <a:highlight>
                  <a:srgbClr val="FFFFFF"/>
                </a:highlight>
                <a:latin typeface="Lato Extended"/>
              </a:rPr>
              <a:t>Customer Segmentation and </a:t>
            </a:r>
            <a:r>
              <a:rPr lang="en-AU" b="0" i="0" dirty="0" err="1">
                <a:effectLst/>
                <a:highlight>
                  <a:srgbClr val="FFFFFF"/>
                </a:highlight>
                <a:latin typeface="Lato Extended"/>
              </a:rPr>
              <a:t>Behavior</a:t>
            </a:r>
            <a:r>
              <a:rPr lang="en-AU" b="0" i="0" dirty="0">
                <a:effectLst/>
                <a:highlight>
                  <a:srgbClr val="FFFFFF"/>
                </a:highlight>
                <a:latin typeface="Lato Extended"/>
              </a:rPr>
              <a:t> Prediction</a:t>
            </a:r>
          </a:p>
          <a:p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4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B38A-6E74-BF54-79EF-0CB9DA9D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Cluster Characteristics (only 5 people)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02C2-1E8A-D73D-0598-CD92B7E6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Gender: C2_C1 mainly male</a:t>
            </a:r>
          </a:p>
          <a:p>
            <a:pPr marL="0" indent="0">
              <a:buNone/>
            </a:pPr>
            <a:r>
              <a:rPr lang="en-US" dirty="0"/>
              <a:t>Annual Income: All was between 20,000-60000 (lower income)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Purchases: 0.8</a:t>
            </a:r>
          </a:p>
          <a:p>
            <a:pPr marL="0" indent="0">
              <a:buNone/>
            </a:pPr>
            <a:r>
              <a:rPr lang="en-US" dirty="0"/>
              <a:t>Hours Spent on Support Calls: 6-10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Products: Home</a:t>
            </a:r>
          </a:p>
        </p:txBody>
      </p:sp>
    </p:spTree>
    <p:extLst>
      <p:ext uri="{BB962C8B-B14F-4D97-AF65-F5344CB8AC3E}">
        <p14:creationId xmlns:p14="http://schemas.microsoft.com/office/powerpoint/2010/main" val="9521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D4A-65E5-C01E-BDAD-E4FEEA26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8179-9D14-E514-538D-158A1BC9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binning to categories values into ranges and using the following columns 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Age group</a:t>
            </a:r>
          </a:p>
          <a:p>
            <a:r>
              <a:rPr lang="en-US" dirty="0"/>
              <a:t>Future purchases</a:t>
            </a:r>
          </a:p>
          <a:p>
            <a:r>
              <a:rPr lang="en-US" dirty="0"/>
              <a:t>Website visits last month</a:t>
            </a:r>
          </a:p>
          <a:p>
            <a:r>
              <a:rPr lang="en-US" dirty="0"/>
              <a:t>Hours spent on support calls</a:t>
            </a:r>
          </a:p>
          <a:p>
            <a:r>
              <a:rPr lang="en-US" dirty="0"/>
              <a:t>Products category most purchased</a:t>
            </a:r>
          </a:p>
          <a:p>
            <a:pPr marL="0" indent="0">
              <a:buNone/>
            </a:pPr>
            <a:r>
              <a:rPr lang="en-US" dirty="0"/>
              <a:t>Using ADAM with 10,000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1F3B9-C9A5-6C75-253B-8A09C3C9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6" y="2555961"/>
            <a:ext cx="4241800" cy="196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948D0-D1ED-17F9-4F41-29EDDB3C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85" y="5685367"/>
            <a:ext cx="638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842C-3FDA-7F2E-3335-29BF3DBC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Purchases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456B8-BFF7-23A8-9DA9-24C27B854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1" y="1550504"/>
            <a:ext cx="40132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80645-9E7C-4679-3595-DEB1DC3E47A1}"/>
              </a:ext>
            </a:extLst>
          </p:cNvPr>
          <p:cNvSpPr txBox="1"/>
          <p:nvPr/>
        </p:nvSpPr>
        <p:spPr>
          <a:xfrm>
            <a:off x="6546574" y="213367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1143A31-FF5F-A1D5-CC7F-FCEE4F42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44" y="4141581"/>
            <a:ext cx="4038600" cy="199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9097A-105A-8362-29C2-3A397FFDBE3C}"/>
              </a:ext>
            </a:extLst>
          </p:cNvPr>
          <p:cNvSpPr txBox="1"/>
          <p:nvPr/>
        </p:nvSpPr>
        <p:spPr>
          <a:xfrm>
            <a:off x="8600661" y="495386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10079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2F2D-9986-1570-66BE-F7D642DF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Analysis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4F5CF0A-79F9-868F-631B-335771CCF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119" y="1690688"/>
            <a:ext cx="5167796" cy="3859213"/>
          </a:xfrm>
        </p:spPr>
      </p:pic>
    </p:spTree>
    <p:extLst>
      <p:ext uri="{BB962C8B-B14F-4D97-AF65-F5344CB8AC3E}">
        <p14:creationId xmlns:p14="http://schemas.microsoft.com/office/powerpoint/2010/main" val="416687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7829-941F-0E12-8EE5-4E3F3E2F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9061-2A84-52D6-D35B-7B496475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D8389-6454-FC1A-84C0-916512A2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4581912" cy="3512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55C0A-5DB4-FEB5-58F5-25239A15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2" y="1454993"/>
            <a:ext cx="5524486" cy="4230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558A1-D2BF-4F83-AC39-5B26BFC95099}"/>
              </a:ext>
            </a:extLst>
          </p:cNvPr>
          <p:cNvSpPr txBox="1"/>
          <p:nvPr/>
        </p:nvSpPr>
        <p:spPr>
          <a:xfrm>
            <a:off x="2483100" y="582030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Clusters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4C2C4-C47A-5130-1778-69F35ABE93EC}"/>
              </a:ext>
            </a:extLst>
          </p:cNvPr>
          <p:cNvSpPr txBox="1"/>
          <p:nvPr/>
        </p:nvSpPr>
        <p:spPr>
          <a:xfrm>
            <a:off x="7262615" y="585937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Clothing vs Hours Spent on </a:t>
            </a:r>
            <a:r>
              <a:rPr lang="en-US" dirty="0" err="1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4383-2F19-D379-711A-F9E7287B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5BF5-C6F9-6AC3-5A0F-24A646ED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D76F-DE80-21A2-A4F9-7284F907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A126-3B26-5E73-B0E1-8D1FF70D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99129"/>
            <a:ext cx="4891088" cy="31459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Customer Description Data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Tx/>
              <a:buChar char="-"/>
            </a:pPr>
            <a:r>
              <a:rPr lang="en-US" sz="3600" dirty="0"/>
              <a:t>Age</a:t>
            </a:r>
          </a:p>
          <a:p>
            <a:pPr>
              <a:buFontTx/>
              <a:buChar char="-"/>
            </a:pPr>
            <a:r>
              <a:rPr lang="en-US" sz="3600" dirty="0"/>
              <a:t>Gender</a:t>
            </a:r>
          </a:p>
          <a:p>
            <a:pPr>
              <a:buFontTx/>
              <a:buChar char="-"/>
            </a:pPr>
            <a:r>
              <a:rPr lang="en-US" sz="3600" dirty="0"/>
              <a:t>Annual income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A5BF6-8078-4A0A-703D-DCFBE6F0FD1C}"/>
              </a:ext>
            </a:extLst>
          </p:cNvPr>
          <p:cNvSpPr txBox="1">
            <a:spLocks/>
          </p:cNvSpPr>
          <p:nvPr/>
        </p:nvSpPr>
        <p:spPr>
          <a:xfrm>
            <a:off x="6462714" y="1499129"/>
            <a:ext cx="4891088" cy="3998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Customer Purchasing Behavior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Total Purchases</a:t>
            </a:r>
          </a:p>
          <a:p>
            <a:pPr>
              <a:buFontTx/>
              <a:buChar char="-"/>
            </a:pPr>
            <a:r>
              <a:rPr lang="en-US" dirty="0"/>
              <a:t>Average Purchase Value</a:t>
            </a:r>
          </a:p>
          <a:p>
            <a:pPr>
              <a:buFontTx/>
              <a:buChar char="-"/>
            </a:pPr>
            <a:r>
              <a:rPr lang="en-US" dirty="0"/>
              <a:t>Product Category Most Purchased</a:t>
            </a:r>
          </a:p>
          <a:p>
            <a:pPr>
              <a:buFontTx/>
              <a:buChar char="-"/>
            </a:pPr>
            <a:r>
              <a:rPr lang="en-US" dirty="0"/>
              <a:t>Website Visits Last Month</a:t>
            </a:r>
          </a:p>
          <a:p>
            <a:pPr>
              <a:buFontTx/>
              <a:buChar char="-"/>
            </a:pPr>
            <a:r>
              <a:rPr lang="en-US" dirty="0"/>
              <a:t>Marketing Emails Opened</a:t>
            </a:r>
          </a:p>
          <a:p>
            <a:pPr>
              <a:buFontTx/>
              <a:buChar char="-"/>
            </a:pPr>
            <a:r>
              <a:rPr lang="en-US" dirty="0"/>
              <a:t>Hours Spent on Support Calls</a:t>
            </a:r>
          </a:p>
          <a:p>
            <a:pPr>
              <a:buFontTx/>
              <a:buChar char="-"/>
            </a:pPr>
            <a:r>
              <a:rPr lang="en-US" dirty="0"/>
              <a:t>Future Purchases</a:t>
            </a:r>
          </a:p>
        </p:txBody>
      </p:sp>
    </p:spTree>
    <p:extLst>
      <p:ext uri="{BB962C8B-B14F-4D97-AF65-F5344CB8AC3E}">
        <p14:creationId xmlns:p14="http://schemas.microsoft.com/office/powerpoint/2010/main" val="5715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21E1-163C-D2E6-C4F6-144BA58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to 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57BF-68B3-3D2B-E4B9-BD2B86E7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location: Allows for understanding of cultural differences and local trends</a:t>
            </a:r>
          </a:p>
          <a:p>
            <a:r>
              <a:rPr lang="en-US" dirty="0"/>
              <a:t>Additional demographic information: Education level, occupation: Will help understand the reason for type of behavior patterns</a:t>
            </a:r>
          </a:p>
          <a:p>
            <a:r>
              <a:rPr lang="en-US" dirty="0"/>
              <a:t>Lifecycle stage – understanding how long someone has been a customer will help understand how behavior patterns will change over time with different customer lifecycles</a:t>
            </a:r>
          </a:p>
        </p:txBody>
      </p:sp>
    </p:spTree>
    <p:extLst>
      <p:ext uri="{BB962C8B-B14F-4D97-AF65-F5344CB8AC3E}">
        <p14:creationId xmlns:p14="http://schemas.microsoft.com/office/powerpoint/2010/main" val="304326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D0E5-6FB8-369D-69A6-092B93ED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785" y="269346"/>
            <a:ext cx="3864429" cy="1325563"/>
          </a:xfrm>
        </p:spPr>
        <p:txBody>
          <a:bodyPr/>
          <a:lstStyle/>
          <a:p>
            <a:pPr algn="ctr"/>
            <a:r>
              <a:rPr lang="en-US" dirty="0"/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6EF-2957-8A63-0959-D3175E11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526" y="1122740"/>
            <a:ext cx="481965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Normal distribution</a:t>
            </a:r>
          </a:p>
          <a:p>
            <a:pPr>
              <a:buFontTx/>
              <a:buChar char="-"/>
            </a:pPr>
            <a:r>
              <a:rPr lang="en-US" sz="1800" dirty="0"/>
              <a:t>Age (used)</a:t>
            </a:r>
          </a:p>
          <a:p>
            <a:pPr>
              <a:buFontTx/>
              <a:buChar char="-"/>
            </a:pPr>
            <a:r>
              <a:rPr lang="en-US" sz="1800" dirty="0"/>
              <a:t>Annual income</a:t>
            </a:r>
          </a:p>
          <a:p>
            <a:pPr>
              <a:buFontTx/>
              <a:buChar char="-"/>
            </a:pPr>
            <a:r>
              <a:rPr lang="en-US" sz="1800" dirty="0"/>
              <a:t>Average purchase value</a:t>
            </a:r>
          </a:p>
          <a:p>
            <a:pPr>
              <a:buFontTx/>
              <a:buChar char="-"/>
            </a:pPr>
            <a:r>
              <a:rPr lang="en-US" sz="1800" dirty="0"/>
              <a:t>Website visits last month</a:t>
            </a:r>
          </a:p>
          <a:p>
            <a:pPr>
              <a:buFontTx/>
              <a:buChar char="-"/>
            </a:pPr>
            <a:r>
              <a:rPr lang="en-US" sz="1800" dirty="0"/>
              <a:t>Marketing emails opened</a:t>
            </a:r>
          </a:p>
          <a:p>
            <a:pPr>
              <a:buFontTx/>
              <a:buChar char="-"/>
            </a:pPr>
            <a:r>
              <a:rPr lang="en-US" sz="1800" dirty="0"/>
              <a:t>Total purchases (used)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97B04-5634-0962-173C-0621A53B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29" y="3718454"/>
            <a:ext cx="3708400" cy="2870200"/>
          </a:xfrm>
          <a:prstGeom prst="rect">
            <a:avLst/>
          </a:prstGeom>
        </p:spPr>
      </p:pic>
      <p:pic>
        <p:nvPicPr>
          <p:cNvPr id="6" name="Picture 5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1D9D9243-7B90-BAF6-1ABB-7AAD0CF5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05" y="3547382"/>
            <a:ext cx="3592152" cy="287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264147-FBB1-0713-412A-620563BA0E58}"/>
              </a:ext>
            </a:extLst>
          </p:cNvPr>
          <p:cNvSpPr txBox="1">
            <a:spLocks/>
          </p:cNvSpPr>
          <p:nvPr/>
        </p:nvSpPr>
        <p:spPr>
          <a:xfrm>
            <a:off x="6541052" y="1716844"/>
            <a:ext cx="481965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Hours Spent on Support Calls has a majority of time close to 0. However, some people spent close to 6 hours. (used)</a:t>
            </a:r>
          </a:p>
        </p:txBody>
      </p:sp>
    </p:spTree>
    <p:extLst>
      <p:ext uri="{BB962C8B-B14F-4D97-AF65-F5344CB8AC3E}">
        <p14:creationId xmlns:p14="http://schemas.microsoft.com/office/powerpoint/2010/main" val="414007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10B29-9145-8376-E586-65139DE7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Technique 1 : K-Means </a:t>
            </a:r>
          </a:p>
        </p:txBody>
      </p:sp>
      <p:pic>
        <p:nvPicPr>
          <p:cNvPr id="5" name="Picture 4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E525FED6-7F27-1F5F-A855-C4595EB5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496477"/>
            <a:ext cx="6318877" cy="586504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663F6-EAD0-0099-E547-13D70122D220}"/>
              </a:ext>
            </a:extLst>
          </p:cNvPr>
          <p:cNvSpPr txBox="1"/>
          <p:nvPr/>
        </p:nvSpPr>
        <p:spPr>
          <a:xfrm>
            <a:off x="7863605" y="4665496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Integer Encoded DF</a:t>
            </a:r>
          </a:p>
        </p:txBody>
      </p:sp>
    </p:spTree>
    <p:extLst>
      <p:ext uri="{BB962C8B-B14F-4D97-AF65-F5344CB8AC3E}">
        <p14:creationId xmlns:p14="http://schemas.microsoft.com/office/powerpoint/2010/main" val="24399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5328-B0B2-86A9-81B3-B63B6540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4C72-36D7-81E9-B871-6BFEA28C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515600" cy="421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Gender: More Males in C2</a:t>
            </a:r>
          </a:p>
          <a:p>
            <a:pPr marL="0" indent="0">
              <a:buNone/>
            </a:pPr>
            <a:r>
              <a:rPr lang="en-US" dirty="0"/>
              <a:t>Age: More 21-30 year </a:t>
            </a:r>
            <a:r>
              <a:rPr lang="en-US" dirty="0" err="1"/>
              <a:t>olds</a:t>
            </a:r>
            <a:r>
              <a:rPr lang="en-US" dirty="0"/>
              <a:t> in C2 but less 41-50 years 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Purchased: Books &amp; Health for C2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Market to 21-30 year old males, Books and Health items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8889-9CA3-1153-5872-B180402F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Technique 2 : Hierarchical Clustering</a:t>
            </a:r>
          </a:p>
        </p:txBody>
      </p:sp>
      <p:pic>
        <p:nvPicPr>
          <p:cNvPr id="7" name="Picture 6" descr="A group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857F7FF4-43FD-0EA0-C51E-37B57738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" y="496477"/>
            <a:ext cx="6870357" cy="586504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DF554-14B3-921C-569C-B2FD3AA64328}"/>
              </a:ext>
            </a:extLst>
          </p:cNvPr>
          <p:cNvSpPr txBox="1"/>
          <p:nvPr/>
        </p:nvSpPr>
        <p:spPr>
          <a:xfrm>
            <a:off x="8063226" y="4963596"/>
            <a:ext cx="231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Normalised</a:t>
            </a:r>
            <a:r>
              <a:rPr lang="en-US" dirty="0"/>
              <a:t> DF</a:t>
            </a:r>
          </a:p>
        </p:txBody>
      </p:sp>
    </p:spTree>
    <p:extLst>
      <p:ext uri="{BB962C8B-B14F-4D97-AF65-F5344CB8AC3E}">
        <p14:creationId xmlns:p14="http://schemas.microsoft.com/office/powerpoint/2010/main" val="40965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B871-F980-EE47-73AC-CD1DA417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C128-2E44-42D3-3C88-DA0304D1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Gender: C1 had more males than females</a:t>
            </a:r>
          </a:p>
          <a:p>
            <a:pPr marL="0" indent="0">
              <a:buNone/>
            </a:pPr>
            <a:r>
              <a:rPr lang="en-US" sz="1600" dirty="0"/>
              <a:t>Age: C1 had no 41-50 year </a:t>
            </a:r>
            <a:r>
              <a:rPr lang="en-US" sz="1600" dirty="0" err="1"/>
              <a:t>olds</a:t>
            </a:r>
            <a:r>
              <a:rPr lang="en-US" sz="1600" dirty="0"/>
              <a:t> but far greater 31-40,51-60, 11-20 and 21-30 year </a:t>
            </a:r>
            <a:r>
              <a:rPr lang="en-US" sz="1600" dirty="0" err="1"/>
              <a:t>olds</a:t>
            </a:r>
            <a:r>
              <a:rPr lang="en-US" sz="1600" dirty="0"/>
              <a:t> (younger)</a:t>
            </a:r>
          </a:p>
          <a:p>
            <a:pPr marL="0" indent="0">
              <a:buNone/>
            </a:pPr>
            <a:r>
              <a:rPr lang="en-US" sz="1600" dirty="0"/>
              <a:t>Annual Income: No High income earners but had more 60000-80000 (lower income earners)</a:t>
            </a:r>
          </a:p>
          <a:p>
            <a:pPr marL="0" indent="0">
              <a:buNone/>
            </a:pPr>
            <a:r>
              <a:rPr lang="en-US" sz="1600" dirty="0"/>
              <a:t>C1 is lower income, younger men who opened a lot less marketing emails.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Future Purchases: Lower</a:t>
            </a:r>
          </a:p>
          <a:p>
            <a:pPr marL="0" indent="0">
              <a:buNone/>
            </a:pPr>
            <a:r>
              <a:rPr lang="en-US" sz="1600" dirty="0"/>
              <a:t>Hours spent on support call: All C1 clusters was between 0-2 hours</a:t>
            </a:r>
          </a:p>
          <a:p>
            <a:pPr marL="0" indent="0">
              <a:buNone/>
            </a:pPr>
            <a:r>
              <a:rPr lang="en-US" sz="1600" dirty="0"/>
              <a:t>Website Visits: Between 6-9 was the highest category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Products: Home and Health</a:t>
            </a:r>
          </a:p>
          <a:p>
            <a:pPr marL="0" indent="0">
              <a:buNone/>
            </a:pPr>
            <a:r>
              <a:rPr lang="en-US" sz="1600" dirty="0"/>
              <a:t>Target home and health to young men who had lower incomes with home and health products</a:t>
            </a:r>
          </a:p>
        </p:txBody>
      </p:sp>
    </p:spTree>
    <p:extLst>
      <p:ext uri="{BB962C8B-B14F-4D97-AF65-F5344CB8AC3E}">
        <p14:creationId xmlns:p14="http://schemas.microsoft.com/office/powerpoint/2010/main" val="36833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0B12-43F3-2247-C636-D34991BD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498" y="4252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Technique 3 : Combining Clusters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65A257A-C1AE-0C4C-FCCE-A837B0E2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477"/>
            <a:ext cx="6882714" cy="586504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02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521</Words>
  <Application>Microsoft Macintosh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Helvetica Neue</vt:lpstr>
      <vt:lpstr>Lato Extended</vt:lpstr>
      <vt:lpstr>ShapesVTI</vt:lpstr>
      <vt:lpstr>Final Project: Advanced Data Science </vt:lpstr>
      <vt:lpstr>Introduction to data</vt:lpstr>
      <vt:lpstr>Additional data to collect</vt:lpstr>
      <vt:lpstr>Data Distribution</vt:lpstr>
      <vt:lpstr>Clustering Technique 1 : K-Means </vt:lpstr>
      <vt:lpstr>K-Means Cluster Characteristics</vt:lpstr>
      <vt:lpstr>Clustering Technique 2 : Hierarchical Clustering</vt:lpstr>
      <vt:lpstr>Hierarchical Cluster Characteristics</vt:lpstr>
      <vt:lpstr>Clustering Technique 3 : Combining Clusters</vt:lpstr>
      <vt:lpstr>Combined Cluster Characteristics (only 5 people)</vt:lpstr>
      <vt:lpstr>Churn Prediction </vt:lpstr>
      <vt:lpstr>Future Purchases </vt:lpstr>
      <vt:lpstr>ROC Analysis</vt:lpstr>
      <vt:lpstr>PCA Analysis</vt:lpstr>
      <vt:lpstr>Image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Advanced Data Science </dc:title>
  <dc:creator>Nicholson, Benjamin</dc:creator>
  <cp:lastModifiedBy>Nicholson, Benjamin</cp:lastModifiedBy>
  <cp:revision>9</cp:revision>
  <dcterms:created xsi:type="dcterms:W3CDTF">2024-05-09T13:59:59Z</dcterms:created>
  <dcterms:modified xsi:type="dcterms:W3CDTF">2024-05-11T05:22:24Z</dcterms:modified>
</cp:coreProperties>
</file>