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6" r:id="rId11"/>
    <p:sldId id="277" r:id="rId12"/>
    <p:sldId id="260" r:id="rId13"/>
    <p:sldId id="265" r:id="rId14"/>
    <p:sldId id="266" r:id="rId15"/>
    <p:sldId id="267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7425"/>
  </p:normalViewPr>
  <p:slideViewPr>
    <p:cSldViewPr snapToGrid="0" snapToObjects="1">
      <p:cViewPr varScale="1">
        <p:scale>
          <a:sx n="73" d="100"/>
          <a:sy n="73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-28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42ED4-D693-4349-ADAB-AD261A5039D2}" type="datetimeFigureOut">
              <a:rPr lang="en-US" smtClean="0"/>
              <a:t>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1DAA4-82F1-9E4C-9106-51C5A6A9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8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Bartlett’s Test was significant, suggesting items are (at least to some extent) correlated, thereby making it acceptable to undergo factor analysis.</a:t>
            </a:r>
          </a:p>
          <a:p>
            <a:r>
              <a:rPr lang="en-US" sz="1200" dirty="0"/>
              <a:t>But KMO below threshold of acceptability for factor analysis. Suggesting overly high degree of correlations between scale items (too much common variance between variables).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1DAA4-82F1-9E4C-9106-51C5A6A94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4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Adequacy tests yielded positive results encouraging the subsequent use of a factor analysis. </a:t>
            </a:r>
          </a:p>
          <a:p>
            <a:endParaRPr lang="en-US" dirty="0"/>
          </a:p>
          <a:p>
            <a:r>
              <a:rPr lang="en-US" dirty="0"/>
              <a:t>It was evident that one factor loaded strongly for each of the following scales: </a:t>
            </a:r>
            <a:r>
              <a:rPr lang="en-US" i="1" dirty="0"/>
              <a:t>Critical STEM Literacy, Critical Voice, Engagement, Student Voice, and Community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We note that </a:t>
            </a:r>
            <a:r>
              <a:rPr lang="en-US" i="1" dirty="0"/>
              <a:t>Math/Science Self-Concept loaded across two factors</a:t>
            </a:r>
            <a:r>
              <a:rPr lang="en-US" dirty="0"/>
              <a:t>, one for items 1 and 3, and another for items 4 and 5 (item 2 did not load strongly on any factor). </a:t>
            </a:r>
          </a:p>
          <a:p>
            <a:endParaRPr lang="en-US" dirty="0"/>
          </a:p>
          <a:p>
            <a:r>
              <a:rPr lang="en-US" dirty="0"/>
              <a:t>We note that the </a:t>
            </a:r>
            <a:r>
              <a:rPr lang="en-US" i="1" dirty="0"/>
              <a:t>Shared Authority</a:t>
            </a:r>
            <a:r>
              <a:rPr lang="en-US" dirty="0"/>
              <a:t> scale failed to load strongly on any factor.</a:t>
            </a:r>
          </a:p>
          <a:p>
            <a:endParaRPr lang="en-US" dirty="0"/>
          </a:p>
          <a:p>
            <a:r>
              <a:rPr lang="en-US" dirty="0"/>
              <a:t>We consider this a significant improvement in aligning the latent structures of our scales to a single latent trait per scale.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1DAA4-82F1-9E4C-9106-51C5A6A94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92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1DAA4-82F1-9E4C-9106-51C5A6A94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10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1DAA4-82F1-9E4C-9106-51C5A6A94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4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D0E4-2255-C943-BCC3-F3225AEF4E06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DF84-98D8-BA40-9C30-7AA4D204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0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D0E4-2255-C943-BCC3-F3225AEF4E06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DF84-98D8-BA40-9C30-7AA4D204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2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D0E4-2255-C943-BCC3-F3225AEF4E06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DF84-98D8-BA40-9C30-7AA4D204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7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D0E4-2255-C943-BCC3-F3225AEF4E06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DF84-98D8-BA40-9C30-7AA4D204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D0E4-2255-C943-BCC3-F3225AEF4E06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DF84-98D8-BA40-9C30-7AA4D204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8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D0E4-2255-C943-BCC3-F3225AEF4E06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DF84-98D8-BA40-9C30-7AA4D204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D0E4-2255-C943-BCC3-F3225AEF4E06}" type="datetimeFigureOut">
              <a:rPr lang="en-US" smtClean="0"/>
              <a:t>1/30/20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DF84-98D8-BA40-9C30-7AA4D204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2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D0E4-2255-C943-BCC3-F3225AEF4E06}" type="datetimeFigureOut">
              <a:rPr lang="en-US" smtClean="0"/>
              <a:t>1/30/20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DF84-98D8-BA40-9C30-7AA4D204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3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D0E4-2255-C943-BCC3-F3225AEF4E06}" type="datetimeFigureOut">
              <a:rPr lang="en-US" smtClean="0"/>
              <a:t>1/30/20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DF84-98D8-BA40-9C30-7AA4D204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7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D0E4-2255-C943-BCC3-F3225AEF4E06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DF84-98D8-BA40-9C30-7AA4D204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7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D0E4-2255-C943-BCC3-F3225AEF4E06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DF84-98D8-BA40-9C30-7AA4D204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6D0E4-2255-C943-BCC3-F3225AEF4E06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8DF84-98D8-BA40-9C30-7AA4D204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9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mckinlmb@bc.edu" TargetMode="Externa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6" Type="http://schemas.openxmlformats.org/officeDocument/2006/relationships/image" Target="../media/image1.jpeg"/><Relationship Id="rId5" Type="http://schemas.openxmlformats.org/officeDocument/2006/relationships/hyperlink" Target="mailto:bendiksp@bc.edu" TargetMode="External"/><Relationship Id="rId4" Type="http://schemas.openxmlformats.org/officeDocument/2006/relationships/hyperlink" Target="mailto:gonzalow@bc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60000">
              <a:schemeClr val="bg1"/>
            </a:gs>
            <a:gs pos="9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0"/>
            <a:ext cx="12192000" cy="104986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600" dirty="0" err="1"/>
              <a:t>Sci</a:t>
            </a:r>
            <a:r>
              <a:rPr lang="en-US" sz="3600" dirty="0"/>
              <a:t>-Ed Fellowship Program: Assessment of Survey Scales</a:t>
            </a:r>
            <a:endParaRPr lang="en-US" altLang="en-US" sz="36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80533" y="1490133"/>
            <a:ext cx="723053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Overview-</a:t>
            </a:r>
          </a:p>
          <a:p>
            <a:r>
              <a:rPr lang="en-US" sz="2000" dirty="0"/>
              <a:t>-Recapitulation of Student Survey Scale Changes; Implemented Beginning Fall 2018</a:t>
            </a:r>
          </a:p>
          <a:p>
            <a:endParaRPr lang="en-US" sz="2000" dirty="0"/>
          </a:p>
          <a:p>
            <a:r>
              <a:rPr lang="en-US" sz="2000" dirty="0"/>
              <a:t>-</a:t>
            </a:r>
            <a:r>
              <a:rPr lang="en-US" sz="2000" dirty="0" err="1"/>
              <a:t>Descriptives</a:t>
            </a:r>
            <a:r>
              <a:rPr lang="en-US" sz="2000" dirty="0"/>
              <a:t> and Scale Means for Current Student Survey (Grades 6-12): Overall and by State</a:t>
            </a:r>
          </a:p>
          <a:p>
            <a:endParaRPr lang="en-US" sz="2000" dirty="0"/>
          </a:p>
          <a:p>
            <a:r>
              <a:rPr lang="en-US" sz="2000" dirty="0"/>
              <a:t>-A Factor Analysis Comparison Between Student Survey of Fall’17-Spring’18 and Student Survey (Grades 6-12) of Fall’18.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638" y="3660519"/>
            <a:ext cx="4647362" cy="319748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33" b="26886"/>
          <a:stretch>
            <a:fillRect/>
          </a:stretch>
        </p:blipFill>
        <p:spPr bwMode="auto">
          <a:xfrm>
            <a:off x="324424" y="5249333"/>
            <a:ext cx="326194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50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9415"/>
            <a:ext cx="12192000" cy="57087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en-US" sz="3600" b="1" dirty="0"/>
              <a:t>Sci Ed Grades 3-5 Scale Means by Wave</a:t>
            </a:r>
            <a:endParaRPr lang="en-US" altLang="en-US" sz="36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76681" y="1049867"/>
            <a:ext cx="7230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461D41-79D7-0B47-B5D4-B31CE7B20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79" y="475228"/>
            <a:ext cx="11490013" cy="638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90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9415"/>
            <a:ext cx="12192000" cy="57087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en-US" sz="3600" b="1" dirty="0"/>
              <a:t>Sci Ed Grades 3-5 Scale Means by State</a:t>
            </a:r>
            <a:endParaRPr lang="en-US" altLang="en-US" sz="36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76681" y="1049867"/>
            <a:ext cx="7230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D8281-2DD7-014B-8065-6F35EBCBF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93" y="558332"/>
            <a:ext cx="11433830" cy="629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8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60000">
              <a:schemeClr val="bg1"/>
            </a:gs>
            <a:gs pos="9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1"/>
            <a:ext cx="12192000" cy="7112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en-US" sz="3600" b="1" dirty="0"/>
              <a:t>Sci-Ed Fellowship:  Prior (2017) Survey Factor Analysis</a:t>
            </a:r>
            <a:endParaRPr lang="en-US" altLang="en-US" sz="3600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1797966"/>
            <a:ext cx="411168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400" dirty="0"/>
              <a:t>Of the two necessary tests for the justification of this technique- only one passed.</a:t>
            </a:r>
          </a:p>
          <a:p>
            <a:endParaRPr lang="en-US" sz="1400" dirty="0"/>
          </a:p>
          <a:p>
            <a:r>
              <a:rPr lang="en-US" sz="1400" dirty="0"/>
              <a:t>The test that failed indicated the questions would not partition well across factors</a:t>
            </a:r>
          </a:p>
          <a:p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472928" y="1442366"/>
            <a:ext cx="508049" cy="355600"/>
          </a:xfrm>
          <a:custGeom>
            <a:avLst/>
            <a:gdLst>
              <a:gd name="connsiteX0" fmla="*/ 45 w 508049"/>
              <a:gd name="connsiteY0" fmla="*/ 84667 h 355600"/>
              <a:gd name="connsiteX1" fmla="*/ 45 w 508049"/>
              <a:gd name="connsiteY1" fmla="*/ 84667 h 355600"/>
              <a:gd name="connsiteX2" fmla="*/ 16978 w 508049"/>
              <a:gd name="connsiteY2" fmla="*/ 237067 h 355600"/>
              <a:gd name="connsiteX3" fmla="*/ 169378 w 508049"/>
              <a:gd name="connsiteY3" fmla="*/ 355600 h 355600"/>
              <a:gd name="connsiteX4" fmla="*/ 423378 w 508049"/>
              <a:gd name="connsiteY4" fmla="*/ 321733 h 355600"/>
              <a:gd name="connsiteX5" fmla="*/ 474178 w 508049"/>
              <a:gd name="connsiteY5" fmla="*/ 304800 h 355600"/>
              <a:gd name="connsiteX6" fmla="*/ 508045 w 508049"/>
              <a:gd name="connsiteY6" fmla="*/ 254000 h 355600"/>
              <a:gd name="connsiteX7" fmla="*/ 474178 w 508049"/>
              <a:gd name="connsiteY7" fmla="*/ 118533 h 355600"/>
              <a:gd name="connsiteX8" fmla="*/ 423378 w 508049"/>
              <a:gd name="connsiteY8" fmla="*/ 84667 h 355600"/>
              <a:gd name="connsiteX9" fmla="*/ 389511 w 508049"/>
              <a:gd name="connsiteY9" fmla="*/ 33867 h 355600"/>
              <a:gd name="connsiteX10" fmla="*/ 287911 w 508049"/>
              <a:gd name="connsiteY10" fmla="*/ 0 h 355600"/>
              <a:gd name="connsiteX11" fmla="*/ 67778 w 508049"/>
              <a:gd name="connsiteY11" fmla="*/ 33867 h 355600"/>
              <a:gd name="connsiteX12" fmla="*/ 16978 w 508049"/>
              <a:gd name="connsiteY12" fmla="*/ 67733 h 355600"/>
              <a:gd name="connsiteX13" fmla="*/ 45 w 508049"/>
              <a:gd name="connsiteY13" fmla="*/ 33867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08049" h="355600">
                <a:moveTo>
                  <a:pt x="45" y="84667"/>
                </a:moveTo>
                <a:lnTo>
                  <a:pt x="45" y="84667"/>
                </a:lnTo>
                <a:cubicBezTo>
                  <a:pt x="5689" y="135467"/>
                  <a:pt x="-4637" y="190750"/>
                  <a:pt x="16978" y="237067"/>
                </a:cubicBezTo>
                <a:cubicBezTo>
                  <a:pt x="59060" y="327242"/>
                  <a:pt x="100026" y="332483"/>
                  <a:pt x="169378" y="355600"/>
                </a:cubicBezTo>
                <a:cubicBezTo>
                  <a:pt x="242762" y="347446"/>
                  <a:pt x="347360" y="338626"/>
                  <a:pt x="423378" y="321733"/>
                </a:cubicBezTo>
                <a:cubicBezTo>
                  <a:pt x="440802" y="317861"/>
                  <a:pt x="457245" y="310444"/>
                  <a:pt x="474178" y="304800"/>
                </a:cubicBezTo>
                <a:cubicBezTo>
                  <a:pt x="485467" y="287867"/>
                  <a:pt x="505521" y="274194"/>
                  <a:pt x="508045" y="254000"/>
                </a:cubicBezTo>
                <a:cubicBezTo>
                  <a:pt x="508387" y="251267"/>
                  <a:pt x="487327" y="134970"/>
                  <a:pt x="474178" y="118533"/>
                </a:cubicBezTo>
                <a:cubicBezTo>
                  <a:pt x="461465" y="102641"/>
                  <a:pt x="440311" y="95956"/>
                  <a:pt x="423378" y="84667"/>
                </a:cubicBezTo>
                <a:cubicBezTo>
                  <a:pt x="412089" y="67734"/>
                  <a:pt x="406769" y="44653"/>
                  <a:pt x="389511" y="33867"/>
                </a:cubicBezTo>
                <a:cubicBezTo>
                  <a:pt x="359239" y="14947"/>
                  <a:pt x="287911" y="0"/>
                  <a:pt x="287911" y="0"/>
                </a:cubicBezTo>
                <a:cubicBezTo>
                  <a:pt x="239334" y="4858"/>
                  <a:pt x="128807" y="3353"/>
                  <a:pt x="67778" y="33867"/>
                </a:cubicBezTo>
                <a:cubicBezTo>
                  <a:pt x="49575" y="42968"/>
                  <a:pt x="33911" y="56444"/>
                  <a:pt x="16978" y="67733"/>
                </a:cubicBezTo>
                <a:cubicBezTo>
                  <a:pt x="-1740" y="11578"/>
                  <a:pt x="45" y="-916"/>
                  <a:pt x="45" y="3386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7985509" y="4656667"/>
            <a:ext cx="306567" cy="237066"/>
          </a:xfrm>
          <a:custGeom>
            <a:avLst/>
            <a:gdLst>
              <a:gd name="connsiteX0" fmla="*/ 7024 w 306567"/>
              <a:gd name="connsiteY0" fmla="*/ 50800 h 237066"/>
              <a:gd name="connsiteX1" fmla="*/ 7024 w 306567"/>
              <a:gd name="connsiteY1" fmla="*/ 50800 h 237066"/>
              <a:gd name="connsiteX2" fmla="*/ 40891 w 306567"/>
              <a:gd name="connsiteY2" fmla="*/ 203200 h 237066"/>
              <a:gd name="connsiteX3" fmla="*/ 142491 w 306567"/>
              <a:gd name="connsiteY3" fmla="*/ 220133 h 237066"/>
              <a:gd name="connsiteX4" fmla="*/ 193291 w 306567"/>
              <a:gd name="connsiteY4" fmla="*/ 237066 h 237066"/>
              <a:gd name="connsiteX5" fmla="*/ 261024 w 306567"/>
              <a:gd name="connsiteY5" fmla="*/ 84666 h 237066"/>
              <a:gd name="connsiteX6" fmla="*/ 159424 w 306567"/>
              <a:gd name="connsiteY6" fmla="*/ 50800 h 237066"/>
              <a:gd name="connsiteX7" fmla="*/ 108624 w 306567"/>
              <a:gd name="connsiteY7" fmla="*/ 33866 h 237066"/>
              <a:gd name="connsiteX8" fmla="*/ 7024 w 306567"/>
              <a:gd name="connsiteY8" fmla="*/ 50800 h 237066"/>
              <a:gd name="connsiteX9" fmla="*/ 23958 w 306567"/>
              <a:gd name="connsiteY9" fmla="*/ 0 h 237066"/>
              <a:gd name="connsiteX10" fmla="*/ 57824 w 306567"/>
              <a:gd name="connsiteY10" fmla="*/ 50800 h 23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567" h="237066">
                <a:moveTo>
                  <a:pt x="7024" y="50800"/>
                </a:moveTo>
                <a:lnTo>
                  <a:pt x="7024" y="50800"/>
                </a:lnTo>
                <a:cubicBezTo>
                  <a:pt x="18313" y="101600"/>
                  <a:pt x="8382" y="162564"/>
                  <a:pt x="40891" y="203200"/>
                </a:cubicBezTo>
                <a:cubicBezTo>
                  <a:pt x="62339" y="230010"/>
                  <a:pt x="108975" y="212685"/>
                  <a:pt x="142491" y="220133"/>
                </a:cubicBezTo>
                <a:cubicBezTo>
                  <a:pt x="159915" y="224005"/>
                  <a:pt x="176358" y="231422"/>
                  <a:pt x="193291" y="237066"/>
                </a:cubicBezTo>
                <a:cubicBezTo>
                  <a:pt x="270257" y="221673"/>
                  <a:pt x="364261" y="232146"/>
                  <a:pt x="261024" y="84666"/>
                </a:cubicBezTo>
                <a:cubicBezTo>
                  <a:pt x="240552" y="55421"/>
                  <a:pt x="193291" y="62089"/>
                  <a:pt x="159424" y="50800"/>
                </a:cubicBezTo>
                <a:lnTo>
                  <a:pt x="108624" y="33866"/>
                </a:lnTo>
                <a:cubicBezTo>
                  <a:pt x="74757" y="39511"/>
                  <a:pt x="38902" y="63551"/>
                  <a:pt x="7024" y="50800"/>
                </a:cubicBezTo>
                <a:cubicBezTo>
                  <a:pt x="-9549" y="44171"/>
                  <a:pt x="6109" y="0"/>
                  <a:pt x="23958" y="0"/>
                </a:cubicBezTo>
                <a:cubicBezTo>
                  <a:pt x="44309" y="0"/>
                  <a:pt x="57824" y="50800"/>
                  <a:pt x="57824" y="508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4" y="1039372"/>
            <a:ext cx="3399367" cy="69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40" y="711201"/>
            <a:ext cx="4246975" cy="2652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29" y="3321080"/>
            <a:ext cx="3709847" cy="31453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877" y="4601000"/>
            <a:ext cx="2324100" cy="901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791" y="3741131"/>
            <a:ext cx="36045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a visual plot and item loadings on factors, we initially extracted two to three factors.</a:t>
            </a:r>
          </a:p>
          <a:p>
            <a:endParaRPr lang="en-US" dirty="0"/>
          </a:p>
          <a:p>
            <a:r>
              <a:rPr lang="en-US" dirty="0"/>
              <a:t>But they correlated so strongly as to be suggestive of representing a single underlying factor. </a:t>
            </a:r>
          </a:p>
          <a:p>
            <a:endParaRPr lang="en-US" dirty="0"/>
          </a:p>
          <a:p>
            <a:r>
              <a:rPr lang="en-US" dirty="0"/>
              <a:t>We settled on one hypothetical factor from our data set of four scales. 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18001" y="1039372"/>
            <a:ext cx="3519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such highly correlated items (a problematic result of a ceiling effect in responses) we do not choose to interpret the one hypothetical factor.</a:t>
            </a:r>
          </a:p>
        </p:txBody>
      </p:sp>
    </p:spTree>
    <p:extLst>
      <p:ext uri="{BB962C8B-B14F-4D97-AF65-F5344CB8AC3E}">
        <p14:creationId xmlns:p14="http://schemas.microsoft.com/office/powerpoint/2010/main" val="172436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60000">
              <a:schemeClr val="bg1"/>
            </a:gs>
            <a:gs pos="9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" y="6654"/>
            <a:ext cx="9093200" cy="7112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en-US" sz="2800" b="1" dirty="0"/>
              <a:t>Sci-Ed: Grades 6-12 Pre vs Post Factor Analyses</a:t>
            </a:r>
            <a:endParaRPr lang="en-US" altLang="en-US" sz="2800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40946-62A6-3540-BD2A-0F1A736A8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17853"/>
            <a:ext cx="3358661" cy="54087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C81333-D127-3147-A0FE-4F078544E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1921" y="844061"/>
            <a:ext cx="5095218" cy="5328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B2D1CD-B7D0-1245-97F8-1887297398F8}"/>
              </a:ext>
            </a:extLst>
          </p:cNvPr>
          <p:cNvSpPr txBox="1"/>
          <p:nvPr/>
        </p:nvSpPr>
        <p:spPr>
          <a:xfrm>
            <a:off x="9075617" y="6655"/>
            <a:ext cx="951801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Adequacy tests yielded positive </a:t>
            </a:r>
          </a:p>
          <a:p>
            <a:r>
              <a:rPr lang="en-US" sz="1600" dirty="0"/>
              <a:t>results encouraging the </a:t>
            </a:r>
          </a:p>
          <a:p>
            <a:r>
              <a:rPr lang="en-US" sz="1600" dirty="0"/>
              <a:t>subsequent use of a </a:t>
            </a:r>
          </a:p>
          <a:p>
            <a:r>
              <a:rPr lang="en-US" sz="1600" dirty="0"/>
              <a:t>factor analysis.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FB8E3-66A9-F04F-839F-FA3BD6DB07BC}"/>
              </a:ext>
            </a:extLst>
          </p:cNvPr>
          <p:cNvSpPr txBox="1"/>
          <p:nvPr/>
        </p:nvSpPr>
        <p:spPr>
          <a:xfrm>
            <a:off x="9075616" y="1318846"/>
            <a:ext cx="2899507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Pre:</a:t>
            </a:r>
          </a:p>
          <a:p>
            <a:r>
              <a:rPr lang="en-US" sz="1600" dirty="0"/>
              <a:t>evident that one factor loaded strongly for each of the following scales: </a:t>
            </a:r>
            <a:r>
              <a:rPr lang="en-US" sz="1600" i="1" dirty="0"/>
              <a:t>Critical STEM Literacy, Critical Voice, Engagement, Student Voice, and Community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sz="1600" i="1" dirty="0"/>
              <a:t>Shared Authority</a:t>
            </a:r>
            <a:r>
              <a:rPr lang="en-US" sz="1600" dirty="0"/>
              <a:t> scale failed to load strongly on any factor.</a:t>
            </a:r>
          </a:p>
          <a:p>
            <a:endParaRPr lang="en-US" sz="1600" dirty="0"/>
          </a:p>
          <a:p>
            <a:r>
              <a:rPr lang="en-US" sz="1600" i="1" dirty="0"/>
              <a:t>Math/Science Self-Concept loaded across two factors</a:t>
            </a:r>
          </a:p>
          <a:p>
            <a:endParaRPr lang="en-US" sz="1600" i="1" dirty="0"/>
          </a:p>
          <a:p>
            <a:r>
              <a:rPr lang="en-US" sz="1600" i="1" dirty="0"/>
              <a:t>Post:</a:t>
            </a:r>
          </a:p>
          <a:p>
            <a:r>
              <a:rPr lang="en-US" sz="1600" i="1" dirty="0"/>
              <a:t>Very clean factor analytic solution: all scales loaded strongly on one factor and weakly on other factors (factor loadings &lt; 3.0 suppressed)</a:t>
            </a:r>
          </a:p>
          <a:p>
            <a:endParaRPr lang="en-US" sz="1600" i="1" dirty="0"/>
          </a:p>
          <a:p>
            <a:r>
              <a:rPr lang="en-US" sz="1600" i="1" dirty="0"/>
              <a:t>Significant </a:t>
            </a:r>
            <a:r>
              <a:rPr lang="en-US" sz="1600" i="1" dirty="0" err="1"/>
              <a:t>Imporvement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5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60000">
              <a:schemeClr val="bg1"/>
            </a:gs>
            <a:gs pos="9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" y="6654"/>
            <a:ext cx="9093200" cy="7112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en-US" sz="2800" b="1" dirty="0"/>
              <a:t>Sci-Ed: Grades 3-5 (Block A) Post Factor Analyses</a:t>
            </a:r>
            <a:endParaRPr lang="en-US" altLang="en-US" sz="2800" b="1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CB75A9-8E3C-2949-B596-3CFFE68DA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550" y="608366"/>
            <a:ext cx="4862035" cy="62113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7A31A9-A5C7-3141-9E8F-DCD4DF694E55}"/>
              </a:ext>
            </a:extLst>
          </p:cNvPr>
          <p:cNvSpPr txBox="1"/>
          <p:nvPr/>
        </p:nvSpPr>
        <p:spPr>
          <a:xfrm>
            <a:off x="545123" y="1266092"/>
            <a:ext cx="5855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Adequacy tests for Post Survey data set yielded positive results. Pre dataset inadequate for full factor analytic solution.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371F99C-1785-3D44-AB37-738728045E28}"/>
              </a:ext>
            </a:extLst>
          </p:cNvPr>
          <p:cNvSpPr/>
          <p:nvPr/>
        </p:nvSpPr>
        <p:spPr>
          <a:xfrm>
            <a:off x="9372600" y="1863969"/>
            <a:ext cx="580334" cy="808893"/>
          </a:xfrm>
          <a:custGeom>
            <a:avLst/>
            <a:gdLst>
              <a:gd name="connsiteX0" fmla="*/ 123092 w 580334"/>
              <a:gd name="connsiteY0" fmla="*/ 87923 h 808893"/>
              <a:gd name="connsiteX1" fmla="*/ 17585 w 580334"/>
              <a:gd name="connsiteY1" fmla="*/ 316523 h 808893"/>
              <a:gd name="connsiteX2" fmla="*/ 0 w 580334"/>
              <a:gd name="connsiteY2" fmla="*/ 369277 h 808893"/>
              <a:gd name="connsiteX3" fmla="*/ 17585 w 580334"/>
              <a:gd name="connsiteY3" fmla="*/ 685800 h 808893"/>
              <a:gd name="connsiteX4" fmla="*/ 35169 w 580334"/>
              <a:gd name="connsiteY4" fmla="*/ 756139 h 808893"/>
              <a:gd name="connsiteX5" fmla="*/ 105508 w 580334"/>
              <a:gd name="connsiteY5" fmla="*/ 773723 h 808893"/>
              <a:gd name="connsiteX6" fmla="*/ 211015 w 580334"/>
              <a:gd name="connsiteY6" fmla="*/ 808893 h 808893"/>
              <a:gd name="connsiteX7" fmla="*/ 457200 w 580334"/>
              <a:gd name="connsiteY7" fmla="*/ 791308 h 808893"/>
              <a:gd name="connsiteX8" fmla="*/ 527538 w 580334"/>
              <a:gd name="connsiteY8" fmla="*/ 685800 h 808893"/>
              <a:gd name="connsiteX9" fmla="*/ 562708 w 580334"/>
              <a:gd name="connsiteY9" fmla="*/ 580293 h 808893"/>
              <a:gd name="connsiteX10" fmla="*/ 562708 w 580334"/>
              <a:gd name="connsiteY10" fmla="*/ 158262 h 808893"/>
              <a:gd name="connsiteX11" fmla="*/ 509954 w 580334"/>
              <a:gd name="connsiteY11" fmla="*/ 52754 h 808893"/>
              <a:gd name="connsiteX12" fmla="*/ 316523 w 580334"/>
              <a:gd name="connsiteY12" fmla="*/ 0 h 808893"/>
              <a:gd name="connsiteX13" fmla="*/ 87923 w 580334"/>
              <a:gd name="connsiteY13" fmla="*/ 35169 h 80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0334" h="808893">
                <a:moveTo>
                  <a:pt x="123092" y="87923"/>
                </a:moveTo>
                <a:cubicBezTo>
                  <a:pt x="34361" y="243205"/>
                  <a:pt x="67699" y="166182"/>
                  <a:pt x="17585" y="316523"/>
                </a:cubicBezTo>
                <a:lnTo>
                  <a:pt x="0" y="369277"/>
                </a:lnTo>
                <a:cubicBezTo>
                  <a:pt x="5862" y="474785"/>
                  <a:pt x="8018" y="580564"/>
                  <a:pt x="17585" y="685800"/>
                </a:cubicBezTo>
                <a:cubicBezTo>
                  <a:pt x="19773" y="709869"/>
                  <a:pt x="18080" y="739050"/>
                  <a:pt x="35169" y="756139"/>
                </a:cubicBezTo>
                <a:cubicBezTo>
                  <a:pt x="52258" y="773228"/>
                  <a:pt x="82359" y="766778"/>
                  <a:pt x="105508" y="773723"/>
                </a:cubicBezTo>
                <a:cubicBezTo>
                  <a:pt x="141016" y="784375"/>
                  <a:pt x="211015" y="808893"/>
                  <a:pt x="211015" y="808893"/>
                </a:cubicBezTo>
                <a:lnTo>
                  <a:pt x="457200" y="791308"/>
                </a:lnTo>
                <a:cubicBezTo>
                  <a:pt x="496594" y="775988"/>
                  <a:pt x="514171" y="725899"/>
                  <a:pt x="527538" y="685800"/>
                </a:cubicBezTo>
                <a:lnTo>
                  <a:pt x="562708" y="580293"/>
                </a:lnTo>
                <a:cubicBezTo>
                  <a:pt x="579472" y="362351"/>
                  <a:pt x="592112" y="364091"/>
                  <a:pt x="562708" y="158262"/>
                </a:cubicBezTo>
                <a:cubicBezTo>
                  <a:pt x="559139" y="133276"/>
                  <a:pt x="531805" y="66411"/>
                  <a:pt x="509954" y="52754"/>
                </a:cubicBezTo>
                <a:cubicBezTo>
                  <a:pt x="467960" y="26508"/>
                  <a:pt x="366731" y="10042"/>
                  <a:pt x="316523" y="0"/>
                </a:cubicBezTo>
                <a:cubicBezTo>
                  <a:pt x="110039" y="18772"/>
                  <a:pt x="181000" y="-11368"/>
                  <a:pt x="87923" y="351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4C51EBB-1DB0-E347-AF7D-4A9D89F4792D}"/>
              </a:ext>
            </a:extLst>
          </p:cNvPr>
          <p:cNvSpPr/>
          <p:nvPr/>
        </p:nvSpPr>
        <p:spPr>
          <a:xfrm>
            <a:off x="8827477" y="2690446"/>
            <a:ext cx="474785" cy="808892"/>
          </a:xfrm>
          <a:custGeom>
            <a:avLst/>
            <a:gdLst>
              <a:gd name="connsiteX0" fmla="*/ 105508 w 474785"/>
              <a:gd name="connsiteY0" fmla="*/ 70339 h 808892"/>
              <a:gd name="connsiteX1" fmla="*/ 35169 w 474785"/>
              <a:gd name="connsiteY1" fmla="*/ 193431 h 808892"/>
              <a:gd name="connsiteX2" fmla="*/ 0 w 474785"/>
              <a:gd name="connsiteY2" fmla="*/ 316523 h 808892"/>
              <a:gd name="connsiteX3" fmla="*/ 17585 w 474785"/>
              <a:gd name="connsiteY3" fmla="*/ 720969 h 808892"/>
              <a:gd name="connsiteX4" fmla="*/ 52754 w 474785"/>
              <a:gd name="connsiteY4" fmla="*/ 756139 h 808892"/>
              <a:gd name="connsiteX5" fmla="*/ 228600 w 474785"/>
              <a:gd name="connsiteY5" fmla="*/ 808892 h 808892"/>
              <a:gd name="connsiteX6" fmla="*/ 316523 w 474785"/>
              <a:gd name="connsiteY6" fmla="*/ 791308 h 808892"/>
              <a:gd name="connsiteX7" fmla="*/ 404446 w 474785"/>
              <a:gd name="connsiteY7" fmla="*/ 720969 h 808892"/>
              <a:gd name="connsiteX8" fmla="*/ 457200 w 474785"/>
              <a:gd name="connsiteY8" fmla="*/ 562708 h 808892"/>
              <a:gd name="connsiteX9" fmla="*/ 474785 w 474785"/>
              <a:gd name="connsiteY9" fmla="*/ 509954 h 808892"/>
              <a:gd name="connsiteX10" fmla="*/ 457200 w 474785"/>
              <a:gd name="connsiteY10" fmla="*/ 263769 h 808892"/>
              <a:gd name="connsiteX11" fmla="*/ 439615 w 474785"/>
              <a:gd name="connsiteY11" fmla="*/ 211016 h 808892"/>
              <a:gd name="connsiteX12" fmla="*/ 422031 w 474785"/>
              <a:gd name="connsiteY12" fmla="*/ 123092 h 808892"/>
              <a:gd name="connsiteX13" fmla="*/ 404446 w 474785"/>
              <a:gd name="connsiteY13" fmla="*/ 52754 h 808892"/>
              <a:gd name="connsiteX14" fmla="*/ 281354 w 474785"/>
              <a:gd name="connsiteY14" fmla="*/ 0 h 808892"/>
              <a:gd name="connsiteX15" fmla="*/ 123092 w 474785"/>
              <a:gd name="connsiteY15" fmla="*/ 17585 h 80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4785" h="808892">
                <a:moveTo>
                  <a:pt x="105508" y="70339"/>
                </a:moveTo>
                <a:cubicBezTo>
                  <a:pt x="82062" y="111370"/>
                  <a:pt x="56303" y="151163"/>
                  <a:pt x="35169" y="193431"/>
                </a:cubicBezTo>
                <a:cubicBezTo>
                  <a:pt x="22558" y="218653"/>
                  <a:pt x="5632" y="293994"/>
                  <a:pt x="0" y="316523"/>
                </a:cubicBezTo>
                <a:cubicBezTo>
                  <a:pt x="5862" y="451338"/>
                  <a:pt x="1507" y="586988"/>
                  <a:pt x="17585" y="720969"/>
                </a:cubicBezTo>
                <a:cubicBezTo>
                  <a:pt x="19560" y="737430"/>
                  <a:pt x="37925" y="748725"/>
                  <a:pt x="52754" y="756139"/>
                </a:cubicBezTo>
                <a:cubicBezTo>
                  <a:pt x="95568" y="777546"/>
                  <a:pt x="178115" y="796271"/>
                  <a:pt x="228600" y="808892"/>
                </a:cubicBezTo>
                <a:cubicBezTo>
                  <a:pt x="257908" y="803031"/>
                  <a:pt x="288538" y="801802"/>
                  <a:pt x="316523" y="791308"/>
                </a:cubicBezTo>
                <a:cubicBezTo>
                  <a:pt x="352017" y="777998"/>
                  <a:pt x="378694" y="746721"/>
                  <a:pt x="404446" y="720969"/>
                </a:cubicBezTo>
                <a:lnTo>
                  <a:pt x="457200" y="562708"/>
                </a:lnTo>
                <a:lnTo>
                  <a:pt x="474785" y="509954"/>
                </a:lnTo>
                <a:cubicBezTo>
                  <a:pt x="468923" y="427892"/>
                  <a:pt x="466813" y="345476"/>
                  <a:pt x="457200" y="263769"/>
                </a:cubicBezTo>
                <a:cubicBezTo>
                  <a:pt x="455034" y="245360"/>
                  <a:pt x="444111" y="228998"/>
                  <a:pt x="439615" y="211016"/>
                </a:cubicBezTo>
                <a:cubicBezTo>
                  <a:pt x="432366" y="182020"/>
                  <a:pt x="428515" y="152269"/>
                  <a:pt x="422031" y="123092"/>
                </a:cubicBezTo>
                <a:cubicBezTo>
                  <a:pt x="416788" y="99500"/>
                  <a:pt x="417852" y="72863"/>
                  <a:pt x="404446" y="52754"/>
                </a:cubicBezTo>
                <a:cubicBezTo>
                  <a:pt x="380159" y="16323"/>
                  <a:pt x="316647" y="8824"/>
                  <a:pt x="281354" y="0"/>
                </a:cubicBezTo>
                <a:cubicBezTo>
                  <a:pt x="134861" y="18312"/>
                  <a:pt x="187934" y="17585"/>
                  <a:pt x="123092" y="175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BB513D1-CF08-DA41-AE8F-3E19124C1475}"/>
              </a:ext>
            </a:extLst>
          </p:cNvPr>
          <p:cNvSpPr/>
          <p:nvPr/>
        </p:nvSpPr>
        <p:spPr>
          <a:xfrm>
            <a:off x="8229600" y="3446585"/>
            <a:ext cx="493723" cy="1248507"/>
          </a:xfrm>
          <a:custGeom>
            <a:avLst/>
            <a:gdLst>
              <a:gd name="connsiteX0" fmla="*/ 123092 w 493723"/>
              <a:gd name="connsiteY0" fmla="*/ 87923 h 1248507"/>
              <a:gd name="connsiteX1" fmla="*/ 87923 w 493723"/>
              <a:gd name="connsiteY1" fmla="*/ 211015 h 1248507"/>
              <a:gd name="connsiteX2" fmla="*/ 52754 w 493723"/>
              <a:gd name="connsiteY2" fmla="*/ 263769 h 1248507"/>
              <a:gd name="connsiteX3" fmla="*/ 0 w 493723"/>
              <a:gd name="connsiteY3" fmla="*/ 457200 h 1248507"/>
              <a:gd name="connsiteX4" fmla="*/ 52754 w 493723"/>
              <a:gd name="connsiteY4" fmla="*/ 1019907 h 1248507"/>
              <a:gd name="connsiteX5" fmla="*/ 87923 w 493723"/>
              <a:gd name="connsiteY5" fmla="*/ 1143000 h 1248507"/>
              <a:gd name="connsiteX6" fmla="*/ 140677 w 493723"/>
              <a:gd name="connsiteY6" fmla="*/ 1160584 h 1248507"/>
              <a:gd name="connsiteX7" fmla="*/ 193431 w 493723"/>
              <a:gd name="connsiteY7" fmla="*/ 1195753 h 1248507"/>
              <a:gd name="connsiteX8" fmla="*/ 228600 w 493723"/>
              <a:gd name="connsiteY8" fmla="*/ 1230923 h 1248507"/>
              <a:gd name="connsiteX9" fmla="*/ 281354 w 493723"/>
              <a:gd name="connsiteY9" fmla="*/ 1248507 h 1248507"/>
              <a:gd name="connsiteX10" fmla="*/ 369277 w 493723"/>
              <a:gd name="connsiteY10" fmla="*/ 1230923 h 1248507"/>
              <a:gd name="connsiteX11" fmla="*/ 404446 w 493723"/>
              <a:gd name="connsiteY11" fmla="*/ 1195753 h 1248507"/>
              <a:gd name="connsiteX12" fmla="*/ 439615 w 493723"/>
              <a:gd name="connsiteY12" fmla="*/ 1143000 h 1248507"/>
              <a:gd name="connsiteX13" fmla="*/ 474785 w 493723"/>
              <a:gd name="connsiteY13" fmla="*/ 984738 h 1248507"/>
              <a:gd name="connsiteX14" fmla="*/ 474785 w 493723"/>
              <a:gd name="connsiteY14" fmla="*/ 123092 h 1248507"/>
              <a:gd name="connsiteX15" fmla="*/ 422031 w 493723"/>
              <a:gd name="connsiteY15" fmla="*/ 17584 h 1248507"/>
              <a:gd name="connsiteX16" fmla="*/ 369277 w 493723"/>
              <a:gd name="connsiteY16" fmla="*/ 0 h 1248507"/>
              <a:gd name="connsiteX17" fmla="*/ 140677 w 493723"/>
              <a:gd name="connsiteY17" fmla="*/ 17584 h 124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3723" h="1248507">
                <a:moveTo>
                  <a:pt x="123092" y="87923"/>
                </a:moveTo>
                <a:cubicBezTo>
                  <a:pt x="111369" y="128954"/>
                  <a:pt x="103771" y="171395"/>
                  <a:pt x="87923" y="211015"/>
                </a:cubicBezTo>
                <a:cubicBezTo>
                  <a:pt x="80074" y="230638"/>
                  <a:pt x="61337" y="244456"/>
                  <a:pt x="52754" y="263769"/>
                </a:cubicBezTo>
                <a:cubicBezTo>
                  <a:pt x="20304" y="336783"/>
                  <a:pt x="15044" y="381982"/>
                  <a:pt x="0" y="457200"/>
                </a:cubicBezTo>
                <a:cubicBezTo>
                  <a:pt x="11080" y="645550"/>
                  <a:pt x="15635" y="834313"/>
                  <a:pt x="52754" y="1019907"/>
                </a:cubicBezTo>
                <a:cubicBezTo>
                  <a:pt x="52869" y="1020480"/>
                  <a:pt x="79542" y="1134619"/>
                  <a:pt x="87923" y="1143000"/>
                </a:cubicBezTo>
                <a:cubicBezTo>
                  <a:pt x="101030" y="1156107"/>
                  <a:pt x="123092" y="1154723"/>
                  <a:pt x="140677" y="1160584"/>
                </a:cubicBezTo>
                <a:cubicBezTo>
                  <a:pt x="158262" y="1172307"/>
                  <a:pt x="176928" y="1182551"/>
                  <a:pt x="193431" y="1195753"/>
                </a:cubicBezTo>
                <a:cubicBezTo>
                  <a:pt x="206377" y="1206110"/>
                  <a:pt x="214384" y="1222393"/>
                  <a:pt x="228600" y="1230923"/>
                </a:cubicBezTo>
                <a:cubicBezTo>
                  <a:pt x="244494" y="1240460"/>
                  <a:pt x="263769" y="1242646"/>
                  <a:pt x="281354" y="1248507"/>
                </a:cubicBezTo>
                <a:cubicBezTo>
                  <a:pt x="310662" y="1242646"/>
                  <a:pt x="341806" y="1242697"/>
                  <a:pt x="369277" y="1230923"/>
                </a:cubicBezTo>
                <a:cubicBezTo>
                  <a:pt x="384516" y="1224392"/>
                  <a:pt x="394089" y="1208699"/>
                  <a:pt x="404446" y="1195753"/>
                </a:cubicBezTo>
                <a:cubicBezTo>
                  <a:pt x="417648" y="1179250"/>
                  <a:pt x="430164" y="1161903"/>
                  <a:pt x="439615" y="1143000"/>
                </a:cubicBezTo>
                <a:cubicBezTo>
                  <a:pt x="461260" y="1099710"/>
                  <a:pt x="468031" y="1025262"/>
                  <a:pt x="474785" y="984738"/>
                </a:cubicBezTo>
                <a:cubicBezTo>
                  <a:pt x="495472" y="570982"/>
                  <a:pt x="504225" y="594132"/>
                  <a:pt x="474785" y="123092"/>
                </a:cubicBezTo>
                <a:cubicBezTo>
                  <a:pt x="473108" y="96267"/>
                  <a:pt x="441723" y="33338"/>
                  <a:pt x="422031" y="17584"/>
                </a:cubicBezTo>
                <a:cubicBezTo>
                  <a:pt x="407557" y="6005"/>
                  <a:pt x="386862" y="5861"/>
                  <a:pt x="369277" y="0"/>
                </a:cubicBezTo>
                <a:cubicBezTo>
                  <a:pt x="152421" y="18071"/>
                  <a:pt x="228844" y="17584"/>
                  <a:pt x="140677" y="175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B6C60AA-BE31-5E4C-BAA0-D1312E79355D}"/>
              </a:ext>
            </a:extLst>
          </p:cNvPr>
          <p:cNvSpPr/>
          <p:nvPr/>
        </p:nvSpPr>
        <p:spPr>
          <a:xfrm>
            <a:off x="7614138" y="4554416"/>
            <a:ext cx="509954" cy="1477108"/>
          </a:xfrm>
          <a:custGeom>
            <a:avLst/>
            <a:gdLst>
              <a:gd name="connsiteX0" fmla="*/ 140677 w 509954"/>
              <a:gd name="connsiteY0" fmla="*/ 140677 h 1705711"/>
              <a:gd name="connsiteX1" fmla="*/ 70339 w 509954"/>
              <a:gd name="connsiteY1" fmla="*/ 404447 h 1705711"/>
              <a:gd name="connsiteX2" fmla="*/ 52754 w 509954"/>
              <a:gd name="connsiteY2" fmla="*/ 509954 h 1705711"/>
              <a:gd name="connsiteX3" fmla="*/ 17585 w 509954"/>
              <a:gd name="connsiteY3" fmla="*/ 668216 h 1705711"/>
              <a:gd name="connsiteX4" fmla="*/ 0 w 509954"/>
              <a:gd name="connsiteY4" fmla="*/ 826477 h 1705711"/>
              <a:gd name="connsiteX5" fmla="*/ 17585 w 509954"/>
              <a:gd name="connsiteY5" fmla="*/ 1371600 h 1705711"/>
              <a:gd name="connsiteX6" fmla="*/ 35170 w 509954"/>
              <a:gd name="connsiteY6" fmla="*/ 1424354 h 1705711"/>
              <a:gd name="connsiteX7" fmla="*/ 87924 w 509954"/>
              <a:gd name="connsiteY7" fmla="*/ 1652954 h 1705711"/>
              <a:gd name="connsiteX8" fmla="*/ 105508 w 509954"/>
              <a:gd name="connsiteY8" fmla="*/ 1705708 h 1705711"/>
              <a:gd name="connsiteX9" fmla="*/ 175847 w 509954"/>
              <a:gd name="connsiteY9" fmla="*/ 1688123 h 1705711"/>
              <a:gd name="connsiteX10" fmla="*/ 386862 w 509954"/>
              <a:gd name="connsiteY10" fmla="*/ 1688123 h 1705711"/>
              <a:gd name="connsiteX11" fmla="*/ 404447 w 509954"/>
              <a:gd name="connsiteY11" fmla="*/ 1635370 h 1705711"/>
              <a:gd name="connsiteX12" fmla="*/ 439616 w 509954"/>
              <a:gd name="connsiteY12" fmla="*/ 1600200 h 1705711"/>
              <a:gd name="connsiteX13" fmla="*/ 474785 w 509954"/>
              <a:gd name="connsiteY13" fmla="*/ 1494693 h 1705711"/>
              <a:gd name="connsiteX14" fmla="*/ 492370 w 509954"/>
              <a:gd name="connsiteY14" fmla="*/ 1441939 h 1705711"/>
              <a:gd name="connsiteX15" fmla="*/ 509954 w 509954"/>
              <a:gd name="connsiteY15" fmla="*/ 1389185 h 1705711"/>
              <a:gd name="connsiteX16" fmla="*/ 492370 w 509954"/>
              <a:gd name="connsiteY16" fmla="*/ 369277 h 1705711"/>
              <a:gd name="connsiteX17" fmla="*/ 474785 w 509954"/>
              <a:gd name="connsiteY17" fmla="*/ 158262 h 1705711"/>
              <a:gd name="connsiteX18" fmla="*/ 457200 w 509954"/>
              <a:gd name="connsiteY18" fmla="*/ 87923 h 1705711"/>
              <a:gd name="connsiteX19" fmla="*/ 439616 w 509954"/>
              <a:gd name="connsiteY19" fmla="*/ 35170 h 1705711"/>
              <a:gd name="connsiteX20" fmla="*/ 334108 w 509954"/>
              <a:gd name="connsiteY20" fmla="*/ 0 h 1705711"/>
              <a:gd name="connsiteX21" fmla="*/ 246185 w 509954"/>
              <a:gd name="connsiteY21" fmla="*/ 17585 h 1705711"/>
              <a:gd name="connsiteX22" fmla="*/ 158262 w 509954"/>
              <a:gd name="connsiteY22" fmla="*/ 35170 h 1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9954" h="1705711">
                <a:moveTo>
                  <a:pt x="140677" y="140677"/>
                </a:moveTo>
                <a:cubicBezTo>
                  <a:pt x="124378" y="197725"/>
                  <a:pt x="79443" y="349823"/>
                  <a:pt x="70339" y="404447"/>
                </a:cubicBezTo>
                <a:cubicBezTo>
                  <a:pt x="64477" y="439616"/>
                  <a:pt x="59746" y="474992"/>
                  <a:pt x="52754" y="509954"/>
                </a:cubicBezTo>
                <a:cubicBezTo>
                  <a:pt x="33559" y="605930"/>
                  <a:pt x="32938" y="560749"/>
                  <a:pt x="17585" y="668216"/>
                </a:cubicBezTo>
                <a:cubicBezTo>
                  <a:pt x="10078" y="720761"/>
                  <a:pt x="5862" y="773723"/>
                  <a:pt x="0" y="826477"/>
                </a:cubicBezTo>
                <a:cubicBezTo>
                  <a:pt x="5862" y="1008185"/>
                  <a:pt x="6909" y="1190112"/>
                  <a:pt x="17585" y="1371600"/>
                </a:cubicBezTo>
                <a:cubicBezTo>
                  <a:pt x="18673" y="1390104"/>
                  <a:pt x="31535" y="1406178"/>
                  <a:pt x="35170" y="1424354"/>
                </a:cubicBezTo>
                <a:cubicBezTo>
                  <a:pt x="80827" y="1652639"/>
                  <a:pt x="19227" y="1446865"/>
                  <a:pt x="87924" y="1652954"/>
                </a:cubicBezTo>
                <a:lnTo>
                  <a:pt x="105508" y="1705708"/>
                </a:lnTo>
                <a:cubicBezTo>
                  <a:pt x="128954" y="1699846"/>
                  <a:pt x="151679" y="1688123"/>
                  <a:pt x="175847" y="1688123"/>
                </a:cubicBezTo>
                <a:cubicBezTo>
                  <a:pt x="422833" y="1688123"/>
                  <a:pt x="228575" y="1727696"/>
                  <a:pt x="386862" y="1688123"/>
                </a:cubicBezTo>
                <a:cubicBezTo>
                  <a:pt x="392724" y="1670539"/>
                  <a:pt x="394910" y="1651264"/>
                  <a:pt x="404447" y="1635370"/>
                </a:cubicBezTo>
                <a:cubicBezTo>
                  <a:pt x="412977" y="1621154"/>
                  <a:pt x="432202" y="1615029"/>
                  <a:pt x="439616" y="1600200"/>
                </a:cubicBezTo>
                <a:cubicBezTo>
                  <a:pt x="456195" y="1567042"/>
                  <a:pt x="463062" y="1529862"/>
                  <a:pt x="474785" y="1494693"/>
                </a:cubicBezTo>
                <a:lnTo>
                  <a:pt x="492370" y="1441939"/>
                </a:lnTo>
                <a:lnTo>
                  <a:pt x="509954" y="1389185"/>
                </a:lnTo>
                <a:cubicBezTo>
                  <a:pt x="504093" y="1049216"/>
                  <a:pt x="502081" y="709158"/>
                  <a:pt x="492370" y="369277"/>
                </a:cubicBezTo>
                <a:cubicBezTo>
                  <a:pt x="490354" y="298724"/>
                  <a:pt x="483540" y="228299"/>
                  <a:pt x="474785" y="158262"/>
                </a:cubicBezTo>
                <a:cubicBezTo>
                  <a:pt x="471787" y="134281"/>
                  <a:pt x="463839" y="111161"/>
                  <a:pt x="457200" y="87923"/>
                </a:cubicBezTo>
                <a:cubicBezTo>
                  <a:pt x="452108" y="70101"/>
                  <a:pt x="454699" y="45944"/>
                  <a:pt x="439616" y="35170"/>
                </a:cubicBezTo>
                <a:cubicBezTo>
                  <a:pt x="409449" y="13622"/>
                  <a:pt x="334108" y="0"/>
                  <a:pt x="334108" y="0"/>
                </a:cubicBezTo>
                <a:cubicBezTo>
                  <a:pt x="304800" y="5862"/>
                  <a:pt x="275181" y="10336"/>
                  <a:pt x="246185" y="17585"/>
                </a:cubicBezTo>
                <a:cubicBezTo>
                  <a:pt x="161018" y="38877"/>
                  <a:pt x="225433" y="35170"/>
                  <a:pt x="158262" y="351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DC2587-5DBD-B849-82C7-6C683DAB651E}"/>
              </a:ext>
            </a:extLst>
          </p:cNvPr>
          <p:cNvCxnSpPr/>
          <p:nvPr/>
        </p:nvCxnSpPr>
        <p:spPr>
          <a:xfrm>
            <a:off x="6585550" y="6172200"/>
            <a:ext cx="76481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Freeform 19">
            <a:extLst>
              <a:ext uri="{FF2B5EF4-FFF2-40B4-BE49-F238E27FC236}">
                <a16:creationId xmlns:a16="http://schemas.microsoft.com/office/drawing/2014/main" id="{297E684E-538A-6541-9504-F75767164FE5}"/>
              </a:ext>
            </a:extLst>
          </p:cNvPr>
          <p:cNvSpPr/>
          <p:nvPr/>
        </p:nvSpPr>
        <p:spPr>
          <a:xfrm>
            <a:off x="10093569" y="1266092"/>
            <a:ext cx="398734" cy="527539"/>
          </a:xfrm>
          <a:custGeom>
            <a:avLst/>
            <a:gdLst>
              <a:gd name="connsiteX0" fmla="*/ 70339 w 398734"/>
              <a:gd name="connsiteY0" fmla="*/ 87923 h 527539"/>
              <a:gd name="connsiteX1" fmla="*/ 52754 w 398734"/>
              <a:gd name="connsiteY1" fmla="*/ 211016 h 527539"/>
              <a:gd name="connsiteX2" fmla="*/ 35169 w 398734"/>
              <a:gd name="connsiteY2" fmla="*/ 263770 h 527539"/>
              <a:gd name="connsiteX3" fmla="*/ 52754 w 398734"/>
              <a:gd name="connsiteY3" fmla="*/ 492370 h 527539"/>
              <a:gd name="connsiteX4" fmla="*/ 105508 w 398734"/>
              <a:gd name="connsiteY4" fmla="*/ 527539 h 527539"/>
              <a:gd name="connsiteX5" fmla="*/ 246185 w 398734"/>
              <a:gd name="connsiteY5" fmla="*/ 492370 h 527539"/>
              <a:gd name="connsiteX6" fmla="*/ 281354 w 398734"/>
              <a:gd name="connsiteY6" fmla="*/ 439616 h 527539"/>
              <a:gd name="connsiteX7" fmla="*/ 351693 w 398734"/>
              <a:gd name="connsiteY7" fmla="*/ 369277 h 527539"/>
              <a:gd name="connsiteX8" fmla="*/ 369277 w 398734"/>
              <a:gd name="connsiteY8" fmla="*/ 17585 h 527539"/>
              <a:gd name="connsiteX9" fmla="*/ 316523 w 398734"/>
              <a:gd name="connsiteY9" fmla="*/ 0 h 527539"/>
              <a:gd name="connsiteX10" fmla="*/ 87923 w 398734"/>
              <a:gd name="connsiteY10" fmla="*/ 17585 h 527539"/>
              <a:gd name="connsiteX11" fmla="*/ 35169 w 398734"/>
              <a:gd name="connsiteY11" fmla="*/ 52754 h 527539"/>
              <a:gd name="connsiteX12" fmla="*/ 0 w 398734"/>
              <a:gd name="connsiteY12" fmla="*/ 70339 h 527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8734" h="527539">
                <a:moveTo>
                  <a:pt x="70339" y="87923"/>
                </a:moveTo>
                <a:cubicBezTo>
                  <a:pt x="64477" y="128954"/>
                  <a:pt x="60883" y="170373"/>
                  <a:pt x="52754" y="211016"/>
                </a:cubicBezTo>
                <a:cubicBezTo>
                  <a:pt x="49119" y="229192"/>
                  <a:pt x="35169" y="245234"/>
                  <a:pt x="35169" y="263770"/>
                </a:cubicBezTo>
                <a:cubicBezTo>
                  <a:pt x="35169" y="340195"/>
                  <a:pt x="33062" y="418525"/>
                  <a:pt x="52754" y="492370"/>
                </a:cubicBezTo>
                <a:cubicBezTo>
                  <a:pt x="58200" y="512790"/>
                  <a:pt x="87923" y="515816"/>
                  <a:pt x="105508" y="527539"/>
                </a:cubicBezTo>
                <a:cubicBezTo>
                  <a:pt x="109883" y="526664"/>
                  <a:pt x="228163" y="506788"/>
                  <a:pt x="246185" y="492370"/>
                </a:cubicBezTo>
                <a:cubicBezTo>
                  <a:pt x="262688" y="479168"/>
                  <a:pt x="267600" y="455662"/>
                  <a:pt x="281354" y="439616"/>
                </a:cubicBezTo>
                <a:cubicBezTo>
                  <a:pt x="302933" y="414440"/>
                  <a:pt x="351693" y="369277"/>
                  <a:pt x="351693" y="369277"/>
                </a:cubicBezTo>
                <a:cubicBezTo>
                  <a:pt x="399039" y="227240"/>
                  <a:pt x="420217" y="208607"/>
                  <a:pt x="369277" y="17585"/>
                </a:cubicBezTo>
                <a:cubicBezTo>
                  <a:pt x="364501" y="-325"/>
                  <a:pt x="334108" y="5862"/>
                  <a:pt x="316523" y="0"/>
                </a:cubicBezTo>
                <a:cubicBezTo>
                  <a:pt x="240323" y="5862"/>
                  <a:pt x="163039" y="3501"/>
                  <a:pt x="87923" y="17585"/>
                </a:cubicBezTo>
                <a:cubicBezTo>
                  <a:pt x="67151" y="21480"/>
                  <a:pt x="53291" y="41881"/>
                  <a:pt x="35169" y="52754"/>
                </a:cubicBezTo>
                <a:cubicBezTo>
                  <a:pt x="23930" y="59497"/>
                  <a:pt x="11723" y="64477"/>
                  <a:pt x="0" y="703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47275B-513F-4E48-8C63-67A140590BE3}"/>
              </a:ext>
            </a:extLst>
          </p:cNvPr>
          <p:cNvCxnSpPr/>
          <p:nvPr/>
        </p:nvCxnSpPr>
        <p:spPr>
          <a:xfrm>
            <a:off x="6585550" y="1863969"/>
            <a:ext cx="76481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E3DEFAFE-6E71-5240-BC44-C56F64E47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215" y="2146075"/>
            <a:ext cx="4267200" cy="4673600"/>
          </a:xfrm>
          <a:prstGeom prst="rect">
            <a:avLst/>
          </a:prstGeom>
        </p:spPr>
      </p:pic>
      <p:sp>
        <p:nvSpPr>
          <p:cNvPr id="25" name="Freeform 24">
            <a:extLst>
              <a:ext uri="{FF2B5EF4-FFF2-40B4-BE49-F238E27FC236}">
                <a16:creationId xmlns:a16="http://schemas.microsoft.com/office/drawing/2014/main" id="{1672B138-A5FC-A04C-B820-90012B5964DA}"/>
              </a:ext>
            </a:extLst>
          </p:cNvPr>
          <p:cNvSpPr/>
          <p:nvPr/>
        </p:nvSpPr>
        <p:spPr>
          <a:xfrm>
            <a:off x="3552092" y="3094892"/>
            <a:ext cx="679797" cy="1230923"/>
          </a:xfrm>
          <a:custGeom>
            <a:avLst/>
            <a:gdLst>
              <a:gd name="connsiteX0" fmla="*/ 105508 w 679797"/>
              <a:gd name="connsiteY0" fmla="*/ 123093 h 1230923"/>
              <a:gd name="connsiteX1" fmla="*/ 35170 w 679797"/>
              <a:gd name="connsiteY1" fmla="*/ 351693 h 1230923"/>
              <a:gd name="connsiteX2" fmla="*/ 17585 w 679797"/>
              <a:gd name="connsiteY2" fmla="*/ 404446 h 1230923"/>
              <a:gd name="connsiteX3" fmla="*/ 0 w 679797"/>
              <a:gd name="connsiteY3" fmla="*/ 457200 h 1230923"/>
              <a:gd name="connsiteX4" fmla="*/ 17585 w 679797"/>
              <a:gd name="connsiteY4" fmla="*/ 756139 h 1230923"/>
              <a:gd name="connsiteX5" fmla="*/ 52754 w 679797"/>
              <a:gd name="connsiteY5" fmla="*/ 861646 h 1230923"/>
              <a:gd name="connsiteX6" fmla="*/ 87923 w 679797"/>
              <a:gd name="connsiteY6" fmla="*/ 967154 h 1230923"/>
              <a:gd name="connsiteX7" fmla="*/ 123093 w 679797"/>
              <a:gd name="connsiteY7" fmla="*/ 1072662 h 1230923"/>
              <a:gd name="connsiteX8" fmla="*/ 140677 w 679797"/>
              <a:gd name="connsiteY8" fmla="*/ 1125416 h 1230923"/>
              <a:gd name="connsiteX9" fmla="*/ 281354 w 679797"/>
              <a:gd name="connsiteY9" fmla="*/ 1213339 h 1230923"/>
              <a:gd name="connsiteX10" fmla="*/ 334108 w 679797"/>
              <a:gd name="connsiteY10" fmla="*/ 1230923 h 1230923"/>
              <a:gd name="connsiteX11" fmla="*/ 474785 w 679797"/>
              <a:gd name="connsiteY11" fmla="*/ 1213339 h 1230923"/>
              <a:gd name="connsiteX12" fmla="*/ 527539 w 679797"/>
              <a:gd name="connsiteY12" fmla="*/ 1178170 h 1230923"/>
              <a:gd name="connsiteX13" fmla="*/ 562708 w 679797"/>
              <a:gd name="connsiteY13" fmla="*/ 1072662 h 1230923"/>
              <a:gd name="connsiteX14" fmla="*/ 580293 w 679797"/>
              <a:gd name="connsiteY14" fmla="*/ 1019908 h 1230923"/>
              <a:gd name="connsiteX15" fmla="*/ 615462 w 679797"/>
              <a:gd name="connsiteY15" fmla="*/ 896816 h 1230923"/>
              <a:gd name="connsiteX16" fmla="*/ 668216 w 679797"/>
              <a:gd name="connsiteY16" fmla="*/ 492370 h 1230923"/>
              <a:gd name="connsiteX17" fmla="*/ 615462 w 679797"/>
              <a:gd name="connsiteY17" fmla="*/ 52754 h 1230923"/>
              <a:gd name="connsiteX18" fmla="*/ 562708 w 679797"/>
              <a:gd name="connsiteY18" fmla="*/ 17585 h 1230923"/>
              <a:gd name="connsiteX19" fmla="*/ 492370 w 679797"/>
              <a:gd name="connsiteY19" fmla="*/ 0 h 1230923"/>
              <a:gd name="connsiteX20" fmla="*/ 158262 w 679797"/>
              <a:gd name="connsiteY20" fmla="*/ 17585 h 123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79797" h="1230923">
                <a:moveTo>
                  <a:pt x="105508" y="123093"/>
                </a:moveTo>
                <a:cubicBezTo>
                  <a:pt x="60160" y="281812"/>
                  <a:pt x="83829" y="205718"/>
                  <a:pt x="35170" y="351693"/>
                </a:cubicBezTo>
                <a:lnTo>
                  <a:pt x="17585" y="404446"/>
                </a:lnTo>
                <a:lnTo>
                  <a:pt x="0" y="457200"/>
                </a:lnTo>
                <a:cubicBezTo>
                  <a:pt x="5862" y="556846"/>
                  <a:pt x="4675" y="657159"/>
                  <a:pt x="17585" y="756139"/>
                </a:cubicBezTo>
                <a:cubicBezTo>
                  <a:pt x="22380" y="792899"/>
                  <a:pt x="41031" y="826477"/>
                  <a:pt x="52754" y="861646"/>
                </a:cubicBezTo>
                <a:lnTo>
                  <a:pt x="87923" y="967154"/>
                </a:lnTo>
                <a:lnTo>
                  <a:pt x="123093" y="1072662"/>
                </a:lnTo>
                <a:cubicBezTo>
                  <a:pt x="128954" y="1090247"/>
                  <a:pt x="130395" y="1109993"/>
                  <a:pt x="140677" y="1125416"/>
                </a:cubicBezTo>
                <a:cubicBezTo>
                  <a:pt x="196409" y="1209015"/>
                  <a:pt x="155797" y="1171487"/>
                  <a:pt x="281354" y="1213339"/>
                </a:cubicBezTo>
                <a:lnTo>
                  <a:pt x="334108" y="1230923"/>
                </a:lnTo>
                <a:cubicBezTo>
                  <a:pt x="381000" y="1225062"/>
                  <a:pt x="429193" y="1225773"/>
                  <a:pt x="474785" y="1213339"/>
                </a:cubicBezTo>
                <a:cubicBezTo>
                  <a:pt x="495174" y="1207778"/>
                  <a:pt x="516338" y="1196092"/>
                  <a:pt x="527539" y="1178170"/>
                </a:cubicBezTo>
                <a:cubicBezTo>
                  <a:pt x="547187" y="1146733"/>
                  <a:pt x="550985" y="1107831"/>
                  <a:pt x="562708" y="1072662"/>
                </a:cubicBezTo>
                <a:cubicBezTo>
                  <a:pt x="568570" y="1055077"/>
                  <a:pt x="575798" y="1037890"/>
                  <a:pt x="580293" y="1019908"/>
                </a:cubicBezTo>
                <a:cubicBezTo>
                  <a:pt x="602372" y="931588"/>
                  <a:pt x="590234" y="972497"/>
                  <a:pt x="615462" y="896816"/>
                </a:cubicBezTo>
                <a:cubicBezTo>
                  <a:pt x="655772" y="574335"/>
                  <a:pt x="637264" y="709027"/>
                  <a:pt x="668216" y="492370"/>
                </a:cubicBezTo>
                <a:cubicBezTo>
                  <a:pt x="665200" y="426020"/>
                  <a:pt x="719693" y="156985"/>
                  <a:pt x="615462" y="52754"/>
                </a:cubicBezTo>
                <a:cubicBezTo>
                  <a:pt x="600518" y="37810"/>
                  <a:pt x="582133" y="25910"/>
                  <a:pt x="562708" y="17585"/>
                </a:cubicBezTo>
                <a:cubicBezTo>
                  <a:pt x="540494" y="8065"/>
                  <a:pt x="515816" y="5862"/>
                  <a:pt x="492370" y="0"/>
                </a:cubicBezTo>
                <a:lnTo>
                  <a:pt x="158262" y="1758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8013BFBF-FADD-0048-8E2D-9DB89B40008A}"/>
              </a:ext>
            </a:extLst>
          </p:cNvPr>
          <p:cNvSpPr/>
          <p:nvPr/>
        </p:nvSpPr>
        <p:spPr>
          <a:xfrm>
            <a:off x="2690446" y="5134708"/>
            <a:ext cx="641723" cy="1107830"/>
          </a:xfrm>
          <a:custGeom>
            <a:avLst/>
            <a:gdLst>
              <a:gd name="connsiteX0" fmla="*/ 123092 w 641723"/>
              <a:gd name="connsiteY0" fmla="*/ 87923 h 1107830"/>
              <a:gd name="connsiteX1" fmla="*/ 52754 w 641723"/>
              <a:gd name="connsiteY1" fmla="*/ 211015 h 1107830"/>
              <a:gd name="connsiteX2" fmla="*/ 0 w 641723"/>
              <a:gd name="connsiteY2" fmla="*/ 509954 h 1107830"/>
              <a:gd name="connsiteX3" fmla="*/ 17585 w 641723"/>
              <a:gd name="connsiteY3" fmla="*/ 879230 h 1107830"/>
              <a:gd name="connsiteX4" fmla="*/ 52754 w 641723"/>
              <a:gd name="connsiteY4" fmla="*/ 984738 h 1107830"/>
              <a:gd name="connsiteX5" fmla="*/ 105508 w 641723"/>
              <a:gd name="connsiteY5" fmla="*/ 1019907 h 1107830"/>
              <a:gd name="connsiteX6" fmla="*/ 193431 w 641723"/>
              <a:gd name="connsiteY6" fmla="*/ 1090246 h 1107830"/>
              <a:gd name="connsiteX7" fmla="*/ 263769 w 641723"/>
              <a:gd name="connsiteY7" fmla="*/ 1107830 h 1107830"/>
              <a:gd name="connsiteX8" fmla="*/ 457200 w 641723"/>
              <a:gd name="connsiteY8" fmla="*/ 1090246 h 1107830"/>
              <a:gd name="connsiteX9" fmla="*/ 492369 w 641723"/>
              <a:gd name="connsiteY9" fmla="*/ 1037492 h 1107830"/>
              <a:gd name="connsiteX10" fmla="*/ 527539 w 641723"/>
              <a:gd name="connsiteY10" fmla="*/ 1002323 h 1107830"/>
              <a:gd name="connsiteX11" fmla="*/ 580292 w 641723"/>
              <a:gd name="connsiteY11" fmla="*/ 844061 h 1107830"/>
              <a:gd name="connsiteX12" fmla="*/ 597877 w 641723"/>
              <a:gd name="connsiteY12" fmla="*/ 791307 h 1107830"/>
              <a:gd name="connsiteX13" fmla="*/ 615462 w 641723"/>
              <a:gd name="connsiteY13" fmla="*/ 738554 h 1107830"/>
              <a:gd name="connsiteX14" fmla="*/ 615462 w 641723"/>
              <a:gd name="connsiteY14" fmla="*/ 123092 h 1107830"/>
              <a:gd name="connsiteX15" fmla="*/ 580292 w 641723"/>
              <a:gd name="connsiteY15" fmla="*/ 87923 h 1107830"/>
              <a:gd name="connsiteX16" fmla="*/ 422031 w 641723"/>
              <a:gd name="connsiteY16" fmla="*/ 17584 h 1107830"/>
              <a:gd name="connsiteX17" fmla="*/ 369277 w 641723"/>
              <a:gd name="connsiteY17" fmla="*/ 0 h 1107830"/>
              <a:gd name="connsiteX18" fmla="*/ 193431 w 641723"/>
              <a:gd name="connsiteY18" fmla="*/ 17584 h 1107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1723" h="1107830">
                <a:moveTo>
                  <a:pt x="123092" y="87923"/>
                </a:moveTo>
                <a:cubicBezTo>
                  <a:pt x="99646" y="128954"/>
                  <a:pt x="68482" y="166452"/>
                  <a:pt x="52754" y="211015"/>
                </a:cubicBezTo>
                <a:cubicBezTo>
                  <a:pt x="31972" y="269898"/>
                  <a:pt x="10427" y="436967"/>
                  <a:pt x="0" y="509954"/>
                </a:cubicBezTo>
                <a:cubicBezTo>
                  <a:pt x="5862" y="633046"/>
                  <a:pt x="3976" y="756752"/>
                  <a:pt x="17585" y="879230"/>
                </a:cubicBezTo>
                <a:cubicBezTo>
                  <a:pt x="21679" y="916075"/>
                  <a:pt x="21908" y="964174"/>
                  <a:pt x="52754" y="984738"/>
                </a:cubicBezTo>
                <a:cubicBezTo>
                  <a:pt x="70339" y="996461"/>
                  <a:pt x="89005" y="1006705"/>
                  <a:pt x="105508" y="1019907"/>
                </a:cubicBezTo>
                <a:cubicBezTo>
                  <a:pt x="149143" y="1054815"/>
                  <a:pt x="135140" y="1065265"/>
                  <a:pt x="193431" y="1090246"/>
                </a:cubicBezTo>
                <a:cubicBezTo>
                  <a:pt x="215645" y="1099766"/>
                  <a:pt x="240323" y="1101969"/>
                  <a:pt x="263769" y="1107830"/>
                </a:cubicBezTo>
                <a:cubicBezTo>
                  <a:pt x="328246" y="1101969"/>
                  <a:pt x="395320" y="1109286"/>
                  <a:pt x="457200" y="1090246"/>
                </a:cubicBezTo>
                <a:cubicBezTo>
                  <a:pt x="477400" y="1084031"/>
                  <a:pt x="479167" y="1053995"/>
                  <a:pt x="492369" y="1037492"/>
                </a:cubicBezTo>
                <a:cubicBezTo>
                  <a:pt x="502726" y="1024546"/>
                  <a:pt x="515816" y="1014046"/>
                  <a:pt x="527539" y="1002323"/>
                </a:cubicBezTo>
                <a:lnTo>
                  <a:pt x="580292" y="844061"/>
                </a:lnTo>
                <a:lnTo>
                  <a:pt x="597877" y="791307"/>
                </a:lnTo>
                <a:lnTo>
                  <a:pt x="615462" y="738554"/>
                </a:lnTo>
                <a:cubicBezTo>
                  <a:pt x="647028" y="486014"/>
                  <a:pt x="653764" y="493344"/>
                  <a:pt x="615462" y="123092"/>
                </a:cubicBezTo>
                <a:cubicBezTo>
                  <a:pt x="613756" y="106601"/>
                  <a:pt x="593238" y="98280"/>
                  <a:pt x="580292" y="87923"/>
                </a:cubicBezTo>
                <a:cubicBezTo>
                  <a:pt x="520578" y="40152"/>
                  <a:pt x="505691" y="45471"/>
                  <a:pt x="422031" y="17584"/>
                </a:cubicBezTo>
                <a:lnTo>
                  <a:pt x="369277" y="0"/>
                </a:lnTo>
                <a:lnTo>
                  <a:pt x="193431" y="175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3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60000">
              <a:schemeClr val="bg1"/>
            </a:gs>
            <a:gs pos="9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" y="6654"/>
            <a:ext cx="9093200" cy="7112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en-US" sz="2800" b="1" dirty="0"/>
              <a:t>Sci-Ed: Grades 3-5 (Block B) Pre and Post Factor Analyses</a:t>
            </a:r>
            <a:endParaRPr lang="en-US" altLang="en-US" sz="2800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EFC91F-E670-E049-9B7F-6A4151565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17854"/>
            <a:ext cx="6057900" cy="576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C9829C-FCFF-4147-B0AB-4E891394E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900" y="698500"/>
            <a:ext cx="5194300" cy="6159500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5AD6FB24-CCCE-9F41-86F8-22076DC7C7EE}"/>
              </a:ext>
            </a:extLst>
          </p:cNvPr>
          <p:cNvSpPr/>
          <p:nvPr/>
        </p:nvSpPr>
        <p:spPr>
          <a:xfrm>
            <a:off x="8581292" y="1230923"/>
            <a:ext cx="527539" cy="738554"/>
          </a:xfrm>
          <a:custGeom>
            <a:avLst/>
            <a:gdLst>
              <a:gd name="connsiteX0" fmla="*/ 35170 w 527539"/>
              <a:gd name="connsiteY0" fmla="*/ 140677 h 738554"/>
              <a:gd name="connsiteX1" fmla="*/ 17585 w 527539"/>
              <a:gd name="connsiteY1" fmla="*/ 263769 h 738554"/>
              <a:gd name="connsiteX2" fmla="*/ 0 w 527539"/>
              <a:gd name="connsiteY2" fmla="*/ 351692 h 738554"/>
              <a:gd name="connsiteX3" fmla="*/ 17585 w 527539"/>
              <a:gd name="connsiteY3" fmla="*/ 633046 h 738554"/>
              <a:gd name="connsiteX4" fmla="*/ 35170 w 527539"/>
              <a:gd name="connsiteY4" fmla="*/ 685800 h 738554"/>
              <a:gd name="connsiteX5" fmla="*/ 70339 w 527539"/>
              <a:gd name="connsiteY5" fmla="*/ 738554 h 738554"/>
              <a:gd name="connsiteX6" fmla="*/ 263770 w 527539"/>
              <a:gd name="connsiteY6" fmla="*/ 703385 h 738554"/>
              <a:gd name="connsiteX7" fmla="*/ 369277 w 527539"/>
              <a:gd name="connsiteY7" fmla="*/ 668215 h 738554"/>
              <a:gd name="connsiteX8" fmla="*/ 474785 w 527539"/>
              <a:gd name="connsiteY8" fmla="*/ 633046 h 738554"/>
              <a:gd name="connsiteX9" fmla="*/ 527539 w 527539"/>
              <a:gd name="connsiteY9" fmla="*/ 597877 h 738554"/>
              <a:gd name="connsiteX10" fmla="*/ 509954 w 527539"/>
              <a:gd name="connsiteY10" fmla="*/ 422031 h 738554"/>
              <a:gd name="connsiteX11" fmla="*/ 474785 w 527539"/>
              <a:gd name="connsiteY11" fmla="*/ 123092 h 738554"/>
              <a:gd name="connsiteX12" fmla="*/ 422031 w 527539"/>
              <a:gd name="connsiteY12" fmla="*/ 35169 h 738554"/>
              <a:gd name="connsiteX13" fmla="*/ 316523 w 527539"/>
              <a:gd name="connsiteY13" fmla="*/ 0 h 738554"/>
              <a:gd name="connsiteX14" fmla="*/ 52754 w 527539"/>
              <a:gd name="connsiteY14" fmla="*/ 35169 h 7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7539" h="738554">
                <a:moveTo>
                  <a:pt x="35170" y="140677"/>
                </a:moveTo>
                <a:cubicBezTo>
                  <a:pt x="29308" y="181708"/>
                  <a:pt x="24399" y="222886"/>
                  <a:pt x="17585" y="263769"/>
                </a:cubicBezTo>
                <a:cubicBezTo>
                  <a:pt x="12671" y="293250"/>
                  <a:pt x="0" y="321804"/>
                  <a:pt x="0" y="351692"/>
                </a:cubicBezTo>
                <a:cubicBezTo>
                  <a:pt x="0" y="445660"/>
                  <a:pt x="7748" y="539595"/>
                  <a:pt x="17585" y="633046"/>
                </a:cubicBezTo>
                <a:cubicBezTo>
                  <a:pt x="19525" y="651480"/>
                  <a:pt x="26880" y="669221"/>
                  <a:pt x="35170" y="685800"/>
                </a:cubicBezTo>
                <a:cubicBezTo>
                  <a:pt x="44621" y="704703"/>
                  <a:pt x="58616" y="720969"/>
                  <a:pt x="70339" y="738554"/>
                </a:cubicBezTo>
                <a:cubicBezTo>
                  <a:pt x="104790" y="732812"/>
                  <a:pt x="225163" y="713914"/>
                  <a:pt x="263770" y="703385"/>
                </a:cubicBezTo>
                <a:cubicBezTo>
                  <a:pt x="299535" y="693631"/>
                  <a:pt x="334108" y="679938"/>
                  <a:pt x="369277" y="668215"/>
                </a:cubicBezTo>
                <a:cubicBezTo>
                  <a:pt x="369282" y="668213"/>
                  <a:pt x="474781" y="633049"/>
                  <a:pt x="474785" y="633046"/>
                </a:cubicBezTo>
                <a:lnTo>
                  <a:pt x="527539" y="597877"/>
                </a:lnTo>
                <a:cubicBezTo>
                  <a:pt x="521677" y="539262"/>
                  <a:pt x="515057" y="480717"/>
                  <a:pt x="509954" y="422031"/>
                </a:cubicBezTo>
                <a:cubicBezTo>
                  <a:pt x="494010" y="238678"/>
                  <a:pt x="509801" y="245646"/>
                  <a:pt x="474785" y="123092"/>
                </a:cubicBezTo>
                <a:cubicBezTo>
                  <a:pt x="464758" y="87999"/>
                  <a:pt x="458857" y="53582"/>
                  <a:pt x="422031" y="35169"/>
                </a:cubicBezTo>
                <a:cubicBezTo>
                  <a:pt x="388873" y="18590"/>
                  <a:pt x="316523" y="0"/>
                  <a:pt x="316523" y="0"/>
                </a:cubicBezTo>
                <a:cubicBezTo>
                  <a:pt x="74855" y="18590"/>
                  <a:pt x="156280" y="-16593"/>
                  <a:pt x="52754" y="3516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5990158-668C-7142-B576-884B01CD8A99}"/>
              </a:ext>
            </a:extLst>
          </p:cNvPr>
          <p:cNvSpPr/>
          <p:nvPr/>
        </p:nvSpPr>
        <p:spPr>
          <a:xfrm>
            <a:off x="8546123" y="2162908"/>
            <a:ext cx="545123" cy="597877"/>
          </a:xfrm>
          <a:custGeom>
            <a:avLst/>
            <a:gdLst>
              <a:gd name="connsiteX0" fmla="*/ 87923 w 545123"/>
              <a:gd name="connsiteY0" fmla="*/ 123092 h 597877"/>
              <a:gd name="connsiteX1" fmla="*/ 35169 w 545123"/>
              <a:gd name="connsiteY1" fmla="*/ 246184 h 597877"/>
              <a:gd name="connsiteX2" fmla="*/ 0 w 545123"/>
              <a:gd name="connsiteY2" fmla="*/ 351692 h 597877"/>
              <a:gd name="connsiteX3" fmla="*/ 17585 w 545123"/>
              <a:gd name="connsiteY3" fmla="*/ 474784 h 597877"/>
              <a:gd name="connsiteX4" fmla="*/ 52754 w 545123"/>
              <a:gd name="connsiteY4" fmla="*/ 509954 h 597877"/>
              <a:gd name="connsiteX5" fmla="*/ 211015 w 545123"/>
              <a:gd name="connsiteY5" fmla="*/ 597877 h 597877"/>
              <a:gd name="connsiteX6" fmla="*/ 369277 w 545123"/>
              <a:gd name="connsiteY6" fmla="*/ 580292 h 597877"/>
              <a:gd name="connsiteX7" fmla="*/ 422031 w 545123"/>
              <a:gd name="connsiteY7" fmla="*/ 562707 h 597877"/>
              <a:gd name="connsiteX8" fmla="*/ 457200 w 545123"/>
              <a:gd name="connsiteY8" fmla="*/ 457200 h 597877"/>
              <a:gd name="connsiteX9" fmla="*/ 509954 w 545123"/>
              <a:gd name="connsiteY9" fmla="*/ 298938 h 597877"/>
              <a:gd name="connsiteX10" fmla="*/ 527539 w 545123"/>
              <a:gd name="connsiteY10" fmla="*/ 246184 h 597877"/>
              <a:gd name="connsiteX11" fmla="*/ 545123 w 545123"/>
              <a:gd name="connsiteY11" fmla="*/ 193430 h 597877"/>
              <a:gd name="connsiteX12" fmla="*/ 527539 w 545123"/>
              <a:gd name="connsiteY12" fmla="*/ 87923 h 597877"/>
              <a:gd name="connsiteX13" fmla="*/ 492369 w 545123"/>
              <a:gd name="connsiteY13" fmla="*/ 52754 h 597877"/>
              <a:gd name="connsiteX14" fmla="*/ 246185 w 545123"/>
              <a:gd name="connsiteY14" fmla="*/ 0 h 597877"/>
              <a:gd name="connsiteX15" fmla="*/ 87923 w 545123"/>
              <a:gd name="connsiteY15" fmla="*/ 17584 h 59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123" h="597877">
                <a:moveTo>
                  <a:pt x="87923" y="123092"/>
                </a:moveTo>
                <a:cubicBezTo>
                  <a:pt x="70338" y="164123"/>
                  <a:pt x="51194" y="204519"/>
                  <a:pt x="35169" y="246184"/>
                </a:cubicBezTo>
                <a:cubicBezTo>
                  <a:pt x="21861" y="280785"/>
                  <a:pt x="0" y="351692"/>
                  <a:pt x="0" y="351692"/>
                </a:cubicBezTo>
                <a:cubicBezTo>
                  <a:pt x="5862" y="392723"/>
                  <a:pt x="4478" y="435464"/>
                  <a:pt x="17585" y="474784"/>
                </a:cubicBezTo>
                <a:cubicBezTo>
                  <a:pt x="22828" y="490512"/>
                  <a:pt x="39491" y="500007"/>
                  <a:pt x="52754" y="509954"/>
                </a:cubicBezTo>
                <a:cubicBezTo>
                  <a:pt x="149495" y="582510"/>
                  <a:pt x="128771" y="570461"/>
                  <a:pt x="211015" y="597877"/>
                </a:cubicBezTo>
                <a:cubicBezTo>
                  <a:pt x="263769" y="592015"/>
                  <a:pt x="316921" y="589018"/>
                  <a:pt x="369277" y="580292"/>
                </a:cubicBezTo>
                <a:cubicBezTo>
                  <a:pt x="387561" y="577245"/>
                  <a:pt x="411257" y="577790"/>
                  <a:pt x="422031" y="562707"/>
                </a:cubicBezTo>
                <a:cubicBezTo>
                  <a:pt x="443578" y="532541"/>
                  <a:pt x="445477" y="492369"/>
                  <a:pt x="457200" y="457200"/>
                </a:cubicBezTo>
                <a:lnTo>
                  <a:pt x="509954" y="298938"/>
                </a:lnTo>
                <a:lnTo>
                  <a:pt x="527539" y="246184"/>
                </a:lnTo>
                <a:lnTo>
                  <a:pt x="545123" y="193430"/>
                </a:lnTo>
                <a:cubicBezTo>
                  <a:pt x="539262" y="158261"/>
                  <a:pt x="540058" y="121307"/>
                  <a:pt x="527539" y="87923"/>
                </a:cubicBezTo>
                <a:cubicBezTo>
                  <a:pt x="521718" y="72400"/>
                  <a:pt x="507198" y="60168"/>
                  <a:pt x="492369" y="52754"/>
                </a:cubicBezTo>
                <a:cubicBezTo>
                  <a:pt x="408844" y="10991"/>
                  <a:pt x="338476" y="11536"/>
                  <a:pt x="246185" y="0"/>
                </a:cubicBezTo>
                <a:cubicBezTo>
                  <a:pt x="111487" y="19242"/>
                  <a:pt x="164540" y="17584"/>
                  <a:pt x="87923" y="175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E4A6503-D19E-4A4F-91BA-0C9456FF1545}"/>
              </a:ext>
            </a:extLst>
          </p:cNvPr>
          <p:cNvSpPr/>
          <p:nvPr/>
        </p:nvSpPr>
        <p:spPr>
          <a:xfrm>
            <a:off x="7666892" y="3851031"/>
            <a:ext cx="580293" cy="1354015"/>
          </a:xfrm>
          <a:custGeom>
            <a:avLst/>
            <a:gdLst>
              <a:gd name="connsiteX0" fmla="*/ 140677 w 580293"/>
              <a:gd name="connsiteY0" fmla="*/ 123092 h 1354015"/>
              <a:gd name="connsiteX1" fmla="*/ 70339 w 580293"/>
              <a:gd name="connsiteY1" fmla="*/ 246184 h 1354015"/>
              <a:gd name="connsiteX2" fmla="*/ 52754 w 580293"/>
              <a:gd name="connsiteY2" fmla="*/ 298938 h 1354015"/>
              <a:gd name="connsiteX3" fmla="*/ 0 w 580293"/>
              <a:gd name="connsiteY3" fmla="*/ 404446 h 1354015"/>
              <a:gd name="connsiteX4" fmla="*/ 17585 w 580293"/>
              <a:gd name="connsiteY4" fmla="*/ 896815 h 1354015"/>
              <a:gd name="connsiteX5" fmla="*/ 70339 w 580293"/>
              <a:gd name="connsiteY5" fmla="*/ 1090246 h 1354015"/>
              <a:gd name="connsiteX6" fmla="*/ 87923 w 580293"/>
              <a:gd name="connsiteY6" fmla="*/ 1143000 h 1354015"/>
              <a:gd name="connsiteX7" fmla="*/ 123093 w 580293"/>
              <a:gd name="connsiteY7" fmla="*/ 1283677 h 1354015"/>
              <a:gd name="connsiteX8" fmla="*/ 175846 w 580293"/>
              <a:gd name="connsiteY8" fmla="*/ 1318846 h 1354015"/>
              <a:gd name="connsiteX9" fmla="*/ 316523 w 580293"/>
              <a:gd name="connsiteY9" fmla="*/ 1354015 h 1354015"/>
              <a:gd name="connsiteX10" fmla="*/ 527539 w 580293"/>
              <a:gd name="connsiteY10" fmla="*/ 1336431 h 1354015"/>
              <a:gd name="connsiteX11" fmla="*/ 562708 w 580293"/>
              <a:gd name="connsiteY11" fmla="*/ 1301261 h 1354015"/>
              <a:gd name="connsiteX12" fmla="*/ 580293 w 580293"/>
              <a:gd name="connsiteY12" fmla="*/ 984738 h 1354015"/>
              <a:gd name="connsiteX13" fmla="*/ 562708 w 580293"/>
              <a:gd name="connsiteY13" fmla="*/ 193431 h 1354015"/>
              <a:gd name="connsiteX14" fmla="*/ 545123 w 580293"/>
              <a:gd name="connsiteY14" fmla="*/ 140677 h 1354015"/>
              <a:gd name="connsiteX15" fmla="*/ 527539 w 580293"/>
              <a:gd name="connsiteY15" fmla="*/ 70338 h 1354015"/>
              <a:gd name="connsiteX16" fmla="*/ 509954 w 580293"/>
              <a:gd name="connsiteY16" fmla="*/ 17584 h 1354015"/>
              <a:gd name="connsiteX17" fmla="*/ 439616 w 580293"/>
              <a:gd name="connsiteY17" fmla="*/ 0 h 1354015"/>
              <a:gd name="connsiteX18" fmla="*/ 140677 w 580293"/>
              <a:gd name="connsiteY18" fmla="*/ 35169 h 1354015"/>
              <a:gd name="connsiteX19" fmla="*/ 105508 w 580293"/>
              <a:gd name="connsiteY19" fmla="*/ 52754 h 1354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80293" h="1354015">
                <a:moveTo>
                  <a:pt x="140677" y="123092"/>
                </a:moveTo>
                <a:cubicBezTo>
                  <a:pt x="117231" y="164123"/>
                  <a:pt x="91473" y="203916"/>
                  <a:pt x="70339" y="246184"/>
                </a:cubicBezTo>
                <a:cubicBezTo>
                  <a:pt x="62049" y="262763"/>
                  <a:pt x="61044" y="282359"/>
                  <a:pt x="52754" y="298938"/>
                </a:cubicBezTo>
                <a:cubicBezTo>
                  <a:pt x="-15423" y="435292"/>
                  <a:pt x="44200" y="271847"/>
                  <a:pt x="0" y="404446"/>
                </a:cubicBezTo>
                <a:cubicBezTo>
                  <a:pt x="5862" y="568569"/>
                  <a:pt x="7650" y="732888"/>
                  <a:pt x="17585" y="896815"/>
                </a:cubicBezTo>
                <a:cubicBezTo>
                  <a:pt x="21267" y="957570"/>
                  <a:pt x="51981" y="1035171"/>
                  <a:pt x="70339" y="1090246"/>
                </a:cubicBezTo>
                <a:cubicBezTo>
                  <a:pt x="76200" y="1107831"/>
                  <a:pt x="84288" y="1124824"/>
                  <a:pt x="87923" y="1143000"/>
                </a:cubicBezTo>
                <a:cubicBezTo>
                  <a:pt x="88799" y="1147380"/>
                  <a:pt x="108673" y="1265652"/>
                  <a:pt x="123093" y="1283677"/>
                </a:cubicBezTo>
                <a:cubicBezTo>
                  <a:pt x="136295" y="1300180"/>
                  <a:pt x="156943" y="1309395"/>
                  <a:pt x="175846" y="1318846"/>
                </a:cubicBezTo>
                <a:cubicBezTo>
                  <a:pt x="211896" y="1336871"/>
                  <a:pt x="283077" y="1347326"/>
                  <a:pt x="316523" y="1354015"/>
                </a:cubicBezTo>
                <a:cubicBezTo>
                  <a:pt x="386862" y="1348154"/>
                  <a:pt x="458523" y="1351220"/>
                  <a:pt x="527539" y="1336431"/>
                </a:cubicBezTo>
                <a:cubicBezTo>
                  <a:pt x="543750" y="1332957"/>
                  <a:pt x="560249" y="1317657"/>
                  <a:pt x="562708" y="1301261"/>
                </a:cubicBezTo>
                <a:cubicBezTo>
                  <a:pt x="578383" y="1196760"/>
                  <a:pt x="574431" y="1090246"/>
                  <a:pt x="580293" y="984738"/>
                </a:cubicBezTo>
                <a:cubicBezTo>
                  <a:pt x="574431" y="720969"/>
                  <a:pt x="573692" y="457036"/>
                  <a:pt x="562708" y="193431"/>
                </a:cubicBezTo>
                <a:cubicBezTo>
                  <a:pt x="561936" y="174911"/>
                  <a:pt x="550215" y="158500"/>
                  <a:pt x="545123" y="140677"/>
                </a:cubicBezTo>
                <a:cubicBezTo>
                  <a:pt x="538484" y="117439"/>
                  <a:pt x="534178" y="93576"/>
                  <a:pt x="527539" y="70338"/>
                </a:cubicBezTo>
                <a:cubicBezTo>
                  <a:pt x="522447" y="52515"/>
                  <a:pt x="524428" y="29163"/>
                  <a:pt x="509954" y="17584"/>
                </a:cubicBezTo>
                <a:cubicBezTo>
                  <a:pt x="491082" y="2487"/>
                  <a:pt x="463062" y="5861"/>
                  <a:pt x="439616" y="0"/>
                </a:cubicBezTo>
                <a:cubicBezTo>
                  <a:pt x="292738" y="10491"/>
                  <a:pt x="244940" y="-6537"/>
                  <a:pt x="140677" y="35169"/>
                </a:cubicBezTo>
                <a:cubicBezTo>
                  <a:pt x="128508" y="40037"/>
                  <a:pt x="117231" y="46892"/>
                  <a:pt x="105508" y="527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A344D3F-3681-4949-A659-C4D8045DC6F9}"/>
              </a:ext>
            </a:extLst>
          </p:cNvPr>
          <p:cNvSpPr/>
          <p:nvPr/>
        </p:nvSpPr>
        <p:spPr>
          <a:xfrm>
            <a:off x="7737231" y="5536429"/>
            <a:ext cx="475193" cy="389586"/>
          </a:xfrm>
          <a:custGeom>
            <a:avLst/>
            <a:gdLst>
              <a:gd name="connsiteX0" fmla="*/ 52754 w 475193"/>
              <a:gd name="connsiteY0" fmla="*/ 143402 h 389586"/>
              <a:gd name="connsiteX1" fmla="*/ 70338 w 475193"/>
              <a:gd name="connsiteY1" fmla="*/ 372002 h 389586"/>
              <a:gd name="connsiteX2" fmla="*/ 123092 w 475193"/>
              <a:gd name="connsiteY2" fmla="*/ 389586 h 389586"/>
              <a:gd name="connsiteX3" fmla="*/ 298938 w 475193"/>
              <a:gd name="connsiteY3" fmla="*/ 336833 h 389586"/>
              <a:gd name="connsiteX4" fmla="*/ 351692 w 475193"/>
              <a:gd name="connsiteY4" fmla="*/ 319248 h 389586"/>
              <a:gd name="connsiteX5" fmla="*/ 386861 w 475193"/>
              <a:gd name="connsiteY5" fmla="*/ 266494 h 389586"/>
              <a:gd name="connsiteX6" fmla="*/ 457200 w 475193"/>
              <a:gd name="connsiteY6" fmla="*/ 178571 h 389586"/>
              <a:gd name="connsiteX7" fmla="*/ 474784 w 475193"/>
              <a:gd name="connsiteY7" fmla="*/ 125817 h 389586"/>
              <a:gd name="connsiteX8" fmla="*/ 386861 w 475193"/>
              <a:gd name="connsiteY8" fmla="*/ 55479 h 389586"/>
              <a:gd name="connsiteX9" fmla="*/ 351692 w 475193"/>
              <a:gd name="connsiteY9" fmla="*/ 20309 h 389586"/>
              <a:gd name="connsiteX10" fmla="*/ 0 w 475193"/>
              <a:gd name="connsiteY10" fmla="*/ 20309 h 389586"/>
              <a:gd name="connsiteX11" fmla="*/ 17584 w 475193"/>
              <a:gd name="connsiteY11" fmla="*/ 90648 h 38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5193" h="389586">
                <a:moveTo>
                  <a:pt x="52754" y="143402"/>
                </a:moveTo>
                <a:cubicBezTo>
                  <a:pt x="58615" y="219602"/>
                  <a:pt x="49342" y="298517"/>
                  <a:pt x="70338" y="372002"/>
                </a:cubicBezTo>
                <a:cubicBezTo>
                  <a:pt x="75430" y="389825"/>
                  <a:pt x="104556" y="389586"/>
                  <a:pt x="123092" y="389586"/>
                </a:cubicBezTo>
                <a:cubicBezTo>
                  <a:pt x="149671" y="389586"/>
                  <a:pt x="292793" y="338881"/>
                  <a:pt x="298938" y="336833"/>
                </a:cubicBezTo>
                <a:lnTo>
                  <a:pt x="351692" y="319248"/>
                </a:lnTo>
                <a:cubicBezTo>
                  <a:pt x="363415" y="301663"/>
                  <a:pt x="373659" y="282997"/>
                  <a:pt x="386861" y="266494"/>
                </a:cubicBezTo>
                <a:cubicBezTo>
                  <a:pt x="487088" y="141211"/>
                  <a:pt x="348954" y="340942"/>
                  <a:pt x="457200" y="178571"/>
                </a:cubicBezTo>
                <a:cubicBezTo>
                  <a:pt x="463061" y="160986"/>
                  <a:pt x="477831" y="144101"/>
                  <a:pt x="474784" y="125817"/>
                </a:cubicBezTo>
                <a:cubicBezTo>
                  <a:pt x="465426" y="69671"/>
                  <a:pt x="428009" y="69195"/>
                  <a:pt x="386861" y="55479"/>
                </a:cubicBezTo>
                <a:cubicBezTo>
                  <a:pt x="375138" y="43756"/>
                  <a:pt x="366521" y="27723"/>
                  <a:pt x="351692" y="20309"/>
                </a:cubicBezTo>
                <a:cubicBezTo>
                  <a:pt x="261973" y="-24551"/>
                  <a:pt x="26378" y="18660"/>
                  <a:pt x="0" y="20309"/>
                </a:cubicBezTo>
                <a:cubicBezTo>
                  <a:pt x="19438" y="78624"/>
                  <a:pt x="17584" y="54527"/>
                  <a:pt x="17584" y="906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CDA424BC-444F-7B4F-AB08-95F36362B36E}"/>
              </a:ext>
            </a:extLst>
          </p:cNvPr>
          <p:cNvSpPr/>
          <p:nvPr/>
        </p:nvSpPr>
        <p:spPr>
          <a:xfrm>
            <a:off x="10269415" y="2667396"/>
            <a:ext cx="580293" cy="902281"/>
          </a:xfrm>
          <a:custGeom>
            <a:avLst/>
            <a:gdLst>
              <a:gd name="connsiteX0" fmla="*/ 140677 w 545123"/>
              <a:gd name="connsiteY0" fmla="*/ 75804 h 620927"/>
              <a:gd name="connsiteX1" fmla="*/ 52754 w 545123"/>
              <a:gd name="connsiteY1" fmla="*/ 198896 h 620927"/>
              <a:gd name="connsiteX2" fmla="*/ 0 w 545123"/>
              <a:gd name="connsiteY2" fmla="*/ 286819 h 620927"/>
              <a:gd name="connsiteX3" fmla="*/ 17585 w 545123"/>
              <a:gd name="connsiteY3" fmla="*/ 497835 h 620927"/>
              <a:gd name="connsiteX4" fmla="*/ 52754 w 545123"/>
              <a:gd name="connsiteY4" fmla="*/ 550589 h 620927"/>
              <a:gd name="connsiteX5" fmla="*/ 158262 w 545123"/>
              <a:gd name="connsiteY5" fmla="*/ 585758 h 620927"/>
              <a:gd name="connsiteX6" fmla="*/ 334108 w 545123"/>
              <a:gd name="connsiteY6" fmla="*/ 620927 h 620927"/>
              <a:gd name="connsiteX7" fmla="*/ 457200 w 545123"/>
              <a:gd name="connsiteY7" fmla="*/ 603342 h 620927"/>
              <a:gd name="connsiteX8" fmla="*/ 509954 w 545123"/>
              <a:gd name="connsiteY8" fmla="*/ 585758 h 620927"/>
              <a:gd name="connsiteX9" fmla="*/ 527539 w 545123"/>
              <a:gd name="connsiteY9" fmla="*/ 533004 h 620927"/>
              <a:gd name="connsiteX10" fmla="*/ 545123 w 545123"/>
              <a:gd name="connsiteY10" fmla="*/ 286819 h 620927"/>
              <a:gd name="connsiteX11" fmla="*/ 527539 w 545123"/>
              <a:gd name="connsiteY11" fmla="*/ 110973 h 620927"/>
              <a:gd name="connsiteX12" fmla="*/ 492370 w 545123"/>
              <a:gd name="connsiteY12" fmla="*/ 58219 h 620927"/>
              <a:gd name="connsiteX13" fmla="*/ 457200 w 545123"/>
              <a:gd name="connsiteY13" fmla="*/ 23050 h 620927"/>
              <a:gd name="connsiteX14" fmla="*/ 211016 w 545123"/>
              <a:gd name="connsiteY14" fmla="*/ 5466 h 620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45123" h="620927">
                <a:moveTo>
                  <a:pt x="140677" y="75804"/>
                </a:moveTo>
                <a:cubicBezTo>
                  <a:pt x="111369" y="116835"/>
                  <a:pt x="78696" y="155659"/>
                  <a:pt x="52754" y="198896"/>
                </a:cubicBezTo>
                <a:cubicBezTo>
                  <a:pt x="-15727" y="313031"/>
                  <a:pt x="89112" y="197710"/>
                  <a:pt x="0" y="286819"/>
                </a:cubicBezTo>
                <a:cubicBezTo>
                  <a:pt x="5862" y="357158"/>
                  <a:pt x="3743" y="428623"/>
                  <a:pt x="17585" y="497835"/>
                </a:cubicBezTo>
                <a:cubicBezTo>
                  <a:pt x="21730" y="518559"/>
                  <a:pt x="34832" y="539388"/>
                  <a:pt x="52754" y="550589"/>
                </a:cubicBezTo>
                <a:cubicBezTo>
                  <a:pt x="84191" y="570237"/>
                  <a:pt x="123093" y="574035"/>
                  <a:pt x="158262" y="585758"/>
                </a:cubicBezTo>
                <a:cubicBezTo>
                  <a:pt x="250333" y="616448"/>
                  <a:pt x="192673" y="600722"/>
                  <a:pt x="334108" y="620927"/>
                </a:cubicBezTo>
                <a:cubicBezTo>
                  <a:pt x="375139" y="615065"/>
                  <a:pt x="416558" y="611470"/>
                  <a:pt x="457200" y="603342"/>
                </a:cubicBezTo>
                <a:cubicBezTo>
                  <a:pt x="475376" y="599707"/>
                  <a:pt x="496847" y="598865"/>
                  <a:pt x="509954" y="585758"/>
                </a:cubicBezTo>
                <a:cubicBezTo>
                  <a:pt x="523061" y="572651"/>
                  <a:pt x="521677" y="550589"/>
                  <a:pt x="527539" y="533004"/>
                </a:cubicBezTo>
                <a:cubicBezTo>
                  <a:pt x="533400" y="450942"/>
                  <a:pt x="545123" y="369090"/>
                  <a:pt x="545123" y="286819"/>
                </a:cubicBezTo>
                <a:cubicBezTo>
                  <a:pt x="545123" y="227911"/>
                  <a:pt x="540785" y="168372"/>
                  <a:pt x="527539" y="110973"/>
                </a:cubicBezTo>
                <a:cubicBezTo>
                  <a:pt x="522787" y="90380"/>
                  <a:pt x="505572" y="74722"/>
                  <a:pt x="492370" y="58219"/>
                </a:cubicBezTo>
                <a:cubicBezTo>
                  <a:pt x="482013" y="45273"/>
                  <a:pt x="471416" y="31580"/>
                  <a:pt x="457200" y="23050"/>
                </a:cubicBezTo>
                <a:cubicBezTo>
                  <a:pt x="393911" y="-14923"/>
                  <a:pt x="246856" y="5466"/>
                  <a:pt x="211016" y="54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56239E-D0C1-CE49-8D8E-D2EE08E59B37}"/>
              </a:ext>
            </a:extLst>
          </p:cNvPr>
          <p:cNvCxnSpPr/>
          <p:nvPr/>
        </p:nvCxnSpPr>
        <p:spPr>
          <a:xfrm>
            <a:off x="6385169" y="3851031"/>
            <a:ext cx="59592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A9A081-B4F2-4243-9451-682F490449D2}"/>
              </a:ext>
            </a:extLst>
          </p:cNvPr>
          <p:cNvCxnSpPr/>
          <p:nvPr/>
        </p:nvCxnSpPr>
        <p:spPr>
          <a:xfrm>
            <a:off x="6383215" y="2162908"/>
            <a:ext cx="96715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96678B-EF34-F844-827F-6A9495D06958}"/>
              </a:ext>
            </a:extLst>
          </p:cNvPr>
          <p:cNvCxnSpPr/>
          <p:nvPr/>
        </p:nvCxnSpPr>
        <p:spPr>
          <a:xfrm>
            <a:off x="6385169" y="5536429"/>
            <a:ext cx="965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25C8AD-2C22-7B46-8796-550DE32868F6}"/>
              </a:ext>
            </a:extLst>
          </p:cNvPr>
          <p:cNvCxnSpPr>
            <a:cxnSpLocks/>
          </p:cNvCxnSpPr>
          <p:nvPr/>
        </p:nvCxnSpPr>
        <p:spPr>
          <a:xfrm>
            <a:off x="6383215" y="5926015"/>
            <a:ext cx="967154" cy="1230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19EDCDDF-F8FE-214F-A9EB-FD08EADF8086}"/>
              </a:ext>
            </a:extLst>
          </p:cNvPr>
          <p:cNvSpPr/>
          <p:nvPr/>
        </p:nvSpPr>
        <p:spPr>
          <a:xfrm>
            <a:off x="2478252" y="1230923"/>
            <a:ext cx="533035" cy="457200"/>
          </a:xfrm>
          <a:custGeom>
            <a:avLst/>
            <a:gdLst>
              <a:gd name="connsiteX0" fmla="*/ 247363 w 533035"/>
              <a:gd name="connsiteY0" fmla="*/ 87923 h 457200"/>
              <a:gd name="connsiteX1" fmla="*/ 124271 w 533035"/>
              <a:gd name="connsiteY1" fmla="*/ 105508 h 457200"/>
              <a:gd name="connsiteX2" fmla="*/ 18763 w 533035"/>
              <a:gd name="connsiteY2" fmla="*/ 140677 h 457200"/>
              <a:gd name="connsiteX3" fmla="*/ 1179 w 533035"/>
              <a:gd name="connsiteY3" fmla="*/ 193431 h 457200"/>
              <a:gd name="connsiteX4" fmla="*/ 124271 w 533035"/>
              <a:gd name="connsiteY4" fmla="*/ 334108 h 457200"/>
              <a:gd name="connsiteX5" fmla="*/ 194610 w 533035"/>
              <a:gd name="connsiteY5" fmla="*/ 422031 h 457200"/>
              <a:gd name="connsiteX6" fmla="*/ 300117 w 533035"/>
              <a:gd name="connsiteY6" fmla="*/ 457200 h 457200"/>
              <a:gd name="connsiteX7" fmla="*/ 405625 w 533035"/>
              <a:gd name="connsiteY7" fmla="*/ 439615 h 457200"/>
              <a:gd name="connsiteX8" fmla="*/ 511133 w 533035"/>
              <a:gd name="connsiteY8" fmla="*/ 369277 h 457200"/>
              <a:gd name="connsiteX9" fmla="*/ 511133 w 533035"/>
              <a:gd name="connsiteY9" fmla="*/ 158262 h 457200"/>
              <a:gd name="connsiteX10" fmla="*/ 493548 w 533035"/>
              <a:gd name="connsiteY10" fmla="*/ 105508 h 457200"/>
              <a:gd name="connsiteX11" fmla="*/ 423210 w 533035"/>
              <a:gd name="connsiteY11" fmla="*/ 0 h 457200"/>
              <a:gd name="connsiteX12" fmla="*/ 300117 w 533035"/>
              <a:gd name="connsiteY12" fmla="*/ 17585 h 457200"/>
              <a:gd name="connsiteX13" fmla="*/ 247363 w 533035"/>
              <a:gd name="connsiteY13" fmla="*/ 35169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3035" h="457200">
                <a:moveTo>
                  <a:pt x="247363" y="87923"/>
                </a:moveTo>
                <a:cubicBezTo>
                  <a:pt x="206332" y="93785"/>
                  <a:pt x="164657" y="96188"/>
                  <a:pt x="124271" y="105508"/>
                </a:cubicBezTo>
                <a:cubicBezTo>
                  <a:pt x="88149" y="113844"/>
                  <a:pt x="18763" y="140677"/>
                  <a:pt x="18763" y="140677"/>
                </a:cubicBezTo>
                <a:cubicBezTo>
                  <a:pt x="12902" y="158262"/>
                  <a:pt x="-4683" y="175846"/>
                  <a:pt x="1179" y="193431"/>
                </a:cubicBezTo>
                <a:cubicBezTo>
                  <a:pt x="30487" y="281355"/>
                  <a:pt x="62724" y="293077"/>
                  <a:pt x="124271" y="334108"/>
                </a:cubicBezTo>
                <a:cubicBezTo>
                  <a:pt x="136697" y="352747"/>
                  <a:pt x="169551" y="409502"/>
                  <a:pt x="194610" y="422031"/>
                </a:cubicBezTo>
                <a:cubicBezTo>
                  <a:pt x="227768" y="438610"/>
                  <a:pt x="300117" y="457200"/>
                  <a:pt x="300117" y="457200"/>
                </a:cubicBezTo>
                <a:cubicBezTo>
                  <a:pt x="335286" y="451338"/>
                  <a:pt x="372713" y="453328"/>
                  <a:pt x="405625" y="439615"/>
                </a:cubicBezTo>
                <a:cubicBezTo>
                  <a:pt x="444642" y="423358"/>
                  <a:pt x="511133" y="369277"/>
                  <a:pt x="511133" y="369277"/>
                </a:cubicBezTo>
                <a:cubicBezTo>
                  <a:pt x="543216" y="273024"/>
                  <a:pt x="537308" y="315312"/>
                  <a:pt x="511133" y="158262"/>
                </a:cubicBezTo>
                <a:cubicBezTo>
                  <a:pt x="508086" y="139978"/>
                  <a:pt x="502550" y="121711"/>
                  <a:pt x="493548" y="105508"/>
                </a:cubicBezTo>
                <a:cubicBezTo>
                  <a:pt x="473021" y="68559"/>
                  <a:pt x="423210" y="0"/>
                  <a:pt x="423210" y="0"/>
                </a:cubicBezTo>
                <a:cubicBezTo>
                  <a:pt x="382179" y="5862"/>
                  <a:pt x="340760" y="9457"/>
                  <a:pt x="300117" y="17585"/>
                </a:cubicBezTo>
                <a:cubicBezTo>
                  <a:pt x="281941" y="21220"/>
                  <a:pt x="247363" y="35169"/>
                  <a:pt x="247363" y="351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2A1DE9A-DCE0-AF4A-BF6E-A2CB60D68672}"/>
              </a:ext>
            </a:extLst>
          </p:cNvPr>
          <p:cNvSpPr/>
          <p:nvPr/>
        </p:nvSpPr>
        <p:spPr>
          <a:xfrm>
            <a:off x="2479431" y="1916723"/>
            <a:ext cx="509954" cy="509954"/>
          </a:xfrm>
          <a:custGeom>
            <a:avLst/>
            <a:gdLst>
              <a:gd name="connsiteX0" fmla="*/ 52754 w 509954"/>
              <a:gd name="connsiteY0" fmla="*/ 87923 h 509954"/>
              <a:gd name="connsiteX1" fmla="*/ 17584 w 509954"/>
              <a:gd name="connsiteY1" fmla="*/ 211015 h 509954"/>
              <a:gd name="connsiteX2" fmla="*/ 0 w 509954"/>
              <a:gd name="connsiteY2" fmla="*/ 263769 h 509954"/>
              <a:gd name="connsiteX3" fmla="*/ 17584 w 509954"/>
              <a:gd name="connsiteY3" fmla="*/ 386862 h 509954"/>
              <a:gd name="connsiteX4" fmla="*/ 35169 w 509954"/>
              <a:gd name="connsiteY4" fmla="*/ 439615 h 509954"/>
              <a:gd name="connsiteX5" fmla="*/ 70338 w 509954"/>
              <a:gd name="connsiteY5" fmla="*/ 474785 h 509954"/>
              <a:gd name="connsiteX6" fmla="*/ 175846 w 509954"/>
              <a:gd name="connsiteY6" fmla="*/ 509954 h 509954"/>
              <a:gd name="connsiteX7" fmla="*/ 351692 w 509954"/>
              <a:gd name="connsiteY7" fmla="*/ 492369 h 509954"/>
              <a:gd name="connsiteX8" fmla="*/ 404446 w 509954"/>
              <a:gd name="connsiteY8" fmla="*/ 474785 h 509954"/>
              <a:gd name="connsiteX9" fmla="*/ 439615 w 509954"/>
              <a:gd name="connsiteY9" fmla="*/ 422031 h 509954"/>
              <a:gd name="connsiteX10" fmla="*/ 492369 w 509954"/>
              <a:gd name="connsiteY10" fmla="*/ 228600 h 509954"/>
              <a:gd name="connsiteX11" fmla="*/ 509954 w 509954"/>
              <a:gd name="connsiteY11" fmla="*/ 175846 h 509954"/>
              <a:gd name="connsiteX12" fmla="*/ 492369 w 509954"/>
              <a:gd name="connsiteY12" fmla="*/ 35169 h 509954"/>
              <a:gd name="connsiteX13" fmla="*/ 439615 w 509954"/>
              <a:gd name="connsiteY13" fmla="*/ 17585 h 509954"/>
              <a:gd name="connsiteX14" fmla="*/ 281354 w 509954"/>
              <a:gd name="connsiteY14" fmla="*/ 0 h 509954"/>
              <a:gd name="connsiteX15" fmla="*/ 105507 w 509954"/>
              <a:gd name="connsiteY15" fmla="*/ 17585 h 50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9954" h="509954">
                <a:moveTo>
                  <a:pt x="52754" y="87923"/>
                </a:moveTo>
                <a:cubicBezTo>
                  <a:pt x="41031" y="128954"/>
                  <a:pt x="29846" y="170142"/>
                  <a:pt x="17584" y="211015"/>
                </a:cubicBezTo>
                <a:cubicBezTo>
                  <a:pt x="12258" y="228769"/>
                  <a:pt x="0" y="245233"/>
                  <a:pt x="0" y="263769"/>
                </a:cubicBezTo>
                <a:cubicBezTo>
                  <a:pt x="0" y="305217"/>
                  <a:pt x="9456" y="346219"/>
                  <a:pt x="17584" y="386862"/>
                </a:cubicBezTo>
                <a:cubicBezTo>
                  <a:pt x="21219" y="405038"/>
                  <a:pt x="25632" y="423721"/>
                  <a:pt x="35169" y="439615"/>
                </a:cubicBezTo>
                <a:cubicBezTo>
                  <a:pt x="43699" y="453831"/>
                  <a:pt x="55509" y="467371"/>
                  <a:pt x="70338" y="474785"/>
                </a:cubicBezTo>
                <a:cubicBezTo>
                  <a:pt x="103496" y="491364"/>
                  <a:pt x="175846" y="509954"/>
                  <a:pt x="175846" y="509954"/>
                </a:cubicBezTo>
                <a:cubicBezTo>
                  <a:pt x="234461" y="504092"/>
                  <a:pt x="293469" y="501326"/>
                  <a:pt x="351692" y="492369"/>
                </a:cubicBezTo>
                <a:cubicBezTo>
                  <a:pt x="370012" y="489551"/>
                  <a:pt x="389972" y="486364"/>
                  <a:pt x="404446" y="474785"/>
                </a:cubicBezTo>
                <a:cubicBezTo>
                  <a:pt x="420949" y="461583"/>
                  <a:pt x="431032" y="441344"/>
                  <a:pt x="439615" y="422031"/>
                </a:cubicBezTo>
                <a:cubicBezTo>
                  <a:pt x="482728" y="325025"/>
                  <a:pt x="468728" y="323160"/>
                  <a:pt x="492369" y="228600"/>
                </a:cubicBezTo>
                <a:cubicBezTo>
                  <a:pt x="496865" y="210618"/>
                  <a:pt x="504092" y="193431"/>
                  <a:pt x="509954" y="175846"/>
                </a:cubicBezTo>
                <a:cubicBezTo>
                  <a:pt x="504092" y="128954"/>
                  <a:pt x="511562" y="78353"/>
                  <a:pt x="492369" y="35169"/>
                </a:cubicBezTo>
                <a:cubicBezTo>
                  <a:pt x="484841" y="18231"/>
                  <a:pt x="457899" y="20632"/>
                  <a:pt x="439615" y="17585"/>
                </a:cubicBezTo>
                <a:cubicBezTo>
                  <a:pt x="387259" y="8859"/>
                  <a:pt x="334108" y="5862"/>
                  <a:pt x="281354" y="0"/>
                </a:cubicBezTo>
                <a:cubicBezTo>
                  <a:pt x="140853" y="20072"/>
                  <a:pt x="199709" y="17585"/>
                  <a:pt x="105507" y="175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5424F98-6413-BE42-9C5E-7E7BA1D0B89A}"/>
              </a:ext>
            </a:extLst>
          </p:cNvPr>
          <p:cNvSpPr/>
          <p:nvPr/>
        </p:nvSpPr>
        <p:spPr>
          <a:xfrm>
            <a:off x="3304732" y="3287738"/>
            <a:ext cx="581468" cy="686385"/>
          </a:xfrm>
          <a:custGeom>
            <a:avLst/>
            <a:gdLst>
              <a:gd name="connsiteX0" fmla="*/ 141853 w 581468"/>
              <a:gd name="connsiteY0" fmla="*/ 70924 h 686385"/>
              <a:gd name="connsiteX1" fmla="*/ 36345 w 581468"/>
              <a:gd name="connsiteY1" fmla="*/ 194016 h 686385"/>
              <a:gd name="connsiteX2" fmla="*/ 1176 w 581468"/>
              <a:gd name="connsiteY2" fmla="*/ 246770 h 686385"/>
              <a:gd name="connsiteX3" fmla="*/ 18760 w 581468"/>
              <a:gd name="connsiteY3" fmla="*/ 598462 h 686385"/>
              <a:gd name="connsiteX4" fmla="*/ 36345 w 581468"/>
              <a:gd name="connsiteY4" fmla="*/ 651216 h 686385"/>
              <a:gd name="connsiteX5" fmla="*/ 89099 w 581468"/>
              <a:gd name="connsiteY5" fmla="*/ 686385 h 686385"/>
              <a:gd name="connsiteX6" fmla="*/ 300114 w 581468"/>
              <a:gd name="connsiteY6" fmla="*/ 633631 h 686385"/>
              <a:gd name="connsiteX7" fmla="*/ 352868 w 581468"/>
              <a:gd name="connsiteY7" fmla="*/ 616047 h 686385"/>
              <a:gd name="connsiteX8" fmla="*/ 388037 w 581468"/>
              <a:gd name="connsiteY8" fmla="*/ 580877 h 686385"/>
              <a:gd name="connsiteX9" fmla="*/ 440791 w 581468"/>
              <a:gd name="connsiteY9" fmla="*/ 563293 h 686385"/>
              <a:gd name="connsiteX10" fmla="*/ 475960 w 581468"/>
              <a:gd name="connsiteY10" fmla="*/ 510539 h 686385"/>
              <a:gd name="connsiteX11" fmla="*/ 511130 w 581468"/>
              <a:gd name="connsiteY11" fmla="*/ 475370 h 686385"/>
              <a:gd name="connsiteX12" fmla="*/ 546299 w 581468"/>
              <a:gd name="connsiteY12" fmla="*/ 369862 h 686385"/>
              <a:gd name="connsiteX13" fmla="*/ 581468 w 581468"/>
              <a:gd name="connsiteY13" fmla="*/ 211600 h 686385"/>
              <a:gd name="connsiteX14" fmla="*/ 563883 w 581468"/>
              <a:gd name="connsiteY14" fmla="*/ 123677 h 686385"/>
              <a:gd name="connsiteX15" fmla="*/ 511130 w 581468"/>
              <a:gd name="connsiteY15" fmla="*/ 88508 h 686385"/>
              <a:gd name="connsiteX16" fmla="*/ 475960 w 581468"/>
              <a:gd name="connsiteY16" fmla="*/ 53339 h 686385"/>
              <a:gd name="connsiteX17" fmla="*/ 370453 w 581468"/>
              <a:gd name="connsiteY17" fmla="*/ 18170 h 686385"/>
              <a:gd name="connsiteX18" fmla="*/ 264945 w 581468"/>
              <a:gd name="connsiteY18" fmla="*/ 585 h 68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81468" h="686385">
                <a:moveTo>
                  <a:pt x="141853" y="70924"/>
                </a:moveTo>
                <a:cubicBezTo>
                  <a:pt x="106684" y="111955"/>
                  <a:pt x="70104" y="151817"/>
                  <a:pt x="36345" y="194016"/>
                </a:cubicBezTo>
                <a:cubicBezTo>
                  <a:pt x="23143" y="210519"/>
                  <a:pt x="2094" y="225656"/>
                  <a:pt x="1176" y="246770"/>
                </a:cubicBezTo>
                <a:cubicBezTo>
                  <a:pt x="-3923" y="364036"/>
                  <a:pt x="8592" y="481526"/>
                  <a:pt x="18760" y="598462"/>
                </a:cubicBezTo>
                <a:cubicBezTo>
                  <a:pt x="20366" y="616928"/>
                  <a:pt x="24766" y="636742"/>
                  <a:pt x="36345" y="651216"/>
                </a:cubicBezTo>
                <a:cubicBezTo>
                  <a:pt x="49547" y="667719"/>
                  <a:pt x="71514" y="674662"/>
                  <a:pt x="89099" y="686385"/>
                </a:cubicBezTo>
                <a:cubicBezTo>
                  <a:pt x="231176" y="662705"/>
                  <a:pt x="160779" y="680075"/>
                  <a:pt x="300114" y="633631"/>
                </a:cubicBezTo>
                <a:lnTo>
                  <a:pt x="352868" y="616047"/>
                </a:lnTo>
                <a:cubicBezTo>
                  <a:pt x="364591" y="604324"/>
                  <a:pt x="373821" y="589407"/>
                  <a:pt x="388037" y="580877"/>
                </a:cubicBezTo>
                <a:cubicBezTo>
                  <a:pt x="403931" y="571340"/>
                  <a:pt x="426317" y="574872"/>
                  <a:pt x="440791" y="563293"/>
                </a:cubicBezTo>
                <a:cubicBezTo>
                  <a:pt x="457294" y="550091"/>
                  <a:pt x="462758" y="527042"/>
                  <a:pt x="475960" y="510539"/>
                </a:cubicBezTo>
                <a:cubicBezTo>
                  <a:pt x="486317" y="497593"/>
                  <a:pt x="499407" y="487093"/>
                  <a:pt x="511130" y="475370"/>
                </a:cubicBezTo>
                <a:cubicBezTo>
                  <a:pt x="522853" y="440201"/>
                  <a:pt x="537308" y="405827"/>
                  <a:pt x="546299" y="369862"/>
                </a:cubicBezTo>
                <a:cubicBezTo>
                  <a:pt x="571132" y="270528"/>
                  <a:pt x="559143" y="323222"/>
                  <a:pt x="581468" y="211600"/>
                </a:cubicBezTo>
                <a:cubicBezTo>
                  <a:pt x="575606" y="182292"/>
                  <a:pt x="578712" y="149627"/>
                  <a:pt x="563883" y="123677"/>
                </a:cubicBezTo>
                <a:cubicBezTo>
                  <a:pt x="553398" y="105328"/>
                  <a:pt x="527633" y="101710"/>
                  <a:pt x="511130" y="88508"/>
                </a:cubicBezTo>
                <a:cubicBezTo>
                  <a:pt x="498184" y="78151"/>
                  <a:pt x="490789" y="60753"/>
                  <a:pt x="475960" y="53339"/>
                </a:cubicBezTo>
                <a:cubicBezTo>
                  <a:pt x="442802" y="36760"/>
                  <a:pt x="405622" y="29893"/>
                  <a:pt x="370453" y="18170"/>
                </a:cubicBezTo>
                <a:cubicBezTo>
                  <a:pt x="301016" y="-4976"/>
                  <a:pt x="336236" y="585"/>
                  <a:pt x="264945" y="5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7430B9A-91B3-0D48-A2B2-6F83DAA44CAA}"/>
              </a:ext>
            </a:extLst>
          </p:cNvPr>
          <p:cNvSpPr/>
          <p:nvPr/>
        </p:nvSpPr>
        <p:spPr>
          <a:xfrm>
            <a:off x="3235569" y="2724988"/>
            <a:ext cx="580293" cy="352320"/>
          </a:xfrm>
          <a:custGeom>
            <a:avLst/>
            <a:gdLst>
              <a:gd name="connsiteX0" fmla="*/ 17585 w 580293"/>
              <a:gd name="connsiteY0" fmla="*/ 158889 h 352320"/>
              <a:gd name="connsiteX1" fmla="*/ 87923 w 580293"/>
              <a:gd name="connsiteY1" fmla="*/ 334735 h 352320"/>
              <a:gd name="connsiteX2" fmla="*/ 140677 w 580293"/>
              <a:gd name="connsiteY2" fmla="*/ 352320 h 352320"/>
              <a:gd name="connsiteX3" fmla="*/ 351693 w 580293"/>
              <a:gd name="connsiteY3" fmla="*/ 334735 h 352320"/>
              <a:gd name="connsiteX4" fmla="*/ 457200 w 580293"/>
              <a:gd name="connsiteY4" fmla="*/ 299566 h 352320"/>
              <a:gd name="connsiteX5" fmla="*/ 509954 w 580293"/>
              <a:gd name="connsiteY5" fmla="*/ 264397 h 352320"/>
              <a:gd name="connsiteX6" fmla="*/ 580293 w 580293"/>
              <a:gd name="connsiteY6" fmla="*/ 194058 h 352320"/>
              <a:gd name="connsiteX7" fmla="*/ 562708 w 580293"/>
              <a:gd name="connsiteY7" fmla="*/ 88550 h 352320"/>
              <a:gd name="connsiteX8" fmla="*/ 527539 w 580293"/>
              <a:gd name="connsiteY8" fmla="*/ 35797 h 352320"/>
              <a:gd name="connsiteX9" fmla="*/ 369277 w 580293"/>
              <a:gd name="connsiteY9" fmla="*/ 627 h 352320"/>
              <a:gd name="connsiteX10" fmla="*/ 17585 w 580293"/>
              <a:gd name="connsiteY10" fmla="*/ 35797 h 352320"/>
              <a:gd name="connsiteX11" fmla="*/ 0 w 580293"/>
              <a:gd name="connsiteY11" fmla="*/ 53381 h 35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80293" h="352320">
                <a:moveTo>
                  <a:pt x="17585" y="158889"/>
                </a:moveTo>
                <a:cubicBezTo>
                  <a:pt x="27759" y="194497"/>
                  <a:pt x="44338" y="299867"/>
                  <a:pt x="87923" y="334735"/>
                </a:cubicBezTo>
                <a:cubicBezTo>
                  <a:pt x="102397" y="346314"/>
                  <a:pt x="123092" y="346458"/>
                  <a:pt x="140677" y="352320"/>
                </a:cubicBezTo>
                <a:cubicBezTo>
                  <a:pt x="211016" y="346458"/>
                  <a:pt x="282071" y="346339"/>
                  <a:pt x="351693" y="334735"/>
                </a:cubicBezTo>
                <a:cubicBezTo>
                  <a:pt x="388260" y="328640"/>
                  <a:pt x="457200" y="299566"/>
                  <a:pt x="457200" y="299566"/>
                </a:cubicBezTo>
                <a:cubicBezTo>
                  <a:pt x="474785" y="287843"/>
                  <a:pt x="493908" y="278151"/>
                  <a:pt x="509954" y="264397"/>
                </a:cubicBezTo>
                <a:cubicBezTo>
                  <a:pt x="535130" y="242818"/>
                  <a:pt x="580293" y="194058"/>
                  <a:pt x="580293" y="194058"/>
                </a:cubicBezTo>
                <a:cubicBezTo>
                  <a:pt x="574431" y="158889"/>
                  <a:pt x="573983" y="122375"/>
                  <a:pt x="562708" y="88550"/>
                </a:cubicBezTo>
                <a:cubicBezTo>
                  <a:pt x="556025" y="68501"/>
                  <a:pt x="544042" y="48999"/>
                  <a:pt x="527539" y="35797"/>
                </a:cubicBezTo>
                <a:cubicBezTo>
                  <a:pt x="504754" y="17569"/>
                  <a:pt x="370358" y="807"/>
                  <a:pt x="369277" y="627"/>
                </a:cubicBezTo>
                <a:cubicBezTo>
                  <a:pt x="351786" y="1656"/>
                  <a:pt x="109335" y="-10077"/>
                  <a:pt x="17585" y="35797"/>
                </a:cubicBezTo>
                <a:cubicBezTo>
                  <a:pt x="10171" y="39504"/>
                  <a:pt x="5862" y="47520"/>
                  <a:pt x="0" y="5338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731ECA4-D7E6-0946-A349-66F65CD9EC5A}"/>
              </a:ext>
            </a:extLst>
          </p:cNvPr>
          <p:cNvSpPr/>
          <p:nvPr/>
        </p:nvSpPr>
        <p:spPr>
          <a:xfrm>
            <a:off x="1582615" y="3780692"/>
            <a:ext cx="650631" cy="1462333"/>
          </a:xfrm>
          <a:custGeom>
            <a:avLst/>
            <a:gdLst>
              <a:gd name="connsiteX0" fmla="*/ 35170 w 650631"/>
              <a:gd name="connsiteY0" fmla="*/ 87923 h 1462333"/>
              <a:gd name="connsiteX1" fmla="*/ 17585 w 650631"/>
              <a:gd name="connsiteY1" fmla="*/ 263770 h 1462333"/>
              <a:gd name="connsiteX2" fmla="*/ 0 w 650631"/>
              <a:gd name="connsiteY2" fmla="*/ 386862 h 1462333"/>
              <a:gd name="connsiteX3" fmla="*/ 17585 w 650631"/>
              <a:gd name="connsiteY3" fmla="*/ 685800 h 1462333"/>
              <a:gd name="connsiteX4" fmla="*/ 105508 w 650631"/>
              <a:gd name="connsiteY4" fmla="*/ 826477 h 1462333"/>
              <a:gd name="connsiteX5" fmla="*/ 140677 w 650631"/>
              <a:gd name="connsiteY5" fmla="*/ 1336431 h 1462333"/>
              <a:gd name="connsiteX6" fmla="*/ 158262 w 650631"/>
              <a:gd name="connsiteY6" fmla="*/ 1389185 h 1462333"/>
              <a:gd name="connsiteX7" fmla="*/ 246185 w 650631"/>
              <a:gd name="connsiteY7" fmla="*/ 1406770 h 1462333"/>
              <a:gd name="connsiteX8" fmla="*/ 298939 w 650631"/>
              <a:gd name="connsiteY8" fmla="*/ 1441939 h 1462333"/>
              <a:gd name="connsiteX9" fmla="*/ 545123 w 650631"/>
              <a:gd name="connsiteY9" fmla="*/ 1441939 h 1462333"/>
              <a:gd name="connsiteX10" fmla="*/ 580293 w 650631"/>
              <a:gd name="connsiteY10" fmla="*/ 1406770 h 1462333"/>
              <a:gd name="connsiteX11" fmla="*/ 615462 w 650631"/>
              <a:gd name="connsiteY11" fmla="*/ 1301262 h 1462333"/>
              <a:gd name="connsiteX12" fmla="*/ 650631 w 650631"/>
              <a:gd name="connsiteY12" fmla="*/ 1178170 h 1462333"/>
              <a:gd name="connsiteX13" fmla="*/ 633047 w 650631"/>
              <a:gd name="connsiteY13" fmla="*/ 422031 h 1462333"/>
              <a:gd name="connsiteX14" fmla="*/ 597877 w 650631"/>
              <a:gd name="connsiteY14" fmla="*/ 316523 h 1462333"/>
              <a:gd name="connsiteX15" fmla="*/ 562708 w 650631"/>
              <a:gd name="connsiteY15" fmla="*/ 105508 h 1462333"/>
              <a:gd name="connsiteX16" fmla="*/ 545123 w 650631"/>
              <a:gd name="connsiteY16" fmla="*/ 52754 h 1462333"/>
              <a:gd name="connsiteX17" fmla="*/ 439616 w 650631"/>
              <a:gd name="connsiteY17" fmla="*/ 17585 h 1462333"/>
              <a:gd name="connsiteX18" fmla="*/ 386862 w 650631"/>
              <a:gd name="connsiteY18" fmla="*/ 0 h 1462333"/>
              <a:gd name="connsiteX19" fmla="*/ 87923 w 650631"/>
              <a:gd name="connsiteY19" fmla="*/ 17585 h 146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50631" h="1462333">
                <a:moveTo>
                  <a:pt x="35170" y="87923"/>
                </a:moveTo>
                <a:cubicBezTo>
                  <a:pt x="29308" y="146539"/>
                  <a:pt x="24468" y="205265"/>
                  <a:pt x="17585" y="263770"/>
                </a:cubicBezTo>
                <a:cubicBezTo>
                  <a:pt x="12742" y="304933"/>
                  <a:pt x="0" y="345415"/>
                  <a:pt x="0" y="386862"/>
                </a:cubicBezTo>
                <a:cubicBezTo>
                  <a:pt x="0" y="486680"/>
                  <a:pt x="4675" y="586820"/>
                  <a:pt x="17585" y="685800"/>
                </a:cubicBezTo>
                <a:cubicBezTo>
                  <a:pt x="31536" y="792757"/>
                  <a:pt x="37814" y="781348"/>
                  <a:pt x="105508" y="826477"/>
                </a:cubicBezTo>
                <a:cubicBezTo>
                  <a:pt x="152500" y="1108423"/>
                  <a:pt x="94211" y="732366"/>
                  <a:pt x="140677" y="1336431"/>
                </a:cubicBezTo>
                <a:cubicBezTo>
                  <a:pt x="142099" y="1354912"/>
                  <a:pt x="142839" y="1378903"/>
                  <a:pt x="158262" y="1389185"/>
                </a:cubicBezTo>
                <a:cubicBezTo>
                  <a:pt x="183130" y="1405764"/>
                  <a:pt x="216877" y="1400908"/>
                  <a:pt x="246185" y="1406770"/>
                </a:cubicBezTo>
                <a:cubicBezTo>
                  <a:pt x="263770" y="1418493"/>
                  <a:pt x="280036" y="1432488"/>
                  <a:pt x="298939" y="1441939"/>
                </a:cubicBezTo>
                <a:cubicBezTo>
                  <a:pt x="380909" y="1482923"/>
                  <a:pt x="445718" y="1450976"/>
                  <a:pt x="545123" y="1441939"/>
                </a:cubicBezTo>
                <a:cubicBezTo>
                  <a:pt x="556846" y="1430216"/>
                  <a:pt x="572879" y="1421599"/>
                  <a:pt x="580293" y="1406770"/>
                </a:cubicBezTo>
                <a:cubicBezTo>
                  <a:pt x="596872" y="1373612"/>
                  <a:pt x="603739" y="1336431"/>
                  <a:pt x="615462" y="1301262"/>
                </a:cubicBezTo>
                <a:cubicBezTo>
                  <a:pt x="640691" y="1225575"/>
                  <a:pt x="628550" y="1266498"/>
                  <a:pt x="650631" y="1178170"/>
                </a:cubicBezTo>
                <a:cubicBezTo>
                  <a:pt x="644770" y="926124"/>
                  <a:pt x="648454" y="673674"/>
                  <a:pt x="633047" y="422031"/>
                </a:cubicBezTo>
                <a:cubicBezTo>
                  <a:pt x="630782" y="385028"/>
                  <a:pt x="597877" y="316523"/>
                  <a:pt x="597877" y="316523"/>
                </a:cubicBezTo>
                <a:cubicBezTo>
                  <a:pt x="586154" y="246185"/>
                  <a:pt x="585258" y="173157"/>
                  <a:pt x="562708" y="105508"/>
                </a:cubicBezTo>
                <a:cubicBezTo>
                  <a:pt x="556846" y="87923"/>
                  <a:pt x="560206" y="63528"/>
                  <a:pt x="545123" y="52754"/>
                </a:cubicBezTo>
                <a:cubicBezTo>
                  <a:pt x="514957" y="31207"/>
                  <a:pt x="474785" y="29308"/>
                  <a:pt x="439616" y="17585"/>
                </a:cubicBezTo>
                <a:lnTo>
                  <a:pt x="386862" y="0"/>
                </a:lnTo>
                <a:cubicBezTo>
                  <a:pt x="134885" y="19383"/>
                  <a:pt x="234687" y="17585"/>
                  <a:pt x="87923" y="175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BCDD44-1B9C-2A4F-B13A-A5979D183EB2}"/>
              </a:ext>
            </a:extLst>
          </p:cNvPr>
          <p:cNvCxnSpPr>
            <a:cxnSpLocks/>
          </p:cNvCxnSpPr>
          <p:nvPr/>
        </p:nvCxnSpPr>
        <p:spPr>
          <a:xfrm>
            <a:off x="269431" y="1916723"/>
            <a:ext cx="9614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886726-9F58-F843-B2FF-B56152684FCD}"/>
              </a:ext>
            </a:extLst>
          </p:cNvPr>
          <p:cNvCxnSpPr/>
          <p:nvPr/>
        </p:nvCxnSpPr>
        <p:spPr>
          <a:xfrm>
            <a:off x="211015" y="2667396"/>
            <a:ext cx="116058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C1B3FB-1FC6-A946-8B35-DCE416D85F97}"/>
              </a:ext>
            </a:extLst>
          </p:cNvPr>
          <p:cNvCxnSpPr/>
          <p:nvPr/>
        </p:nvCxnSpPr>
        <p:spPr>
          <a:xfrm>
            <a:off x="0" y="3287738"/>
            <a:ext cx="138918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B31AB8F-7DB4-1A4A-A4B1-55066DFCAEE2}"/>
              </a:ext>
            </a:extLst>
          </p:cNvPr>
          <p:cNvCxnSpPr/>
          <p:nvPr/>
        </p:nvCxnSpPr>
        <p:spPr>
          <a:xfrm>
            <a:off x="211015" y="5536429"/>
            <a:ext cx="10199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66BFF20-188A-7740-87AD-2330359EB23D}"/>
              </a:ext>
            </a:extLst>
          </p:cNvPr>
          <p:cNvCxnSpPr/>
          <p:nvPr/>
        </p:nvCxnSpPr>
        <p:spPr>
          <a:xfrm>
            <a:off x="211015" y="5750169"/>
            <a:ext cx="10199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2C384A9-3880-3741-BDB9-C613A033FA95}"/>
              </a:ext>
            </a:extLst>
          </p:cNvPr>
          <p:cNvCxnSpPr/>
          <p:nvPr/>
        </p:nvCxnSpPr>
        <p:spPr>
          <a:xfrm>
            <a:off x="211015" y="6049108"/>
            <a:ext cx="116058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376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60000">
              <a:schemeClr val="bg1"/>
            </a:gs>
            <a:gs pos="9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0"/>
            <a:ext cx="12192000" cy="104986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eaLnBrk="1" hangingPunct="1"/>
            <a:r>
              <a:rPr lang="en-US" altLang="en-US" sz="3600" b="1" dirty="0" err="1"/>
              <a:t>Basu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Sci</a:t>
            </a:r>
            <a:r>
              <a:rPr lang="en-US" altLang="en-US" sz="3600" b="1" dirty="0"/>
              <a:t>-Ed Fellowship in Collaboration with </a:t>
            </a:r>
            <a:r>
              <a:rPr lang="en-US" altLang="en-US" sz="3600" b="1" dirty="0" err="1"/>
              <a:t>iUSE</a:t>
            </a:r>
            <a:r>
              <a:rPr lang="en-US" altLang="en-US" sz="3600" b="1" dirty="0"/>
              <a:t> Lab</a:t>
            </a:r>
            <a:endParaRPr lang="en-US" altLang="en-US" sz="36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24933" y="899420"/>
            <a:ext cx="723053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Megan McKinley</a:t>
            </a:r>
          </a:p>
          <a:p>
            <a:r>
              <a:rPr lang="en-US" sz="2800" dirty="0">
                <a:hlinkClick r:id="rId3"/>
              </a:rPr>
              <a:t>mckinlmb@bc.edu</a:t>
            </a:r>
            <a:endParaRPr lang="en-US" sz="2800" dirty="0"/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Casandra Gonzalez</a:t>
            </a:r>
          </a:p>
          <a:p>
            <a:r>
              <a:rPr lang="en-US" sz="2800" dirty="0">
                <a:hlinkClick r:id="rId4"/>
              </a:rPr>
              <a:t>gonzalow@bc.edu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Pablo </a:t>
            </a:r>
            <a:r>
              <a:rPr lang="en-US" sz="2800" dirty="0" err="1"/>
              <a:t>Bendiksen</a:t>
            </a:r>
            <a:endParaRPr lang="en-US" sz="2800" dirty="0"/>
          </a:p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5"/>
              </a:rPr>
              <a:t>bendiksp@bc.edu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638" y="3660519"/>
            <a:ext cx="4647362" cy="31974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67" y="1303866"/>
            <a:ext cx="4393433" cy="139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6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60000">
              <a:schemeClr val="bg1"/>
            </a:gs>
            <a:gs pos="9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0"/>
            <a:ext cx="12192000" cy="104986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eaLnBrk="1" hangingPunct="1"/>
            <a:r>
              <a:rPr lang="en-US" altLang="en-US" sz="3600" b="1" dirty="0"/>
              <a:t>Survey Scales </a:t>
            </a:r>
            <a:endParaRPr lang="en-US" altLang="en-US" sz="35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78933" y="1430300"/>
            <a:ext cx="723053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Academic Year of 2017-2018 Survey responses (n =842 ) included 4 individual scales aiming to measure the DST principles (one scale), </a:t>
            </a:r>
            <a:r>
              <a:rPr lang="en-US" sz="1600" b="1" dirty="0">
                <a:solidFill>
                  <a:prstClr val="black"/>
                </a:solidFill>
              </a:rPr>
              <a:t>Student Engagement</a:t>
            </a:r>
            <a:r>
              <a:rPr lang="en-US" sz="1600" dirty="0">
                <a:solidFill>
                  <a:prstClr val="black"/>
                </a:solidFill>
              </a:rPr>
              <a:t>, </a:t>
            </a:r>
            <a:r>
              <a:rPr lang="en-US" sz="1600" b="1" dirty="0">
                <a:solidFill>
                  <a:prstClr val="black"/>
                </a:solidFill>
              </a:rPr>
              <a:t>Student Empowerment</a:t>
            </a:r>
            <a:r>
              <a:rPr lang="en-US" sz="1600" dirty="0">
                <a:solidFill>
                  <a:prstClr val="black"/>
                </a:solidFill>
              </a:rPr>
              <a:t>, and </a:t>
            </a:r>
            <a:r>
              <a:rPr lang="en-US" sz="1600" b="1" dirty="0">
                <a:solidFill>
                  <a:prstClr val="black"/>
                </a:solidFill>
              </a:rPr>
              <a:t>Community</a:t>
            </a:r>
            <a:r>
              <a:rPr lang="en-US" sz="1600" dirty="0">
                <a:solidFill>
                  <a:prstClr val="black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  Fall of 2018 Survey responses (n = 960) included 7 individual scales aiming to measure </a:t>
            </a:r>
            <a:r>
              <a:rPr lang="en-US" sz="1600" b="1" dirty="0">
                <a:solidFill>
                  <a:prstClr val="black"/>
                </a:solidFill>
              </a:rPr>
              <a:t>Student Authority </a:t>
            </a:r>
            <a:r>
              <a:rPr lang="en-US" sz="1600" dirty="0">
                <a:solidFill>
                  <a:prstClr val="black"/>
                </a:solidFill>
              </a:rPr>
              <a:t>(a DST principle), </a:t>
            </a:r>
            <a:r>
              <a:rPr lang="en-US" sz="1600" b="1" dirty="0">
                <a:solidFill>
                  <a:prstClr val="black"/>
                </a:solidFill>
              </a:rPr>
              <a:t>Student-Student Voice</a:t>
            </a:r>
            <a:r>
              <a:rPr lang="en-US" sz="1600" dirty="0">
                <a:solidFill>
                  <a:prstClr val="black"/>
                </a:solidFill>
              </a:rPr>
              <a:t> (a DST principle), </a:t>
            </a:r>
            <a:r>
              <a:rPr lang="en-US" sz="1600" b="1" dirty="0">
                <a:solidFill>
                  <a:prstClr val="black"/>
                </a:solidFill>
              </a:rPr>
              <a:t>Student-Teacher Voice </a:t>
            </a:r>
            <a:r>
              <a:rPr lang="en-US" sz="1600" dirty="0">
                <a:solidFill>
                  <a:prstClr val="black"/>
                </a:solidFill>
              </a:rPr>
              <a:t>(a DST principle), </a:t>
            </a:r>
            <a:r>
              <a:rPr lang="en-US" sz="1600" b="1" dirty="0">
                <a:solidFill>
                  <a:prstClr val="black"/>
                </a:solidFill>
              </a:rPr>
              <a:t>Critical STEM Literacy </a:t>
            </a:r>
            <a:r>
              <a:rPr lang="en-US" sz="1600" dirty="0">
                <a:solidFill>
                  <a:prstClr val="black"/>
                </a:solidFill>
              </a:rPr>
              <a:t>(a DST principle), </a:t>
            </a:r>
            <a:r>
              <a:rPr lang="en-US" sz="1600" b="1" dirty="0">
                <a:solidFill>
                  <a:prstClr val="black"/>
                </a:solidFill>
              </a:rPr>
              <a:t>Emotional Engagement</a:t>
            </a:r>
            <a:r>
              <a:rPr lang="en-US" sz="1600" dirty="0">
                <a:solidFill>
                  <a:prstClr val="black"/>
                </a:solidFill>
              </a:rPr>
              <a:t>, </a:t>
            </a:r>
            <a:r>
              <a:rPr lang="en-US" sz="1600" b="1" dirty="0">
                <a:solidFill>
                  <a:prstClr val="black"/>
                </a:solidFill>
              </a:rPr>
              <a:t>Self Concept in STEM</a:t>
            </a:r>
            <a:r>
              <a:rPr lang="en-US" sz="1600" dirty="0">
                <a:solidFill>
                  <a:prstClr val="black"/>
                </a:solidFill>
              </a:rPr>
              <a:t>, and </a:t>
            </a:r>
            <a:r>
              <a:rPr lang="en-US" sz="1600" b="1" dirty="0">
                <a:solidFill>
                  <a:prstClr val="black"/>
                </a:solidFill>
              </a:rPr>
              <a:t>Community Connectedness</a:t>
            </a:r>
            <a:r>
              <a:rPr lang="en-US" sz="1600" dirty="0">
                <a:solidFill>
                  <a:prstClr val="black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860" y="1590261"/>
            <a:ext cx="3517359" cy="38563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007" y="3987952"/>
            <a:ext cx="4100103" cy="29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7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60000">
              <a:schemeClr val="bg1"/>
            </a:gs>
            <a:gs pos="9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0"/>
            <a:ext cx="12192000" cy="104986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en-US" sz="3600" b="1" dirty="0"/>
              <a:t>Sci Ed Demographics: Race</a:t>
            </a:r>
            <a:endParaRPr lang="en-US" altLang="en-US" sz="36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76681" y="1049867"/>
            <a:ext cx="7230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AE7F00-C83A-0B4D-B265-CEE51DB64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49867"/>
            <a:ext cx="6116215" cy="45244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88B025-D14F-954E-A232-B0D576479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214" y="1231369"/>
            <a:ext cx="5894078" cy="438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4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60000">
              <a:schemeClr val="bg1"/>
            </a:gs>
            <a:gs pos="9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-123092" y="0"/>
            <a:ext cx="12192000" cy="66821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en-US" sz="3600" b="1" dirty="0"/>
              <a:t>Sci Ed Demographics: Gender</a:t>
            </a:r>
            <a:endParaRPr lang="en-US" altLang="en-US" sz="36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76681" y="1049867"/>
            <a:ext cx="7230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8E4AD-73A1-2A46-BA76-FC959116E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89000"/>
            <a:ext cx="6101862" cy="5465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C9AC07-41E1-964B-AD1C-7CC17DF5D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677" y="1049868"/>
            <a:ext cx="6074323" cy="530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6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60000">
              <a:schemeClr val="bg1"/>
            </a:gs>
            <a:gs pos="9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9415"/>
            <a:ext cx="12192000" cy="57087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en-US" sz="3600" b="1" dirty="0"/>
              <a:t>Sci Ed Scale Means by Wave</a:t>
            </a:r>
            <a:endParaRPr lang="en-US" altLang="en-US" sz="36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76681" y="1049867"/>
            <a:ext cx="7230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0CD22F-F905-1849-A179-0BFDEE9DB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85" y="490536"/>
            <a:ext cx="11268192" cy="636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6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60000">
              <a:schemeClr val="bg1"/>
            </a:gs>
            <a:gs pos="9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9415"/>
            <a:ext cx="12192000" cy="57087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en-US" sz="3600" b="1" dirty="0"/>
              <a:t>Sci Ed Scale Means by State</a:t>
            </a:r>
            <a:endParaRPr lang="en-US" altLang="en-US" sz="36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76681" y="1049867"/>
            <a:ext cx="7230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03BC44-7F1D-324E-9CDB-3C0D352A1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80293"/>
            <a:ext cx="11113477" cy="628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9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60000">
              <a:schemeClr val="bg1"/>
            </a:gs>
            <a:gs pos="9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9415"/>
            <a:ext cx="12192000" cy="57087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en-US" sz="3600" b="1" dirty="0"/>
              <a:t>Sci Ed Grades 3-5 Demographics: Race by Wave</a:t>
            </a:r>
            <a:endParaRPr lang="en-US" altLang="en-US" sz="36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76681" y="1049867"/>
            <a:ext cx="7230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D85518-F9CC-BC45-8201-CC934CDF5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23" y="580292"/>
            <a:ext cx="11609354" cy="627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8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60000">
              <a:schemeClr val="bg1"/>
            </a:gs>
            <a:gs pos="9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9415"/>
            <a:ext cx="12192000" cy="57087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en-US" sz="3600" b="1" dirty="0"/>
              <a:t>Sci Ed Grades 3-5 Demographics: Race by State</a:t>
            </a:r>
            <a:endParaRPr lang="en-US" altLang="en-US" sz="36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76681" y="1049867"/>
            <a:ext cx="7230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1F16F-F2EE-D94F-A476-4A37981A6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948" y="430776"/>
            <a:ext cx="9426190" cy="642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5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60000">
              <a:schemeClr val="bg1"/>
            </a:gs>
            <a:gs pos="9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9415"/>
            <a:ext cx="12192000" cy="57087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en-US" sz="3600" b="1" dirty="0"/>
              <a:t>Sci Ed Grades 3-5 Demographics: Gender</a:t>
            </a:r>
            <a:endParaRPr lang="en-US" altLang="en-US" sz="36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76681" y="1049867"/>
            <a:ext cx="7230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5ED033-80A7-5A40-9008-874881E50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48" y="737088"/>
            <a:ext cx="5662655" cy="5276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44EC87-391E-BE48-9CAF-93AB8B75F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425" y="861646"/>
            <a:ext cx="6492344" cy="515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091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18181</TotalTime>
  <Words>679</Words>
  <Application>Microsoft Macintosh PowerPoint</Application>
  <PresentationFormat>Widescreen</PresentationFormat>
  <Paragraphs>94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Sci-Ed Fellowship Program: Assessment of Survey Scales</vt:lpstr>
      <vt:lpstr>Survey Scales </vt:lpstr>
      <vt:lpstr>Sci Ed Demographics: Race</vt:lpstr>
      <vt:lpstr>Sci Ed Demographics: Gender</vt:lpstr>
      <vt:lpstr>Sci Ed Scale Means by Wave</vt:lpstr>
      <vt:lpstr>Sci Ed Scale Means by State</vt:lpstr>
      <vt:lpstr>Sci Ed Grades 3-5 Demographics: Race by Wave</vt:lpstr>
      <vt:lpstr>Sci Ed Grades 3-5 Demographics: Race by State</vt:lpstr>
      <vt:lpstr>Sci Ed Grades 3-5 Demographics: Gender</vt:lpstr>
      <vt:lpstr>Sci Ed Grades 3-5 Scale Means by Wave</vt:lpstr>
      <vt:lpstr>Sci Ed Grades 3-5 Scale Means by State</vt:lpstr>
      <vt:lpstr>Sci-Ed Fellowship:  Prior (2017) Survey Factor Analysis</vt:lpstr>
      <vt:lpstr>Sci-Ed: Grades 6-12 Pre vs Post Factor Analyses</vt:lpstr>
      <vt:lpstr>Sci-Ed: Grades 3-5 (Block A) Post Factor Analyses</vt:lpstr>
      <vt:lpstr>Sci-Ed: Grades 3-5 (Block B) Pre and Post Factor Analyses</vt:lpstr>
      <vt:lpstr>Basu Sci-Ed Fellowship in Collaboration with iUSE Lab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iUSE Lab and The Converge Science Theatre Project</dc:title>
  <dc:creator>Microsoft Office User</dc:creator>
  <cp:lastModifiedBy>Pablo Bendiksen Gutierrez</cp:lastModifiedBy>
  <cp:revision>66</cp:revision>
  <dcterms:created xsi:type="dcterms:W3CDTF">2018-05-01T21:47:45Z</dcterms:created>
  <dcterms:modified xsi:type="dcterms:W3CDTF">2020-02-03T23:34:06Z</dcterms:modified>
</cp:coreProperties>
</file>