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5213" cy="4280376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" d="100"/>
          <a:sy n="14" d="100"/>
        </p:scale>
        <p:origin x="-1932" y="-174"/>
      </p:cViewPr>
      <p:guideLst>
        <p:guide orient="horz" pos="13481"/>
        <p:guide pos="9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8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0" y="10312560"/>
            <a:ext cx="25003800" cy="15498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0" y="27283320"/>
            <a:ext cx="25003800" cy="15498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8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10312560"/>
            <a:ext cx="12201840" cy="15498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812400" y="10312560"/>
            <a:ext cx="12201840" cy="15498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812400" y="27283320"/>
            <a:ext cx="12201840" cy="15498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0" y="27283320"/>
            <a:ext cx="12201840" cy="15498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8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10312560"/>
            <a:ext cx="25003800" cy="324907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0" y="10312560"/>
            <a:ext cx="25003800" cy="324907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Grafik 38"/>
          <p:cNvPicPr/>
          <p:nvPr/>
        </p:nvPicPr>
        <p:blipFill>
          <a:blip r:embed="rId2"/>
          <a:stretch/>
        </p:blipFill>
        <p:spPr>
          <a:xfrm>
            <a:off x="-360" y="16583040"/>
            <a:ext cx="25003800" cy="19949760"/>
          </a:xfrm>
          <a:prstGeom prst="rect">
            <a:avLst/>
          </a:prstGeom>
          <a:ln>
            <a:noFill/>
          </a:ln>
        </p:spPr>
      </p:pic>
      <p:pic>
        <p:nvPicPr>
          <p:cNvPr id="40" name="Grafik 39"/>
          <p:cNvPicPr/>
          <p:nvPr/>
        </p:nvPicPr>
        <p:blipFill>
          <a:blip r:embed="rId2"/>
          <a:stretch/>
        </p:blipFill>
        <p:spPr>
          <a:xfrm>
            <a:off x="-360" y="16583040"/>
            <a:ext cx="25003800" cy="1994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8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0" y="10312560"/>
            <a:ext cx="25003800" cy="3249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8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0" y="10312560"/>
            <a:ext cx="25003800" cy="324907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8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10312560"/>
            <a:ext cx="12201840" cy="324907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812400" y="10312560"/>
            <a:ext cx="12201840" cy="324907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8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520000" y="1713960"/>
            <a:ext cx="18324000" cy="26268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8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10312560"/>
            <a:ext cx="12201840" cy="15498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0" y="27283320"/>
            <a:ext cx="12201840" cy="15498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812400" y="10312560"/>
            <a:ext cx="12201840" cy="324907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8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0" y="10312560"/>
            <a:ext cx="12201840" cy="324907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812400" y="10312560"/>
            <a:ext cx="12201840" cy="15498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812400" y="27283320"/>
            <a:ext cx="12201840" cy="15498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8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0" y="10312560"/>
            <a:ext cx="12201840" cy="15498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812400" y="10312560"/>
            <a:ext cx="12201840" cy="15498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0" y="27283320"/>
            <a:ext cx="25003800" cy="154980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/>
          <p:cNvPicPr/>
          <p:nvPr/>
        </p:nvPicPr>
        <p:blipFill>
          <a:blip r:embed="rId14"/>
          <a:stretch/>
        </p:blipFill>
        <p:spPr>
          <a:xfrm>
            <a:off x="0" y="0"/>
            <a:ext cx="30300120" cy="12875760"/>
          </a:xfrm>
          <a:prstGeom prst="rect">
            <a:avLst/>
          </a:prstGeom>
          <a:ln w="9360">
            <a:noFill/>
          </a:ln>
        </p:spPr>
      </p:pic>
      <p:sp>
        <p:nvSpPr>
          <p:cNvPr id="8" name="CustomShape 1"/>
          <p:cNvSpPr/>
          <p:nvPr/>
        </p:nvSpPr>
        <p:spPr>
          <a:xfrm>
            <a:off x="36245880" y="14901840"/>
            <a:ext cx="91404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2519280" y="9129600"/>
            <a:ext cx="13769640" cy="8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Albert-Ludwigs-Universität Freiburg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0" y="10312560"/>
            <a:ext cx="25003800" cy="32490720"/>
          </a:xfrm>
          <a:prstGeom prst="rect">
            <a:avLst/>
          </a:prstGeom>
        </p:spPr>
        <p:txBody>
          <a:bodyPr lIns="417600" tIns="208800" rIns="417600" bIns="2088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8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Format des Gliederungstextes durch Klicken bearbeiten</a:t>
            </a:r>
            <a:endParaRPr lang="de-DE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8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Zweite Gliederungsebene</a:t>
            </a:r>
            <a:endParaRPr lang="de-DE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8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Dritte Gliederungsebene</a:t>
            </a:r>
            <a:endParaRPr lang="de-DE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8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Vierte Gliederungsebene</a:t>
            </a:r>
            <a:endParaRPr lang="de-DE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8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Fünfte Gliederungsebene</a:t>
            </a:r>
            <a:endParaRPr lang="de-DE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8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Sechste Gliederungsebene</a:t>
            </a:r>
            <a:endParaRPr lang="de-DE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de-DE" sz="8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Siebte GliederungsebeneBild durch Klicken auf Symbol hinzufügen</a:t>
            </a:r>
            <a:endParaRPr lang="de-DE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2520000" y="1713960"/>
            <a:ext cx="18324000" cy="56667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1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Titelmasterformat durch Klicken bearbeiten</a:t>
            </a:r>
            <a:endParaRPr lang="de-DE" sz="8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2520000" y="11520000"/>
            <a:ext cx="19572840" cy="21333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Format des Gliederungstextes durch Klicken bearbeiten</a:t>
            </a:r>
            <a:endParaRPr lang="de-DE" sz="1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Zweite Gliederungsebene</a:t>
            </a:r>
            <a:endParaRPr lang="de-DE" sz="1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Dritte Gliederungsebene</a:t>
            </a:r>
            <a:endParaRPr lang="de-DE" sz="1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Vierte Gliederungsebene</a:t>
            </a:r>
            <a:endParaRPr lang="de-DE" sz="1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Fünfte Gliederungsebene</a:t>
            </a:r>
            <a:endParaRPr lang="de-DE" sz="1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Sechste Gliederungsebene</a:t>
            </a:r>
            <a:endParaRPr lang="de-DE" sz="1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65280" indent="-1564920">
              <a:lnSpc>
                <a:spcPct val="100000"/>
              </a:lnSpc>
            </a:pPr>
            <a:r>
              <a:rPr lang="de-DE" sz="1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Siebte GliederungsebeneTextmasterformate durch Klicken bearbeiten</a:t>
            </a:r>
            <a:endParaRPr lang="de-DE" sz="1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2520000" y="14400000"/>
            <a:ext cx="19572840" cy="21333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8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Format des Gliederungstextes durch Klicken bearbeiten</a:t>
            </a:r>
            <a:endParaRPr lang="de-DE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8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Zweite Gliederungsebene</a:t>
            </a:r>
            <a:endParaRPr lang="de-DE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8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Dritte Gliederungsebene</a:t>
            </a:r>
            <a:endParaRPr lang="de-DE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8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Vierte Gliederungsebene</a:t>
            </a:r>
            <a:endParaRPr lang="de-DE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8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Fünfte Gliederungsebene</a:t>
            </a:r>
            <a:endParaRPr lang="de-DE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8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Sechste Gliederungsebene</a:t>
            </a:r>
            <a:endParaRPr lang="de-DE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65280" indent="-1564920">
              <a:lnSpc>
                <a:spcPct val="100000"/>
              </a:lnSpc>
            </a:pPr>
            <a:r>
              <a:rPr lang="de-DE" sz="8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Siebte GliederungsebeneTextmasterformate durch Klicken bearbeiten</a:t>
            </a:r>
            <a:endParaRPr lang="de-DE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dplatzhalter 18"/>
          <p:cNvPicPr/>
          <p:nvPr/>
        </p:nvPicPr>
        <p:blipFill>
          <a:blip r:embed="rId2">
            <a:lum bright="60000" contrast="-70000"/>
          </a:blip>
          <a:stretch/>
        </p:blipFill>
        <p:spPr>
          <a:xfrm>
            <a:off x="56880" y="10312560"/>
            <a:ext cx="24890760" cy="3249108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2517840" y="1714680"/>
            <a:ext cx="18327240" cy="566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1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eva"/>
              </a:rPr>
              <a:t>Smart dancing suit</a:t>
            </a:r>
            <a:endParaRPr lang="de-DE" sz="8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175040" y="10742760"/>
            <a:ext cx="18397440" cy="13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00000"/>
              </a:lnSpc>
            </a:pPr>
            <a:r>
              <a:rPr lang="de-DE" sz="7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Making music visible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175040" y="31942440"/>
            <a:ext cx="16225560" cy="13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 algn="ctr">
              <a:lnSpc>
                <a:spcPct val="100000"/>
              </a:lnSpc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Schematc setup of the system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Grafik 7"/>
          <p:cNvPicPr/>
          <p:nvPr/>
        </p:nvPicPr>
        <p:blipFill>
          <a:blip r:embed="rId3"/>
          <a:stretch/>
        </p:blipFill>
        <p:spPr>
          <a:xfrm>
            <a:off x="1175040" y="24872760"/>
            <a:ext cx="16225560" cy="7069320"/>
          </a:xfrm>
          <a:prstGeom prst="rect">
            <a:avLst/>
          </a:prstGeom>
          <a:ln>
            <a:noFill/>
          </a:ln>
        </p:spPr>
      </p:pic>
      <p:pic>
        <p:nvPicPr>
          <p:cNvPr id="46" name="Grafik 8"/>
          <p:cNvPicPr/>
          <p:nvPr/>
        </p:nvPicPr>
        <p:blipFill>
          <a:blip r:embed="rId4"/>
          <a:stretch/>
        </p:blipFill>
        <p:spPr>
          <a:xfrm>
            <a:off x="19695600" y="12115080"/>
            <a:ext cx="5004000" cy="15589800"/>
          </a:xfrm>
          <a:prstGeom prst="rect">
            <a:avLst/>
          </a:prstGeom>
          <a:ln>
            <a:noFill/>
          </a:ln>
        </p:spPr>
      </p:pic>
      <p:sp>
        <p:nvSpPr>
          <p:cNvPr id="47" name="CustomShape 4"/>
          <p:cNvSpPr/>
          <p:nvPr/>
        </p:nvSpPr>
        <p:spPr>
          <a:xfrm>
            <a:off x="1175040" y="12115080"/>
            <a:ext cx="18520200" cy="33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sound of the environment is measured by a microphone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LEDs react to the environment sound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Intelligent music recognition by applying fourier transform to the sound measurements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Displaying of the music spectrum on chest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1175040" y="15296040"/>
            <a:ext cx="18397440" cy="13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00000"/>
              </a:lnSpc>
            </a:pPr>
            <a:r>
              <a:rPr lang="de-DE" sz="7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Reacting to movements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1175040" y="16668360"/>
            <a:ext cx="18397440" cy="187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Body movements are detected by IMUs mounted on hands and feet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LEDs react to the movements measured by the IMUs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1175040" y="18545040"/>
            <a:ext cx="18397440" cy="13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00000"/>
              </a:lnSpc>
            </a:pPr>
            <a:r>
              <a:rPr lang="de-DE" sz="7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Creating an audiovisual performance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1175040" y="19917360"/>
            <a:ext cx="15962400" cy="33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LEDs change their colors and blinking patterns according to the music and the movements of the wearer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Geneva"/>
              </a:rPr>
              <a:t>Suit behavior can be configured via android app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Geneva"/>
              </a:rPr>
              <a:t>Generating an LED-choreography on the fly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19066680" y="27704880"/>
            <a:ext cx="5880960" cy="25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 algn="ctr">
              <a:lnSpc>
                <a:spcPct val="100000"/>
              </a:lnSpc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Positions of the sensors and LEDs on the suit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1175040" y="33299640"/>
            <a:ext cx="16225560" cy="88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Arduino-compatible custom sensor board hardware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 board communication over an RS485-based master-slave bus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STM32F4 discovery board with breadboard shield as mainboard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Individually addressable WS2812 RGB LEDs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Sound detection with adafruit MAX9814 microphone module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with the android app via bluetooth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TODO: Add some information about bluetooth communication and app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1175040" y="23287320"/>
            <a:ext cx="18397440" cy="13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00000"/>
              </a:lnSpc>
            </a:pPr>
            <a:r>
              <a:rPr lang="de-DE" sz="7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TODO: fancy title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Grafik 19"/>
          <p:cNvPicPr/>
          <p:nvPr/>
        </p:nvPicPr>
        <p:blipFill>
          <a:blip r:embed="rId5"/>
          <a:stretch/>
        </p:blipFill>
        <p:spPr>
          <a:xfrm>
            <a:off x="18819000" y="29792880"/>
            <a:ext cx="5880960" cy="9249120"/>
          </a:xfrm>
          <a:prstGeom prst="rect">
            <a:avLst/>
          </a:prstGeom>
          <a:ln>
            <a:noFill/>
          </a:ln>
        </p:spPr>
      </p:pic>
      <p:sp>
        <p:nvSpPr>
          <p:cNvPr id="56" name="CustomShape 12"/>
          <p:cNvSpPr/>
          <p:nvPr/>
        </p:nvSpPr>
        <p:spPr>
          <a:xfrm>
            <a:off x="18819000" y="39356280"/>
            <a:ext cx="5880960" cy="25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 algn="ctr">
              <a:lnSpc>
                <a:spcPct val="100000"/>
              </a:lnSpc>
            </a:pPr>
            <a:r>
              <a:rPr lang="de-DE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TODO: nice picture title (and a nice picture)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smartDancingSuitPoster</Template>
  <TotalTime>0</TotalTime>
  <Words>168</Words>
  <Application>LibreOffice/5.1.6.2$Linux_X86_64 LibreOffice_project/10m0$Build-2</Application>
  <PresentationFormat>Benutzerdefiniert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kekse</dc:creator>
  <dc:description/>
  <cp:lastModifiedBy>kekse</cp:lastModifiedBy>
  <cp:revision>21</cp:revision>
  <cp:lastPrinted>2009-07-17T10:14:46Z</cp:lastPrinted>
  <dcterms:created xsi:type="dcterms:W3CDTF">2017-07-23T16:33:04Z</dcterms:created>
  <dcterms:modified xsi:type="dcterms:W3CDTF">2017-07-25T14:17:06Z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