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7" r:id="rId1"/>
  </p:sldMasterIdLst>
  <p:notesMasterIdLst>
    <p:notesMasterId r:id="rId27"/>
  </p:notesMasterIdLst>
  <p:sldIdLst>
    <p:sldId id="256" r:id="rId2"/>
    <p:sldId id="265" r:id="rId3"/>
    <p:sldId id="258" r:id="rId4"/>
    <p:sldId id="291" r:id="rId5"/>
    <p:sldId id="289" r:id="rId6"/>
    <p:sldId id="292" r:id="rId7"/>
    <p:sldId id="272" r:id="rId8"/>
    <p:sldId id="262" r:id="rId9"/>
    <p:sldId id="271" r:id="rId10"/>
    <p:sldId id="283" r:id="rId11"/>
    <p:sldId id="284" r:id="rId12"/>
    <p:sldId id="287" r:id="rId13"/>
    <p:sldId id="285" r:id="rId14"/>
    <p:sldId id="267" r:id="rId15"/>
    <p:sldId id="297" r:id="rId16"/>
    <p:sldId id="277" r:id="rId17"/>
    <p:sldId id="286" r:id="rId18"/>
    <p:sldId id="263" r:id="rId19"/>
    <p:sldId id="298" r:id="rId20"/>
    <p:sldId id="300" r:id="rId21"/>
    <p:sldId id="301" r:id="rId22"/>
    <p:sldId id="302" r:id="rId23"/>
    <p:sldId id="303" r:id="rId24"/>
    <p:sldId id="281" r:id="rId25"/>
    <p:sldId id="29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16B"/>
    <a:srgbClr val="0432FF"/>
    <a:srgbClr val="942092"/>
    <a:srgbClr val="FDE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8"/>
    <p:restoredTop sz="86372"/>
  </p:normalViewPr>
  <p:slideViewPr>
    <p:cSldViewPr snapToGrid="0" snapToObjects="1">
      <p:cViewPr varScale="1">
        <p:scale>
          <a:sx n="82" d="100"/>
          <a:sy n="82" d="100"/>
        </p:scale>
        <p:origin x="776" y="184"/>
      </p:cViewPr>
      <p:guideLst/>
    </p:cSldViewPr>
  </p:slideViewPr>
  <p:outlineViewPr>
    <p:cViewPr>
      <p:scale>
        <a:sx n="33" d="100"/>
        <a:sy n="33" d="100"/>
      </p:scale>
      <p:origin x="0" y="-7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FBD78-6932-374D-A954-3820FDFA02F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1AEEE-3EDC-4F4B-8F34-94F1F3380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AEEE-3EDC-4F4B-8F34-94F1F33802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AEEE-3EDC-4F4B-8F34-94F1F33802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6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AEEE-3EDC-4F4B-8F34-94F1F33802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AEEE-3EDC-4F4B-8F34-94F1F33802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7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0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1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4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8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61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5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4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81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38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8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00" r:id="rId3"/>
    <p:sldLayoutId id="2147484401" r:id="rId4"/>
    <p:sldLayoutId id="2147484402" r:id="rId5"/>
    <p:sldLayoutId id="2147484403" r:id="rId6"/>
    <p:sldLayoutId id="2147484404" r:id="rId7"/>
    <p:sldLayoutId id="2147484405" r:id="rId8"/>
    <p:sldLayoutId id="2147484406" r:id="rId9"/>
    <p:sldLayoutId id="2147484407" r:id="rId10"/>
    <p:sldLayoutId id="21474844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On the Cost of </a:t>
            </a:r>
            <a:r>
              <a:rPr lang="en-US" sz="3600" dirty="0"/>
              <a:t>S</a:t>
            </a:r>
            <a:r>
              <a:rPr lang="en-US" sz="3600" dirty="0" smtClean="0"/>
              <a:t>oundness for Gradual </a:t>
            </a:r>
            <a:r>
              <a:rPr lang="en-US" sz="3600" dirty="0"/>
              <a:t>T</a:t>
            </a:r>
            <a:r>
              <a:rPr lang="en-US" sz="3600" dirty="0" smtClean="0"/>
              <a:t>yping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5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 trying to accomplish from our method?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Capture the overhead of adding type annotations to our program</a:t>
            </a:r>
          </a:p>
          <a:p>
            <a:r>
              <a:rPr lang="en-US" sz="3200" dirty="0" smtClean="0"/>
              <a:t>We want exhaustive evaluation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Exhaustive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some program, we consider the set of all ways we can add/remove types</a:t>
            </a:r>
          </a:p>
          <a:p>
            <a:r>
              <a:rPr lang="en-US" dirty="0" smtClean="0"/>
              <a:t>We let every element in the set be a </a:t>
            </a:r>
            <a:r>
              <a:rPr lang="en-US" b="1" dirty="0" smtClean="0"/>
              <a:t>configuration</a:t>
            </a:r>
          </a:p>
          <a:p>
            <a:r>
              <a:rPr lang="en-US" dirty="0" smtClean="0"/>
              <a:t>Can demonstrate the configurations using a lattice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532895" y="3208149"/>
            <a:ext cx="15498" cy="542441"/>
          </a:xfrm>
          <a:prstGeom prst="line">
            <a:avLst/>
          </a:prstGeom>
          <a:ln>
            <a:solidFill>
              <a:schemeClr val="tx1"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76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0466" y="1805704"/>
            <a:ext cx="914400" cy="3874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𝛕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214745" y="3212402"/>
            <a:ext cx="914400" cy="3874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3200" b="1" dirty="0"/>
              <a:t>λ</a:t>
            </a:r>
            <a:endParaRPr lang="en-US" sz="3200" b="1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6024866" y="1805704"/>
            <a:ext cx="0" cy="3874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304914" y="3212398"/>
            <a:ext cx="914400" cy="3874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𝛕</a:t>
            </a:r>
            <a:endParaRPr lang="en-US" sz="3200" dirty="0"/>
          </a:p>
        </p:txBody>
      </p:sp>
      <p:sp>
        <p:nvSpPr>
          <p:cNvPr id="76" name="Rectangle 75"/>
          <p:cNvSpPr/>
          <p:nvPr/>
        </p:nvSpPr>
        <p:spPr>
          <a:xfrm>
            <a:off x="7867077" y="3227751"/>
            <a:ext cx="914400" cy="3874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𝛕</a:t>
            </a:r>
            <a:endParaRPr lang="en-US" sz="3200" dirty="0"/>
          </a:p>
        </p:txBody>
      </p:sp>
      <p:sp>
        <p:nvSpPr>
          <p:cNvPr id="77" name="Rectangle 76"/>
          <p:cNvSpPr/>
          <p:nvPr/>
        </p:nvSpPr>
        <p:spPr>
          <a:xfrm>
            <a:off x="6043444" y="1813063"/>
            <a:ext cx="914400" cy="3874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𝛕</a:t>
            </a:r>
            <a:endParaRPr lang="en-US" sz="3200" dirty="0"/>
          </a:p>
        </p:txBody>
      </p:sp>
      <p:sp>
        <p:nvSpPr>
          <p:cNvPr id="78" name="Rectangle 77"/>
          <p:cNvSpPr/>
          <p:nvPr/>
        </p:nvSpPr>
        <p:spPr>
          <a:xfrm>
            <a:off x="5129145" y="4619104"/>
            <a:ext cx="914400" cy="3874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3200" b="1" dirty="0"/>
              <a:t>λ</a:t>
            </a:r>
            <a:endParaRPr lang="en-US" sz="3200" b="1" dirty="0"/>
          </a:p>
        </p:txBody>
      </p:sp>
      <p:sp>
        <p:nvSpPr>
          <p:cNvPr id="79" name="Rectangle 78"/>
          <p:cNvSpPr/>
          <p:nvPr/>
        </p:nvSpPr>
        <p:spPr>
          <a:xfrm>
            <a:off x="6043444" y="4619096"/>
            <a:ext cx="914400" cy="3874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3200" b="1" dirty="0"/>
              <a:t>λ</a:t>
            </a:r>
            <a:endParaRPr lang="en-US" sz="3200" b="1" dirty="0"/>
          </a:p>
        </p:txBody>
      </p:sp>
      <p:sp>
        <p:nvSpPr>
          <p:cNvPr id="80" name="Rectangle 79"/>
          <p:cNvSpPr/>
          <p:nvPr/>
        </p:nvSpPr>
        <p:spPr>
          <a:xfrm>
            <a:off x="6952677" y="3227741"/>
            <a:ext cx="914400" cy="3874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3200" b="1" dirty="0"/>
              <a:t>λ</a:t>
            </a:r>
            <a:endParaRPr lang="en-US" sz="3200" b="1" dirty="0"/>
          </a:p>
        </p:txBody>
      </p:sp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Performance Lattice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485351" y="3421480"/>
            <a:ext cx="1482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N = 2</a:t>
            </a:r>
            <a:endParaRPr lang="en-US" sz="2800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4214745" y="2193161"/>
            <a:ext cx="1828699" cy="101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043444" y="2200520"/>
            <a:ext cx="1823633" cy="1027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371218" y="3615198"/>
            <a:ext cx="1660354" cy="1003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024866" y="3599855"/>
            <a:ext cx="1842212" cy="1019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9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to Reticulated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Reticulated supports fine granularity </a:t>
            </a:r>
          </a:p>
          <a:p>
            <a:r>
              <a:rPr lang="en-US" dirty="0" smtClean="0"/>
              <a:t>We can type </a:t>
            </a:r>
            <a:r>
              <a:rPr lang="en-US" sz="2800" dirty="0" smtClean="0"/>
              <a:t>class field, function argument, function return</a:t>
            </a:r>
          </a:p>
          <a:p>
            <a:r>
              <a:rPr lang="en-US" sz="2800" dirty="0" smtClean="0"/>
              <a:t>Too many configurations</a:t>
            </a:r>
          </a:p>
          <a:p>
            <a:r>
              <a:rPr lang="en-US" dirty="0" smtClean="0"/>
              <a:t>We choose to type more components at once. </a:t>
            </a:r>
            <a:r>
              <a:rPr lang="en-US" b="1" dirty="0" smtClean="0"/>
              <a:t>Function signatures and class fields.</a:t>
            </a:r>
          </a:p>
        </p:txBody>
      </p:sp>
    </p:spTree>
    <p:extLst>
      <p:ext uri="{BB962C8B-B14F-4D97-AF65-F5344CB8AC3E}">
        <p14:creationId xmlns:p14="http://schemas.microsoft.com/office/powerpoint/2010/main" val="211422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Takikawa</a:t>
            </a:r>
            <a:r>
              <a:rPr lang="en-US" dirty="0"/>
              <a:t> </a:t>
            </a:r>
            <a:r>
              <a:rPr lang="en-US" dirty="0" smtClean="0"/>
              <a:t>et al. method applied to Reticulated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with a set of programs</a:t>
            </a:r>
          </a:p>
          <a:p>
            <a:r>
              <a:rPr lang="en-US" dirty="0" smtClean="0"/>
              <a:t>Type all function signatures and class fields</a:t>
            </a:r>
          </a:p>
          <a:p>
            <a:r>
              <a:rPr lang="en-US" dirty="0" smtClean="0"/>
              <a:t>Generate all configurations</a:t>
            </a:r>
          </a:p>
          <a:p>
            <a:r>
              <a:rPr lang="en-US" dirty="0" smtClean="0"/>
              <a:t>Measure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93756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Fully typed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restige Elite Std" charset="0"/>
                <a:ea typeface="Prestige Elite Std" charset="0"/>
                <a:cs typeface="Prestige Elite Std" charset="0"/>
              </a:rPr>
              <a:t>@fields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({</a:t>
            </a:r>
            <a:r>
              <a:rPr lang="en-US" dirty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'</a:t>
            </a:r>
            <a:r>
              <a:rPr lang="en-US" dirty="0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x'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: </a:t>
            </a:r>
            <a:r>
              <a:rPr lang="en-US" dirty="0" err="1">
                <a:latin typeface="Prestige Elite Std" charset="0"/>
                <a:ea typeface="Prestige Elite Std" charset="0"/>
                <a:cs typeface="Prestige Elite Std" charset="0"/>
              </a:rPr>
              <a:t>Int</a:t>
            </a: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, </a:t>
            </a:r>
            <a:r>
              <a:rPr lang="en-US" dirty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'</a:t>
            </a:r>
            <a:r>
              <a:rPr lang="en-US" dirty="0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y'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:</a:t>
            </a:r>
            <a:r>
              <a:rPr lang="en-US" dirty="0" err="1">
                <a:latin typeface="Prestige Elite Std" charset="0"/>
                <a:ea typeface="Prestige Elite Std" charset="0"/>
                <a:cs typeface="Prestige Elite Std" charset="0"/>
              </a:rPr>
              <a:t>Int</a:t>
            </a: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})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class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 Point:</a:t>
            </a:r>
            <a:endParaRPr lang="en-US" dirty="0">
              <a:latin typeface="Prestige Elite Std" charset="0"/>
              <a:ea typeface="Prestige Elite Std" charset="0"/>
              <a:cs typeface="Prestige Elite Std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  </a:t>
            </a:r>
            <a:r>
              <a:rPr lang="en-US" dirty="0" err="1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def</a:t>
            </a:r>
            <a:r>
              <a:rPr lang="en-US" dirty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>
                <a:solidFill>
                  <a:srgbClr val="0432FF"/>
                </a:solidFill>
                <a:latin typeface="Prestige Elite Std" charset="0"/>
                <a:ea typeface="Prestige Elite Std" charset="0"/>
                <a:cs typeface="Prestige Elite Std" charset="0"/>
              </a:rPr>
              <a:t>__</a:t>
            </a:r>
            <a:r>
              <a:rPr lang="en-US" dirty="0" err="1">
                <a:solidFill>
                  <a:srgbClr val="0432FF"/>
                </a:solidFill>
                <a:latin typeface="Prestige Elite Std" charset="0"/>
                <a:ea typeface="Prestige Elite Std" charset="0"/>
                <a:cs typeface="Prestige Elite Std" charset="0"/>
              </a:rPr>
              <a:t>init</a:t>
            </a:r>
            <a:r>
              <a:rPr lang="en-US" dirty="0" smtClean="0">
                <a:solidFill>
                  <a:srgbClr val="0432FF"/>
                </a:solidFill>
                <a:latin typeface="Prestige Elite Std" charset="0"/>
                <a:ea typeface="Prestige Elite Std" charset="0"/>
                <a:cs typeface="Prestige Elite Std" charset="0"/>
              </a:rPr>
              <a:t>__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(</a:t>
            </a:r>
            <a:r>
              <a:rPr lang="en-US" dirty="0" err="1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self</a:t>
            </a:r>
            <a:r>
              <a:rPr lang="en-US" dirty="0" err="1" smtClean="0">
                <a:latin typeface="Prestige Elite Std" charset="0"/>
                <a:ea typeface="Prestige Elite Std" charset="0"/>
                <a:cs typeface="Prestige Elite Std" charset="0"/>
              </a:rPr>
              <a:t>:Point,x:Int,y:Int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)-&gt;Void:</a:t>
            </a:r>
            <a:endParaRPr lang="en-US" dirty="0">
              <a:latin typeface="Prestige Elite Std" charset="0"/>
              <a:ea typeface="Prestige Elite Std" charset="0"/>
              <a:cs typeface="Prestige Elite Std" charset="0"/>
            </a:endParaRPr>
          </a:p>
          <a:p>
            <a:pPr marL="0" indent="0">
              <a:buNone/>
            </a:pP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   </a:t>
            </a:r>
            <a:r>
              <a:rPr lang="en-US" dirty="0" err="1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self</a:t>
            </a:r>
            <a:r>
              <a:rPr lang="en-US" dirty="0" err="1" smtClean="0">
                <a:latin typeface="Prestige Elite Std" charset="0"/>
                <a:ea typeface="Prestige Elite Std" charset="0"/>
                <a:cs typeface="Prestige Elite Std" charset="0"/>
              </a:rPr>
              <a:t>.x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 = x</a:t>
            </a:r>
            <a:endParaRPr lang="en-US" dirty="0">
              <a:latin typeface="Prestige Elite Std" charset="0"/>
              <a:ea typeface="Prestige Elite Std" charset="0"/>
              <a:cs typeface="Prestige Elite Std" charset="0"/>
            </a:endParaRPr>
          </a:p>
          <a:p>
            <a:pPr marL="0" indent="0">
              <a:buNone/>
            </a:pP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   </a:t>
            </a:r>
            <a:r>
              <a:rPr lang="en-US" dirty="0" err="1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self</a:t>
            </a:r>
            <a:r>
              <a:rPr lang="en-US" dirty="0" err="1" smtClean="0">
                <a:latin typeface="Prestige Elite Std" charset="0"/>
                <a:ea typeface="Prestige Elite Std" charset="0"/>
                <a:cs typeface="Prestige Elite Std" charset="0"/>
              </a:rPr>
              <a:t>.y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 = y</a:t>
            </a:r>
            <a:endParaRPr lang="en-US" dirty="0">
              <a:latin typeface="Prestige Elite Std" charset="0"/>
              <a:ea typeface="Prestige Elite Std" charset="0"/>
              <a:cs typeface="Prestige Elite Std" charset="0"/>
            </a:endParaRPr>
          </a:p>
          <a:p>
            <a:pPr marL="0" indent="0">
              <a:buNone/>
            </a:pPr>
            <a:endParaRPr lang="en-US" dirty="0">
              <a:latin typeface="Prestige Elite Std" charset="0"/>
              <a:ea typeface="Prestige Elite Std" charset="0"/>
              <a:cs typeface="Prestige Elite Std" charset="0"/>
            </a:endParaRPr>
          </a:p>
          <a:p>
            <a:pPr marL="0" indent="0">
              <a:buNone/>
            </a:pP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 </a:t>
            </a:r>
            <a:r>
              <a:rPr lang="en-US" dirty="0" err="1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def</a:t>
            </a: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 smtClean="0">
                <a:solidFill>
                  <a:srgbClr val="0432FF"/>
                </a:solidFill>
                <a:latin typeface="Prestige Elite Std" charset="0"/>
                <a:ea typeface="Prestige Elite Std" charset="0"/>
                <a:cs typeface="Prestige Elite Std" charset="0"/>
              </a:rPr>
              <a:t>add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(</a:t>
            </a:r>
            <a:r>
              <a:rPr lang="en-US" dirty="0" err="1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self</a:t>
            </a:r>
            <a:r>
              <a:rPr lang="en-US" dirty="0" err="1" smtClean="0">
                <a:latin typeface="Prestige Elite Std" charset="0"/>
                <a:ea typeface="Prestige Elite Std" charset="0"/>
                <a:cs typeface="Prestige Elite Std" charset="0"/>
              </a:rPr>
              <a:t>:Point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, </a:t>
            </a:r>
            <a:r>
              <a:rPr lang="en-US" dirty="0" err="1" smtClean="0">
                <a:latin typeface="Prestige Elite Std" charset="0"/>
                <a:ea typeface="Prestige Elite Std" charset="0"/>
                <a:cs typeface="Prestige Elite Std" charset="0"/>
              </a:rPr>
              <a:t>other:Point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)-&gt;Point:</a:t>
            </a:r>
            <a:endParaRPr lang="en-US" dirty="0">
              <a:latin typeface="Prestige Elite Std" charset="0"/>
              <a:ea typeface="Prestige Elite Std" charset="0"/>
              <a:cs typeface="Prestige Elite Std" charset="0"/>
            </a:endParaRPr>
          </a:p>
          <a:p>
            <a:pPr marL="0" indent="0">
              <a:buNone/>
            </a:pP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   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x </a:t>
            </a: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= </a:t>
            </a:r>
            <a:r>
              <a:rPr lang="en-US" dirty="0" err="1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self</a:t>
            </a:r>
            <a:r>
              <a:rPr lang="en-US" dirty="0" err="1" smtClean="0">
                <a:latin typeface="Prestige Elite Std" charset="0"/>
                <a:ea typeface="Prestige Elite Std" charset="0"/>
                <a:cs typeface="Prestige Elite Std" charset="0"/>
              </a:rPr>
              <a:t>.x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+ </a:t>
            </a:r>
            <a:r>
              <a:rPr lang="en-US" dirty="0" err="1" smtClean="0">
                <a:latin typeface="Prestige Elite Std" charset="0"/>
                <a:ea typeface="Prestige Elite Std" charset="0"/>
                <a:cs typeface="Prestige Elite Std" charset="0"/>
              </a:rPr>
              <a:t>other.x</a:t>
            </a:r>
            <a:endParaRPr lang="en-US" dirty="0">
              <a:latin typeface="Prestige Elite Std" charset="0"/>
              <a:ea typeface="Prestige Elite Std" charset="0"/>
              <a:cs typeface="Prestige Elite Std" charset="0"/>
            </a:endParaRPr>
          </a:p>
          <a:p>
            <a:pPr marL="0" indent="0">
              <a:buNone/>
            </a:pP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   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y </a:t>
            </a: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= </a:t>
            </a:r>
            <a:r>
              <a:rPr lang="en-US" dirty="0" err="1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self</a:t>
            </a:r>
            <a:r>
              <a:rPr lang="en-US" dirty="0" err="1" smtClean="0">
                <a:latin typeface="Prestige Elite Std" charset="0"/>
                <a:ea typeface="Prestige Elite Std" charset="0"/>
                <a:cs typeface="Prestige Elite Std" charset="0"/>
              </a:rPr>
              <a:t>.y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+ </a:t>
            </a:r>
            <a:r>
              <a:rPr lang="en-US" dirty="0" err="1" smtClean="0">
                <a:latin typeface="Prestige Elite Std" charset="0"/>
                <a:ea typeface="Prestige Elite Std" charset="0"/>
                <a:cs typeface="Prestige Elite Std" charset="0"/>
              </a:rPr>
              <a:t>other.y</a:t>
            </a:r>
            <a:endParaRPr lang="en-US" dirty="0">
              <a:latin typeface="Prestige Elite Std" charset="0"/>
              <a:ea typeface="Prestige Elite Std" charset="0"/>
              <a:cs typeface="Prestige Elite Std" charset="0"/>
            </a:endParaRPr>
          </a:p>
          <a:p>
            <a:pPr marL="0" indent="0">
              <a:buNone/>
            </a:pP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   </a:t>
            </a:r>
            <a:r>
              <a:rPr lang="en-US" dirty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return</a:t>
            </a: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Point(</a:t>
            </a:r>
            <a:r>
              <a:rPr lang="en-US" dirty="0" err="1" smtClean="0">
                <a:latin typeface="Prestige Elite Std" charset="0"/>
                <a:ea typeface="Prestige Elite Std" charset="0"/>
                <a:cs typeface="Prestige Elite Std" charset="0"/>
              </a:rPr>
              <a:t>x,y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)</a:t>
            </a:r>
            <a:endParaRPr lang="en-US" dirty="0">
              <a:latin typeface="Prestige Elite Std" charset="0"/>
              <a:ea typeface="Prestige Elite Std" charset="0"/>
              <a:cs typeface="Prestige Elite Std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the results: Overhead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 smtClean="0"/>
              <a:t>(</a:t>
            </a:r>
            <a:r>
              <a:rPr lang="en-US" sz="3600" i="1" dirty="0" smtClean="0"/>
              <a:t>D</a:t>
            </a:r>
            <a:r>
              <a:rPr lang="en-US" sz="3600" dirty="0" smtClean="0"/>
              <a:t>-deliverable</a:t>
            </a:r>
            <a:r>
              <a:rPr lang="en-US" sz="3600" dirty="0"/>
              <a:t>) A configuration in a performance lattice is </a:t>
            </a:r>
            <a:r>
              <a:rPr lang="en-US" sz="3600" i="1" dirty="0" smtClean="0"/>
              <a:t>D</a:t>
            </a:r>
            <a:r>
              <a:rPr lang="en-US" sz="3600" dirty="0" smtClean="0"/>
              <a:t>-deliverable </a:t>
            </a:r>
            <a:r>
              <a:rPr lang="en-US" sz="3600" dirty="0"/>
              <a:t>if its performance is no worse than an </a:t>
            </a:r>
            <a:r>
              <a:rPr lang="en-US" sz="3600" i="1" dirty="0" err="1" smtClean="0"/>
              <a:t>D</a:t>
            </a:r>
            <a:r>
              <a:rPr lang="en-US" sz="3600" dirty="0" err="1" smtClean="0"/>
              <a:t>x</a:t>
            </a:r>
            <a:r>
              <a:rPr lang="en-US" sz="3600" dirty="0" smtClean="0"/>
              <a:t> </a:t>
            </a:r>
            <a:r>
              <a:rPr lang="en-US" sz="3600" dirty="0"/>
              <a:t>slowdown compared to the </a:t>
            </a:r>
            <a:r>
              <a:rPr lang="en-US" sz="3600" dirty="0" err="1" smtClean="0"/>
              <a:t>untyped</a:t>
            </a:r>
            <a:r>
              <a:rPr lang="en-US" sz="3600" dirty="0" smtClean="0"/>
              <a:t>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7873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plots (spectral norm)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62065" y="5752302"/>
            <a:ext cx="1867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Values of D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142483" y="3510338"/>
            <a:ext cx="221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% of types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06" y="1690688"/>
            <a:ext cx="6731149" cy="3791880"/>
          </a:xfrm>
        </p:spPr>
      </p:pic>
    </p:spTree>
    <p:extLst>
      <p:ext uri="{BB962C8B-B14F-4D97-AF65-F5344CB8AC3E}">
        <p14:creationId xmlns:p14="http://schemas.microsoft.com/office/powerpoint/2010/main" val="102186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plots (exhaustive &amp; sampling)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12" y="1451758"/>
            <a:ext cx="4674274" cy="2664336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52" y="1463134"/>
            <a:ext cx="4654315" cy="26529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78415"/>
            <a:ext cx="4674274" cy="26175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79" y="4184213"/>
            <a:ext cx="4663920" cy="26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plots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74274" cy="2664336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078" y="1703960"/>
            <a:ext cx="4627704" cy="26377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8835" y="4757979"/>
            <a:ext cx="3843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Steep slope : good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268705" y="4757979"/>
            <a:ext cx="385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Shallow slope : Bad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498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gradual typing 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Combines typed and </a:t>
            </a:r>
            <a:r>
              <a:rPr lang="en-US" sz="2800" dirty="0" err="1" smtClean="0"/>
              <a:t>untyped</a:t>
            </a:r>
            <a:r>
              <a:rPr lang="en-US" sz="2800" dirty="0" smtClean="0"/>
              <a:t> code</a:t>
            </a:r>
          </a:p>
          <a:p>
            <a:r>
              <a:rPr lang="en-US" sz="2800" dirty="0" smtClean="0"/>
              <a:t>Annotations </a:t>
            </a:r>
            <a:r>
              <a:rPr lang="en-US" sz="2800" dirty="0" smtClean="0"/>
              <a:t>improve code readability 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liminate type errors from typed code</a:t>
            </a:r>
          </a:p>
          <a:p>
            <a:r>
              <a:rPr lang="en-US" sz="2800" dirty="0" smtClean="0"/>
              <a:t>Detect type errors between typed/</a:t>
            </a:r>
            <a:r>
              <a:rPr lang="en-US" sz="2800" dirty="0" err="1" smtClean="0"/>
              <a:t>untyped</a:t>
            </a:r>
            <a:r>
              <a:rPr lang="en-US" sz="2800" dirty="0" smtClean="0"/>
              <a:t>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/>
              <a:t>results (TR)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 flipH="1">
            <a:off x="838198" y="1551204"/>
            <a:ext cx="3132222" cy="50045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</a:t>
            </a:r>
            <a:r>
              <a:rPr lang="en-US" dirty="0" err="1" smtClean="0"/>
              <a:t>uten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</a:t>
            </a:r>
            <a:r>
              <a:rPr lang="en-US" dirty="0" smtClean="0"/>
              <a:t>ttp2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showSHA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</a:t>
            </a:r>
            <a:r>
              <a:rPr lang="en-US" dirty="0" err="1" smtClean="0"/>
              <a:t>all_method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</a:t>
            </a:r>
            <a:r>
              <a:rPr lang="en-US" dirty="0" err="1" smtClean="0"/>
              <a:t>all_method_slots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</a:t>
            </a:r>
            <a:r>
              <a:rPr lang="en-US" dirty="0" err="1" smtClean="0"/>
              <a:t>all_simple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</a:t>
            </a:r>
            <a:r>
              <a:rPr lang="en-US" dirty="0" smtClean="0"/>
              <a:t>haos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</a:t>
            </a:r>
            <a:r>
              <a:rPr lang="en-US" dirty="0" err="1" smtClean="0"/>
              <a:t>annkuch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</a:t>
            </a:r>
            <a:r>
              <a:rPr lang="en-US" dirty="0" smtClean="0"/>
              <a:t>loat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</a:t>
            </a:r>
            <a:r>
              <a:rPr lang="en-US" dirty="0" smtClean="0"/>
              <a:t>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 flipH="1">
            <a:off x="3753851" y="1551203"/>
            <a:ext cx="433138" cy="500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7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 flipH="1">
            <a:off x="5073314" y="1551203"/>
            <a:ext cx="2261938" cy="500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meteor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nbody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nqueens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pidigits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pystone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spectralnorm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Espionage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PythonFlow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take5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 flipH="1">
            <a:off x="7335252" y="1551203"/>
            <a:ext cx="3132222" cy="500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1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/>
              <a:t>results (TR)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 flipH="1">
            <a:off x="838198" y="1551204"/>
            <a:ext cx="3132222" cy="50045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</a:t>
            </a:r>
            <a:r>
              <a:rPr lang="en-US" dirty="0" err="1" smtClean="0"/>
              <a:t>uten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</a:t>
            </a:r>
            <a:r>
              <a:rPr lang="en-US" dirty="0" smtClean="0"/>
              <a:t>ttp2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showSHA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</a:t>
            </a:r>
            <a:r>
              <a:rPr lang="en-US" dirty="0" err="1" smtClean="0"/>
              <a:t>all_method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</a:t>
            </a:r>
            <a:r>
              <a:rPr lang="en-US" dirty="0" err="1" smtClean="0"/>
              <a:t>all_method_slots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</a:t>
            </a:r>
            <a:r>
              <a:rPr lang="en-US" dirty="0" err="1" smtClean="0"/>
              <a:t>all_simple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</a:t>
            </a:r>
            <a:r>
              <a:rPr lang="en-US" dirty="0" smtClean="0"/>
              <a:t>haos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</a:t>
            </a:r>
            <a:r>
              <a:rPr lang="en-US" dirty="0" err="1" smtClean="0"/>
              <a:t>annkuch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</a:t>
            </a:r>
            <a:r>
              <a:rPr lang="en-US" dirty="0" smtClean="0"/>
              <a:t>loat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</a:t>
            </a:r>
            <a:r>
              <a:rPr lang="en-US" dirty="0" smtClean="0"/>
              <a:t>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 flipH="1">
            <a:off x="3753851" y="1551203"/>
            <a:ext cx="433138" cy="500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7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 flipH="1">
            <a:off x="5073314" y="1551203"/>
            <a:ext cx="2261938" cy="500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meteor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nbody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nqueens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pidigits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pystone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spectralnorm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Espionage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PythonFlow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take5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 flipH="1">
            <a:off x="7335252" y="1551203"/>
            <a:ext cx="3132222" cy="500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1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221577" y="2202132"/>
            <a:ext cx="3727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All benchmarks are less than 10-deliverable</a:t>
            </a: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9 benchmarks are 2-deliverable 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61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/>
              <a:t>results (TR)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 flipH="1">
            <a:off x="838198" y="1551204"/>
            <a:ext cx="3132222" cy="50045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acquire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dungeon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fsm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fsmoo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gregor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kcfa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Inm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mbta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morsecode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 flipH="1">
            <a:off x="3072384" y="1551203"/>
            <a:ext cx="1114604" cy="500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5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27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1527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233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2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5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1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 flipH="1">
            <a:off x="5073314" y="1551203"/>
            <a:ext cx="2261938" cy="500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quadBG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quadMB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sieve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snake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suffixtree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synth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take5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tetris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z</a:t>
            </a:r>
            <a:r>
              <a:rPr lang="en-US" dirty="0" smtClean="0"/>
              <a:t>ombie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zordoz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 flipH="1">
            <a:off x="7335252" y="1551203"/>
            <a:ext cx="3132222" cy="500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4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139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43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32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29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47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1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34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292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70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/>
              <a:t>results (TR)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 flipH="1">
            <a:off x="838198" y="1551204"/>
            <a:ext cx="3132222" cy="50045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acquire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dungeon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fsm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fsmoo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gregor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kcfa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Inm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mbta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morsecode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 flipH="1">
            <a:off x="3072384" y="1551203"/>
            <a:ext cx="1114604" cy="500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5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27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1527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233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2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5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1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 flipH="1">
            <a:off x="5073314" y="1551203"/>
            <a:ext cx="2261938" cy="500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quadBG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quadMB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sieve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snake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suffixtree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synth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take5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tetris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z</a:t>
            </a:r>
            <a:r>
              <a:rPr lang="en-US" dirty="0" smtClean="0"/>
              <a:t>ombie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zordoz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 flipH="1">
            <a:off x="7335252" y="1551203"/>
            <a:ext cx="3132222" cy="500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4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139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43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32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29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47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1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34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292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1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221577" y="2202132"/>
            <a:ext cx="3727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Worst benchmark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 100-deliverable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8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Soundness: example code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Soundness: example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3340"/>
            <a:ext cx="7198957" cy="42000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def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Prestige Elite Std" charset="0"/>
                <a:ea typeface="Prestige Elite Std" charset="0"/>
                <a:cs typeface="Prestige Elite Std" charset="0"/>
              </a:rPr>
              <a:t>make_strings</a:t>
            </a:r>
            <a:r>
              <a:rPr lang="en-US" dirty="0" smtClean="0">
                <a:solidFill>
                  <a:srgbClr val="0432FF"/>
                </a:solidFill>
                <a:latin typeface="Prestige Elite Std" charset="0"/>
                <a:ea typeface="Prestige Elite Std" charset="0"/>
                <a:cs typeface="Prestige Elite Std" charset="0"/>
              </a:rPr>
              <a:t>()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--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  <a:sym typeface="Wingdings"/>
              </a:rPr>
              <a:t>&gt; 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List(String):</a:t>
            </a:r>
          </a:p>
          <a:p>
            <a:pPr marL="0" indent="0">
              <a:buNone/>
            </a:pP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  </a:t>
            </a:r>
            <a:r>
              <a:rPr lang="mr-IN" dirty="0" err="1" smtClean="0">
                <a:latin typeface="Prestige Elite Std" charset="0"/>
                <a:ea typeface="Prestige Elite Std" charset="0"/>
                <a:cs typeface="Prestige Elite Std" charset="0"/>
              </a:rPr>
              <a:t>xs</a:t>
            </a:r>
            <a:r>
              <a:rPr lang="mr-IN" dirty="0" smtClean="0">
                <a:latin typeface="Prestige Elite Std" charset="0"/>
                <a:ea typeface="Prestige Elite Std" charset="0"/>
                <a:cs typeface="Prestige Elite Std" charset="0"/>
              </a:rPr>
              <a:t> = []</a:t>
            </a:r>
          </a:p>
          <a:p>
            <a:pPr marL="0" indent="0">
              <a:buNone/>
            </a:pP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for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 err="1">
                <a:latin typeface="Prestige Elite Std" charset="0"/>
                <a:ea typeface="Prestige Elite Std" charset="0"/>
                <a:cs typeface="Prestige Elite Std" charset="0"/>
              </a:rPr>
              <a:t>i</a:t>
            </a: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in</a:t>
            </a: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range(3):</a:t>
            </a:r>
          </a:p>
          <a:p>
            <a:pPr marL="0" indent="0">
              <a:buNone/>
            </a:pP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   </a:t>
            </a:r>
            <a:r>
              <a:rPr lang="mr-IN" dirty="0" err="1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if</a:t>
            </a:r>
            <a:r>
              <a:rPr lang="mr-IN" dirty="0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mr-IN" dirty="0" err="1">
                <a:latin typeface="Prestige Elite Std" charset="0"/>
                <a:ea typeface="Prestige Elite Std" charset="0"/>
                <a:cs typeface="Prestige Elite Std" charset="0"/>
              </a:rPr>
              <a:t>i</a:t>
            </a:r>
            <a:r>
              <a:rPr lang="mr-IN" dirty="0">
                <a:latin typeface="Prestige Elite Std" charset="0"/>
                <a:ea typeface="Prestige Elite Std" charset="0"/>
                <a:cs typeface="Prestige Elite Std" charset="0"/>
              </a:rPr>
              <a:t> == 0</a:t>
            </a:r>
            <a:r>
              <a:rPr lang="mr-IN" dirty="0" smtClean="0">
                <a:latin typeface="Prestige Elite Std" charset="0"/>
                <a:ea typeface="Prestige Elite Std" charset="0"/>
                <a:cs typeface="Prestige Elite Std" charset="0"/>
              </a:rPr>
              <a:t>:</a:t>
            </a:r>
            <a:endParaRPr lang="en-US" dirty="0" smtClean="0">
              <a:latin typeface="Prestige Elite Std" charset="0"/>
              <a:ea typeface="Prestige Elite Std" charset="0"/>
              <a:cs typeface="Prestige Elite Std" charset="0"/>
            </a:endParaRPr>
          </a:p>
          <a:p>
            <a:pPr marL="0" indent="0">
              <a:buNone/>
            </a:pP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     </a:t>
            </a:r>
            <a:r>
              <a:rPr lang="mr-IN" dirty="0" err="1" smtClean="0">
                <a:latin typeface="Prestige Elite Std" charset="0"/>
                <a:ea typeface="Prestige Elite Std" charset="0"/>
                <a:cs typeface="Prestige Elite Std" charset="0"/>
              </a:rPr>
              <a:t>xs.append</a:t>
            </a:r>
            <a:r>
              <a:rPr lang="mr-IN" dirty="0" smtClean="0">
                <a:latin typeface="Prestige Elite Std" charset="0"/>
                <a:ea typeface="Prestige Elite Std" charset="0"/>
                <a:cs typeface="Prestige Elite Std" charset="0"/>
              </a:rPr>
              <a:t>(</a:t>
            </a:r>
            <a:r>
              <a:rPr lang="mr-IN" dirty="0" err="1" smtClean="0">
                <a:latin typeface="Prestige Elite Std" charset="0"/>
                <a:ea typeface="Prestige Elite Std" charset="0"/>
                <a:cs typeface="Prestige Elite Std" charset="0"/>
              </a:rPr>
              <a:t>i</a:t>
            </a:r>
            <a:r>
              <a:rPr lang="mr-IN" dirty="0">
                <a:latin typeface="Prestige Elite Std" charset="0"/>
                <a:ea typeface="Prestige Elite Std" charset="0"/>
                <a:cs typeface="Prestige Elite Std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   </a:t>
            </a:r>
            <a:r>
              <a:rPr lang="en-US" dirty="0" err="1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elif</a:t>
            </a:r>
            <a:r>
              <a:rPr lang="en-US" dirty="0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 err="1">
                <a:latin typeface="Prestige Elite Std" charset="0"/>
                <a:ea typeface="Prestige Elite Std" charset="0"/>
                <a:cs typeface="Prestige Elite Std" charset="0"/>
              </a:rPr>
              <a:t>i</a:t>
            </a: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== 1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	 </a:t>
            </a:r>
            <a:r>
              <a:rPr lang="en-US" dirty="0" err="1" smtClean="0">
                <a:latin typeface="Prestige Elite Std" charset="0"/>
                <a:ea typeface="Prestige Elite Std" charset="0"/>
                <a:cs typeface="Prestige Elite Std" charset="0"/>
              </a:rPr>
              <a:t>xs.append</a:t>
            </a: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([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restige Elite Std" charset="0"/>
                <a:ea typeface="Prestige Elite Std" charset="0"/>
                <a:cs typeface="Prestige Elite Std" charset="0"/>
              </a:rPr>
              <a:t>True</a:t>
            </a: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   </a:t>
            </a:r>
            <a:r>
              <a:rPr lang="en-US" dirty="0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else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	 </a:t>
            </a:r>
            <a:r>
              <a:rPr lang="en-US" dirty="0" err="1" smtClean="0">
                <a:latin typeface="Prestige Elite Std" charset="0"/>
                <a:ea typeface="Prestige Elite Std" charset="0"/>
                <a:cs typeface="Prestige Elite Std" charset="0"/>
              </a:rPr>
              <a:t>xs.append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(</a:t>
            </a:r>
            <a:r>
              <a:rPr lang="en-US" dirty="0" err="1" smtClean="0">
                <a:latin typeface="Prestige Elite Std" charset="0"/>
                <a:ea typeface="Prestige Elite Std" charset="0"/>
                <a:cs typeface="Prestige Elite Std" charset="0"/>
              </a:rPr>
              <a:t>make_strings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   </a:t>
            </a:r>
            <a:r>
              <a:rPr lang="en-US" dirty="0" smtClean="0">
                <a:solidFill>
                  <a:srgbClr val="942092"/>
                </a:solidFill>
                <a:latin typeface="Prestige Elite Std" charset="0"/>
                <a:ea typeface="Prestige Elite Std" charset="0"/>
                <a:cs typeface="Prestige Elite Std" charset="0"/>
              </a:rPr>
              <a:t>return</a:t>
            </a:r>
            <a:r>
              <a:rPr lang="en-US" dirty="0" smtClean="0">
                <a:latin typeface="Prestige Elite Std" charset="0"/>
                <a:ea typeface="Prestige Elite Std" charset="0"/>
                <a:cs typeface="Prestige Elite Std" charset="0"/>
              </a:rPr>
              <a:t> </a:t>
            </a:r>
            <a:r>
              <a:rPr lang="en-US" dirty="0" err="1">
                <a:latin typeface="Prestige Elite Std" charset="0"/>
                <a:ea typeface="Prestige Elite Std" charset="0"/>
                <a:cs typeface="Prestige Elite Std" charset="0"/>
              </a:rPr>
              <a:t>xs</a:t>
            </a:r>
            <a:endParaRPr lang="en-US" dirty="0">
              <a:latin typeface="Prestige Elite Std" charset="0"/>
              <a:ea typeface="Prestige Elite Std" charset="0"/>
              <a:cs typeface="Prestige Elite Std" charset="0"/>
            </a:endParaRPr>
          </a:p>
          <a:p>
            <a:pPr marL="0" indent="0">
              <a:buNone/>
            </a:pPr>
            <a:r>
              <a:rPr lang="en-US" dirty="0" err="1">
                <a:latin typeface="Prestige Elite Std" charset="0"/>
                <a:ea typeface="Prestige Elite Std" charset="0"/>
                <a:cs typeface="Prestige Elite Std" charset="0"/>
              </a:rPr>
              <a:t>make_strings</a:t>
            </a:r>
            <a:r>
              <a:rPr lang="en-US" dirty="0">
                <a:latin typeface="Prestige Elite Std" charset="0"/>
                <a:ea typeface="Prestige Elite Std" charset="0"/>
                <a:cs typeface="Prestige Elite Std" charset="0"/>
              </a:rPr>
              <a:t>()</a:t>
            </a:r>
            <a:endParaRPr lang="en-US" dirty="0" smtClean="0">
              <a:latin typeface="Prestige Elite Std" charset="0"/>
              <a:ea typeface="Prestige Elite Std" charset="0"/>
              <a:cs typeface="Prestige Elite St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soundness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smtClean="0"/>
              <a:t>Let 𝝘 </a:t>
            </a:r>
            <a:r>
              <a:rPr lang="en-US" sz="3200" dirty="0" err="1" smtClean="0"/>
              <a:t>ℯ</a:t>
            </a:r>
            <a:r>
              <a:rPr lang="en-US" sz="3200" dirty="0" smtClean="0"/>
              <a:t> : 𝞃 then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smtClean="0"/>
              <a:t>1- </a:t>
            </a:r>
            <a:r>
              <a:rPr lang="en-US" sz="3200" dirty="0" err="1" smtClean="0"/>
              <a:t>ℯ</a:t>
            </a:r>
            <a:r>
              <a:rPr lang="en-US" sz="3200" dirty="0" smtClean="0"/>
              <a:t> reduces to 𝓋 with type 𝞃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smtClean="0"/>
              <a:t>2- </a:t>
            </a:r>
            <a:r>
              <a:rPr lang="en-US" sz="3200" dirty="0" err="1" smtClean="0"/>
              <a:t>ℯ</a:t>
            </a:r>
            <a:r>
              <a:rPr lang="en-US" sz="3200" dirty="0" smtClean="0"/>
              <a:t> diverges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smtClean="0"/>
              <a:t>3- </a:t>
            </a:r>
            <a:r>
              <a:rPr lang="en-US" sz="3200" dirty="0" err="1" smtClean="0"/>
              <a:t>ℯ</a:t>
            </a:r>
            <a:r>
              <a:rPr lang="en-US" sz="3200" dirty="0" smtClean="0"/>
              <a:t> signals an error from a well-defined set of exceptions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0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 for Reticulated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smtClean="0"/>
              <a:t>Let 𝝘 </a:t>
            </a:r>
            <a:r>
              <a:rPr lang="en-US" sz="3200" dirty="0" err="1" smtClean="0"/>
              <a:t>ℯ</a:t>
            </a:r>
            <a:r>
              <a:rPr lang="en-US" sz="3200" dirty="0" smtClean="0"/>
              <a:t> : 𝞃 then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smtClean="0"/>
              <a:t>1- </a:t>
            </a:r>
            <a:r>
              <a:rPr lang="en-US" sz="3200" dirty="0" err="1" smtClean="0"/>
              <a:t>ℯ</a:t>
            </a:r>
            <a:r>
              <a:rPr lang="en-US" sz="3200" dirty="0" smtClean="0"/>
              <a:t> reduces to 𝓋 with type 𝞃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smtClean="0"/>
              <a:t>2- </a:t>
            </a:r>
            <a:r>
              <a:rPr lang="en-US" sz="3200" dirty="0" err="1" smtClean="0"/>
              <a:t>ℯ</a:t>
            </a:r>
            <a:r>
              <a:rPr lang="en-US" sz="3200" dirty="0" smtClean="0"/>
              <a:t> diverges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smtClean="0"/>
              <a:t>3- </a:t>
            </a:r>
            <a:r>
              <a:rPr lang="en-US" sz="3200" dirty="0" err="1" smtClean="0"/>
              <a:t>ℯ</a:t>
            </a:r>
            <a:r>
              <a:rPr lang="en-US" sz="3200" dirty="0" smtClean="0"/>
              <a:t> signals an error from a well-defined set of exceptions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751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oundness for Reticulated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smtClean="0"/>
              <a:t>Let 𝝘 </a:t>
            </a:r>
            <a:r>
              <a:rPr lang="en-US" sz="3200" dirty="0" err="1" smtClean="0"/>
              <a:t>ℯ</a:t>
            </a:r>
            <a:r>
              <a:rPr lang="en-US" sz="3200" dirty="0" smtClean="0"/>
              <a:t> : 𝞃 then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’-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ℯ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reduces to some 𝓋 with type tag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⌊</a:t>
            </a:r>
            <a:r>
              <a:rPr lang="en-US" sz="3200" dirty="0" smtClean="0">
                <a:solidFill>
                  <a:schemeClr val="accent1"/>
                </a:solidFill>
              </a:rPr>
              <a:t>𝞃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⌋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smtClean="0"/>
              <a:t>2- </a:t>
            </a:r>
            <a:r>
              <a:rPr lang="en-US" sz="3200" dirty="0" err="1" smtClean="0"/>
              <a:t>ℯ</a:t>
            </a:r>
            <a:r>
              <a:rPr lang="en-US" sz="3200" dirty="0" smtClean="0"/>
              <a:t> diverges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smtClean="0"/>
              <a:t>3- </a:t>
            </a:r>
            <a:r>
              <a:rPr lang="en-US" sz="3200" dirty="0" err="1" smtClean="0"/>
              <a:t>ℯ</a:t>
            </a:r>
            <a:r>
              <a:rPr lang="en-US" sz="3200" dirty="0" smtClean="0"/>
              <a:t> signals an error from a well-defined set of exceptions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13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oundness for Reticulated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smtClean="0"/>
              <a:t>Let 𝝘 </a:t>
            </a:r>
            <a:r>
              <a:rPr lang="en-US" sz="3200" dirty="0" err="1" smtClean="0"/>
              <a:t>ℯ</a:t>
            </a:r>
            <a:r>
              <a:rPr lang="en-US" sz="3200" dirty="0" smtClean="0"/>
              <a:t> : 𝞃 then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1’-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ℯ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reduces to some 𝓋 with type tag ⌊</a:t>
            </a:r>
            <a:r>
              <a:rPr lang="en-US" sz="3200" dirty="0">
                <a:solidFill>
                  <a:schemeClr val="accent1"/>
                </a:solidFill>
              </a:rPr>
              <a:t>𝞃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⌋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smtClean="0"/>
              <a:t>2- </a:t>
            </a:r>
            <a:r>
              <a:rPr lang="en-US" sz="3200" dirty="0" err="1" smtClean="0"/>
              <a:t>ℯ</a:t>
            </a:r>
            <a:r>
              <a:rPr lang="en-US" sz="3200" dirty="0" smtClean="0"/>
              <a:t> diverges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 smtClean="0"/>
              <a:t>3- </a:t>
            </a:r>
            <a:r>
              <a:rPr lang="en-US" sz="3200" dirty="0" err="1" smtClean="0"/>
              <a:t>ℯ</a:t>
            </a:r>
            <a:r>
              <a:rPr lang="en-US" sz="3200" dirty="0" smtClean="0"/>
              <a:t> signals an error from a well-defined set of exceptions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4- </a:t>
            </a:r>
            <a:r>
              <a:rPr lang="en-US" sz="3200" dirty="0" err="1"/>
              <a:t>ℯ</a:t>
            </a:r>
            <a:r>
              <a:rPr lang="en-US" sz="3200" dirty="0"/>
              <a:t> raises an exception that points to a set of boundaries between typed and </a:t>
            </a:r>
            <a:r>
              <a:rPr lang="en-US" sz="3200" dirty="0" err="1"/>
              <a:t>untyped</a:t>
            </a:r>
            <a:r>
              <a:rPr lang="en-US" sz="3200" dirty="0"/>
              <a:t> code.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397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soundness for gradual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implement soundness Reticulated inserts runtime checks</a:t>
            </a:r>
          </a:p>
          <a:p>
            <a:r>
              <a:rPr lang="en-US" sz="3200" dirty="0" smtClean="0"/>
              <a:t>These checks impose a cost on our program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639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4000" dirty="0"/>
              <a:t>Research question: what is the cost?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02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Reticulated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conduct the experiment for Reticulated Python</a:t>
            </a:r>
          </a:p>
          <a:p>
            <a:r>
              <a:rPr lang="en-US" sz="3200" dirty="0" smtClean="0"/>
              <a:t>Reticulated is sound gradual typing for python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989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723</Words>
  <Application>Microsoft Macintosh PowerPoint</Application>
  <PresentationFormat>Widescreen</PresentationFormat>
  <Paragraphs>268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Prestige Elite Std</vt:lpstr>
      <vt:lpstr>Wingdings</vt:lpstr>
      <vt:lpstr>Arial</vt:lpstr>
      <vt:lpstr>Office Theme</vt:lpstr>
      <vt:lpstr>On the Cost of Soundness for Gradual Typing</vt:lpstr>
      <vt:lpstr>Why gradual typing is useful</vt:lpstr>
      <vt:lpstr>Classic soundness definition </vt:lpstr>
      <vt:lpstr>Soundness for Reticulated Python</vt:lpstr>
      <vt:lpstr>Soundness for Reticulated Python</vt:lpstr>
      <vt:lpstr>Soundness for Reticulated Python</vt:lpstr>
      <vt:lpstr>Cost of soundness for gradual typing</vt:lpstr>
      <vt:lpstr>PowerPoint Presentation</vt:lpstr>
      <vt:lpstr>Reticulated python</vt:lpstr>
      <vt:lpstr>What are we trying to accomplish from our method?</vt:lpstr>
      <vt:lpstr>Exhaustive evaluation</vt:lpstr>
      <vt:lpstr>Performance Lattice</vt:lpstr>
      <vt:lpstr>Adapting to Reticulated</vt:lpstr>
      <vt:lpstr>Takikawa et al. method applied to Reticulated </vt:lpstr>
      <vt:lpstr>Fully typed</vt:lpstr>
      <vt:lpstr>Representing the results: Overhead plots</vt:lpstr>
      <vt:lpstr>Overhead plots (spectral norm)</vt:lpstr>
      <vt:lpstr>More plots (exhaustive &amp; sampling) </vt:lpstr>
      <vt:lpstr>Interpreting the plots</vt:lpstr>
      <vt:lpstr>Performance results (TR) </vt:lpstr>
      <vt:lpstr>Performance results (TR) </vt:lpstr>
      <vt:lpstr>Performance results (TR) </vt:lpstr>
      <vt:lpstr>Performance results (TR) </vt:lpstr>
      <vt:lpstr>Alternative Soundness: example code </vt:lpstr>
      <vt:lpstr>Alternative Soundness: example code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cost of soundness for gradual typing</dc:title>
  <dc:creator>Zeina Mahmoud</dc:creator>
  <cp:lastModifiedBy>Zeina Mahmoud</cp:lastModifiedBy>
  <cp:revision>70</cp:revision>
  <dcterms:created xsi:type="dcterms:W3CDTF">2017-07-21T17:58:33Z</dcterms:created>
  <dcterms:modified xsi:type="dcterms:W3CDTF">2017-07-26T21:16:01Z</dcterms:modified>
</cp:coreProperties>
</file>