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D94D0-74E5-41AD-97BE-E9A0B041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72CEBA-9EB0-4F36-9CB1-1AE61AD98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8B815D-31B5-462C-9A63-F54F56D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BF4F71-19EE-40BD-9AB5-0C2A6C94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7B7E4F-817A-43FB-8B8C-BD1395DA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9F672-985A-429B-8839-CE626BF6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924D0D-C44E-4C60-9D84-965B5918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5AE1BC-A342-47D8-B0CC-0B308599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159811-5759-4F04-A1C9-A54771E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5723A-3FC5-4F6D-BBBE-BB3DE7B0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D72204-0040-4536-B161-CE9074F0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4B8D84-DBEF-485E-9B13-2ECB4981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D30DD3-2470-4B11-9CDF-0EFAA006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0C37EA-8346-477C-82A7-B43CEB6B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21A97B-7812-4944-9C84-F506CAC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97128-2644-42A1-9891-941611B3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C00C77-9AE2-472F-A7CF-D9D69ED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FF49FC-0173-4FE7-8FA7-2796206C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999B2-1A90-413A-8606-615CD202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353F97-1376-43E7-81FB-8818D4F2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21352-BA77-447E-955F-0201671B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758629-4BF8-4907-9555-D863CEAE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DD35E1-5A18-48AB-89A7-AC681C46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38B6A-EEAD-4BE4-8398-1F095DFE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18937-1149-4763-941E-B6FDC6CE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F8CD9-1265-4E6B-B389-AB7AD35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896FB-3733-4596-904A-A4D03C94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502885-5EAE-4778-95F4-8CF97036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3A001E-3834-4A89-8287-0C996B5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914018-C4A1-4ECB-A6E9-0908D9DD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F42880-914A-41B4-8671-9D0B6899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0F323-7B57-4B68-B563-3B4DB9CB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318FE-744B-4B0E-88D5-4F207D7E2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5D672E-D7F4-4652-85FA-43ABE692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AC9BD8-2715-4063-9571-EB7A0546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D35D4D-D91C-4C8C-9A05-D23185D5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4BCC2C-884B-4ECD-98D3-86F4326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F67818-3194-478B-8EB1-2E273012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59CF59-3214-4775-A4B8-BDB5742B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7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79878-9D2E-4784-AD3A-263F7AA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8F84C6-AD91-4209-AFB5-A447368F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E22FB6-ADED-4D91-9C01-7F1E11E0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0A1411-8BD6-4328-85B7-3543B9B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8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DB2683-24E7-430A-B4BB-711A948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109262-1EA3-4102-B954-CCAA88E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9FDEE7-5204-4D04-A650-EE486C5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E8537-98C4-43B2-875C-299230E8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6D106A-7616-400A-8260-11732BB5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8020E0-DBC3-43A9-A280-D8CA3D49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DE0D37-0B52-42AC-8DE1-E7A45ACA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65278F-E652-4DEC-A4BD-3B013CD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9DC3A0-527A-49CD-BCDC-D4A5692C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2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2C5DC-3807-4082-89E1-0000A04F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1051B9-E31F-4E62-B7A9-A2D9BFB5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324C37-B7F7-44D8-8F31-2871B9A8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7B722D-C3E5-4058-80AD-C1DBDF24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86F6E3-1732-4C41-9885-800883B8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A2EF06-160B-4FC3-9CC6-3F263C34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67CE496-C319-45C9-BB57-B5A21D8D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A59A3B-87E4-447B-B2C3-7616D436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61134A-C38A-46C9-90CC-0C6D7252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1899-A4F6-487D-9DF8-5A742FA8F5F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CDFC9-AB66-4D32-AF7A-93F942B91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23B52C-24B7-494B-BBFE-DE530B314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483F-68F4-432B-B910-895D6AA4E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lyticsvidhya.com/blog/wp-content/uploads/2014/10/Model-comparison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linear-regression-in-python-with-scikit-learn/" TargetMode="External"/><Relationship Id="rId2" Type="http://schemas.openxmlformats.org/officeDocument/2006/relationships/hyperlink" Target="https://en.wikipedia.org/wiki/Lazy_learn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5047-E53D-4B2B-B7D6-841D6786F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k-Nearest </a:t>
            </a:r>
            <a:r>
              <a:rPr lang="en-IN" b="1" dirty="0" err="1"/>
              <a:t>Neighbors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310E03-C668-4CBA-B388-8171E7871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07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B5A117-F71C-4BBB-84C7-4C56B679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-5152"/>
            <a:ext cx="8028160" cy="3070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9331" rIns="9144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oppins"/>
              </a:rPr>
              <a:t>When do we use KNN algorithm?</a:t>
            </a:r>
          </a:p>
          <a:p>
            <a:pPr lvl="0"/>
            <a:r>
              <a:rPr lang="en-US" altLang="en-US" dirty="0">
                <a:solidFill>
                  <a:srgbClr val="595858"/>
                </a:solidFill>
                <a:latin typeface="Roboto" panose="02000000000000000000" pitchFamily="2" charset="0"/>
              </a:rPr>
              <a:t>KNN can be used for both classification and regression predictive problems. </a:t>
            </a:r>
          </a:p>
          <a:p>
            <a:pPr lvl="0"/>
            <a:r>
              <a:rPr lang="en-US" altLang="en-US" dirty="0">
                <a:solidFill>
                  <a:srgbClr val="595858"/>
                </a:solidFill>
                <a:latin typeface="Roboto" panose="02000000000000000000" pitchFamily="2" charset="0"/>
              </a:rPr>
              <a:t>However, it is more widely used in classification problems in the industry. </a:t>
            </a:r>
          </a:p>
          <a:p>
            <a:pPr lvl="0"/>
            <a:r>
              <a:rPr lang="en-US" altLang="en-US" dirty="0">
                <a:solidFill>
                  <a:srgbClr val="595858"/>
                </a:solidFill>
                <a:latin typeface="Roboto" panose="02000000000000000000" pitchFamily="2" charset="0"/>
              </a:rPr>
              <a:t>To evaluate any technique we generally look at 3 important aspects:</a:t>
            </a:r>
            <a:endParaRPr lang="en-US" altLang="en-US" dirty="0"/>
          </a:p>
          <a:p>
            <a:pPr lvl="0"/>
            <a:r>
              <a:rPr lang="en-US" altLang="en-US" dirty="0">
                <a:solidFill>
                  <a:srgbClr val="595858"/>
                </a:solidFill>
                <a:latin typeface="Roboto" panose="02000000000000000000" pitchFamily="2" charset="0"/>
              </a:rPr>
              <a:t>1. Ease to interpret output</a:t>
            </a:r>
            <a:endParaRPr lang="en-US" altLang="en-US" dirty="0"/>
          </a:p>
          <a:p>
            <a:pPr lvl="0"/>
            <a:r>
              <a:rPr lang="en-US" altLang="en-US" dirty="0">
                <a:solidFill>
                  <a:srgbClr val="595858"/>
                </a:solidFill>
                <a:latin typeface="Roboto" panose="02000000000000000000" pitchFamily="2" charset="0"/>
              </a:rPr>
              <a:t>2. Calculation time</a:t>
            </a:r>
            <a:endParaRPr lang="en-US" altLang="en-US" dirty="0"/>
          </a:p>
          <a:p>
            <a:pPr lvl="0"/>
            <a:r>
              <a:rPr lang="en-US" altLang="en-US" dirty="0">
                <a:solidFill>
                  <a:srgbClr val="595858"/>
                </a:solidFill>
                <a:latin typeface="Roboto" panose="02000000000000000000" pitchFamily="2" charset="0"/>
              </a:rPr>
              <a:t>3. Predictive Power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odel comparison">
            <a:hlinkClick r:id="rId2"/>
            <a:extLst>
              <a:ext uri="{FF2B5EF4-FFF2-40B4-BE49-F238E27FC236}">
                <a16:creationId xmlns:a16="http://schemas.microsoft.com/office/drawing/2014/main" xmlns="" id="{2C97F2F5-2BD3-456A-9D9C-6BB76407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2600319"/>
            <a:ext cx="10434862" cy="425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3" y="2626619"/>
            <a:ext cx="38576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0" y="951158"/>
            <a:ext cx="56292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8B1B066-7F9E-406C-991F-8B610B28160C}"/>
              </a:ext>
            </a:extLst>
          </p:cNvPr>
          <p:cNvSpPr/>
          <p:nvPr/>
        </p:nvSpPr>
        <p:spPr>
          <a:xfrm>
            <a:off x="511277" y="648078"/>
            <a:ext cx="10653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latin typeface="medium-content-serif-font"/>
              </a:rPr>
              <a:t>What is K? K represents the number of training data points lying in proximity to the test data point which we are going to use to find the class.</a:t>
            </a:r>
            <a:endParaRPr lang="en-IN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3FEF6CD-C363-48EA-A6A7-36B809A4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0" y="1604736"/>
            <a:ext cx="10382865" cy="28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357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1. Load the training and test data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2. Choose the value of K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3. For each point in test data: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 find the Euclidean distance to all training data points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 store the Euclidean distances in a list and sort it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 choose the first k points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- assign a class to the test point based on the majority of classes present in the chosen points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4. End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D58B3B8-AADF-40B5-A6AC-039A1ACA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3" y="1024398"/>
            <a:ext cx="10934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B7E6232-1CB1-470D-8BE0-375F82F7A7E7}"/>
              </a:ext>
            </a:extLst>
          </p:cNvPr>
          <p:cNvSpPr/>
          <p:nvPr/>
        </p:nvSpPr>
        <p:spPr>
          <a:xfrm>
            <a:off x="200025" y="767685"/>
            <a:ext cx="108013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03030"/>
                </a:solidFill>
                <a:effectLst/>
                <a:latin typeface="Nunito"/>
              </a:rPr>
              <a:t>Pros and Cons of KNN</a:t>
            </a:r>
          </a:p>
          <a:p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In this section we'll present some of the pros and cons of using the KNN algorithm.</a:t>
            </a:r>
          </a:p>
          <a:p>
            <a:r>
              <a:rPr lang="en-IN" b="1" i="0" dirty="0">
                <a:solidFill>
                  <a:srgbClr val="303030"/>
                </a:solidFill>
                <a:effectLst/>
                <a:latin typeface="Nunito"/>
              </a:rPr>
              <a:t>Pros</a:t>
            </a: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It is extremely easy to implement</a:t>
            </a: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As said earlier, it is </a:t>
            </a:r>
            <a:r>
              <a:rPr lang="en-IN" b="0" i="0" u="none" strike="noStrike" dirty="0">
                <a:solidFill>
                  <a:srgbClr val="F16334"/>
                </a:solidFill>
                <a:effectLst/>
                <a:latin typeface="Nunito"/>
                <a:hlinkClick r:id="rId2"/>
              </a:rPr>
              <a:t>lazy learning</a:t>
            </a: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 algorithm and therefore requires no training prior to making real time predictions. This makes the KNN algorithm much faster than other algorithms that require training </a:t>
            </a:r>
            <a:r>
              <a:rPr lang="en-IN" b="0" i="0" dirty="0" err="1">
                <a:solidFill>
                  <a:srgbClr val="5F5F6F"/>
                </a:solidFill>
                <a:effectLst/>
                <a:latin typeface="Nunito"/>
              </a:rPr>
              <a:t>e.g</a:t>
            </a: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 SVM, </a:t>
            </a:r>
            <a:r>
              <a:rPr lang="en-IN" b="0" i="0" u="none" strike="noStrike" dirty="0">
                <a:solidFill>
                  <a:srgbClr val="F16334"/>
                </a:solidFill>
                <a:effectLst/>
                <a:latin typeface="Nunito"/>
                <a:hlinkClick r:id="rId3"/>
              </a:rPr>
              <a:t>linear regression</a:t>
            </a: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, etc.</a:t>
            </a: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Since the algorithm requires no training before making predictions, new data can be added seamlessly.</a:t>
            </a: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There are only two parameters required to implement KNN i.e. the value of K and the distance function (e.g. Euclidean or Manhattan etc.)</a:t>
            </a:r>
          </a:p>
          <a:p>
            <a:r>
              <a:rPr lang="en-IN" b="1" i="0" dirty="0">
                <a:solidFill>
                  <a:srgbClr val="303030"/>
                </a:solidFill>
                <a:effectLst/>
                <a:latin typeface="Nunito"/>
              </a:rPr>
              <a:t>Cons</a:t>
            </a: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The KNN algorithm doesn't work well with high dimensional data because with large number of dimensions, it becomes difficult for the algorithm to calculate distance in each dimension.</a:t>
            </a: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The KNN algorithm has a high prediction cost for large datasets. This is because in large datasets the cost of calculating distance between new point and each existing point becomes higher.</a:t>
            </a: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Finally, the KNN algorithm doesn't work well with </a:t>
            </a:r>
            <a:r>
              <a:rPr lang="en-IN" b="1" i="0" u="sng" dirty="0">
                <a:solidFill>
                  <a:srgbClr val="5F5F6F"/>
                </a:solidFill>
                <a:effectLst/>
                <a:latin typeface="Nunito"/>
              </a:rPr>
              <a:t>categorical features </a:t>
            </a:r>
            <a:r>
              <a:rPr lang="en-IN" b="0" i="0" dirty="0">
                <a:solidFill>
                  <a:srgbClr val="5F5F6F"/>
                </a:solidFill>
                <a:effectLst/>
                <a:latin typeface="Nunito"/>
              </a:rPr>
              <a:t>since it is difficult to find the distance between dimensions with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32284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110" y="1687131"/>
            <a:ext cx="45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d = </a:t>
            </a:r>
            <a:r>
              <a:rPr lang="en-IN" dirty="0" err="1"/>
              <a:t>sqrt</a:t>
            </a:r>
            <a:r>
              <a:rPr lang="en-IN" dirty="0"/>
              <a:t>(q1-p1)2 + (q2-p2)2</a:t>
            </a:r>
          </a:p>
        </p:txBody>
      </p:sp>
    </p:spTree>
    <p:extLst>
      <p:ext uri="{BB962C8B-B14F-4D97-AF65-F5344CB8AC3E}">
        <p14:creationId xmlns:p14="http://schemas.microsoft.com/office/powerpoint/2010/main" val="313156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142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k-Nearest 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dc:creator>Asokamoorthy K</dc:creator>
  <cp:lastModifiedBy>Asokamoorthy K</cp:lastModifiedBy>
  <cp:revision>10</cp:revision>
  <dcterms:created xsi:type="dcterms:W3CDTF">2019-02-16T06:58:50Z</dcterms:created>
  <dcterms:modified xsi:type="dcterms:W3CDTF">2020-02-16T11:47:37Z</dcterms:modified>
</cp:coreProperties>
</file>