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ar-S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ar-S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4.jpg"/><Relationship Id="rId4" Type="http://schemas.openxmlformats.org/officeDocument/2006/relationships/image" Target="../media/image2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2.jp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5.jpg"/><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10.jp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nvSpPr>
        <p:spPr>
          <a:xfrm>
            <a:off x="5073436" y="2930766"/>
            <a:ext cx="6631458" cy="3293209"/>
          </a:xfrm>
          <a:prstGeom prst="rect">
            <a:avLst/>
          </a:prstGeom>
          <a:noFill/>
          <a:ln>
            <a:noFill/>
          </a:ln>
        </p:spPr>
        <p:txBody>
          <a:bodyPr anchorCtr="0" anchor="t" bIns="45700" lIns="91425" spcFirstLastPara="1" rIns="91425" wrap="square" tIns="45700">
            <a:spAutoFit/>
          </a:bodyPr>
          <a:lstStyle/>
          <a:p>
            <a:pPr indent="0" lvl="0" marL="0" marR="0" rtl="1" algn="just">
              <a:spcBef>
                <a:spcPts val="0"/>
              </a:spcBef>
              <a:spcAft>
                <a:spcPts val="0"/>
              </a:spcAft>
              <a:buClr>
                <a:srgbClr val="000000"/>
              </a:buClr>
              <a:buSzPts val="1600"/>
              <a:buFont typeface="Arial"/>
              <a:buNone/>
            </a:pPr>
            <a:r>
              <a:rPr b="1" i="0" lang="ar-SA" sz="1600" u="none" cap="none" strike="noStrike">
                <a:solidFill>
                  <a:srgbClr val="000000"/>
                </a:solidFill>
                <a:latin typeface="Arial"/>
                <a:ea typeface="Arial"/>
                <a:cs typeface="Arial"/>
                <a:sym typeface="Arial"/>
              </a:rPr>
              <a:t>تفاصيل المنتج</a:t>
            </a:r>
            <a:endParaRPr b="1" i="0" sz="1600" u="none" cap="none" strike="noStrike">
              <a:solidFill>
                <a:srgbClr val="000000"/>
              </a:solidFill>
              <a:latin typeface="Arial"/>
              <a:ea typeface="Arial"/>
              <a:cs typeface="Arial"/>
              <a:sym typeface="Arial"/>
            </a:endParaRPr>
          </a:p>
          <a:p>
            <a:pPr indent="0" lvl="0" marL="0" marR="0" rtl="1" algn="just">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 </a:t>
            </a:r>
            <a:endParaRPr/>
          </a:p>
          <a:p>
            <a:pPr indent="0" lvl="0" marL="0" marR="0" rtl="1" algn="just">
              <a:lnSpc>
                <a:spcPct val="15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MEGARA هو عطر جريء يجذب الانتباه. عطر مائي عطري، يتحدى روائح نسيم المحيط التقليدية بمزيج غير عادي من الروائح بما في ذلك الكالون والعنبر والأخشاب الصناعية والروائح المالحة. التأثير الكلي هو المحيط المعتم الذي ينقي إلى مشهد أكثر مشمسًا وانتعاشًا عند الجفاف. يتميز هذا العطر بقوة ثبات لا تصدق، يدوم أكثر من 24 ساعة لمعظم المستخدمين. كما أنه يحتوي على رث هائل يمكن أن يطغى على مكتبك إذا لم تكن حذرًا</a:t>
            </a:r>
            <a:endParaRPr/>
          </a:p>
          <a:p>
            <a:pPr indent="0" lvl="0" marL="0" marR="0" rtl="1" algn="just">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 </a:t>
            </a:r>
            <a:endParaRPr b="1" i="0" sz="1600" u="none" cap="none" strike="noStrike">
              <a:solidFill>
                <a:srgbClr val="000000"/>
              </a:solidFill>
              <a:latin typeface="Arial"/>
              <a:ea typeface="Arial"/>
              <a:cs typeface="Arial"/>
              <a:sym typeface="Arial"/>
            </a:endParaRPr>
          </a:p>
          <a:p>
            <a:pPr indent="0" lvl="0" marL="0" marR="0" rtl="1" algn="just">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يوجد لدينا توصيل الى جميع مدن ليبيا  </a:t>
            </a:r>
            <a:endParaRPr/>
          </a:p>
        </p:txBody>
      </p:sp>
      <p:pic>
        <p:nvPicPr>
          <p:cNvPr id="85" name="Google Shape;85;p13"/>
          <p:cNvPicPr preferRelativeResize="0"/>
          <p:nvPr/>
        </p:nvPicPr>
        <p:blipFill rotWithShape="1">
          <a:blip r:embed="rId3">
            <a:alphaModFix/>
          </a:blip>
          <a:srcRect b="0" l="0" r="0" t="0"/>
          <a:stretch/>
        </p:blipFill>
        <p:spPr>
          <a:xfrm>
            <a:off x="487106" y="762658"/>
            <a:ext cx="4406170" cy="5055686"/>
          </a:xfrm>
          <a:prstGeom prst="rect">
            <a:avLst/>
          </a:prstGeom>
          <a:noFill/>
          <a:ln>
            <a:noFill/>
          </a:ln>
        </p:spPr>
      </p:pic>
      <p:sp>
        <p:nvSpPr>
          <p:cNvPr id="86" name="Google Shape;86;p13"/>
          <p:cNvSpPr/>
          <p:nvPr/>
        </p:nvSpPr>
        <p:spPr>
          <a:xfrm>
            <a:off x="5036364" y="794062"/>
            <a:ext cx="6631459" cy="2062103"/>
          </a:xfrm>
          <a:prstGeom prst="rect">
            <a:avLst/>
          </a:prstGeom>
          <a:solidFill>
            <a:srgbClr val="FFFFFF"/>
          </a:solidFill>
          <a:ln>
            <a:noFill/>
          </a:ln>
        </p:spPr>
        <p:txBody>
          <a:bodyPr anchorCtr="0" anchor="ctr" bIns="0" lIns="0" spcFirstLastPara="1" rIns="0" wrap="square" tIns="0">
            <a:noAutofit/>
          </a:bodyPr>
          <a:lstStyle/>
          <a:p>
            <a:pPr indent="0" lvl="0" marL="0" marR="0" rtl="1" algn="r">
              <a:lnSpc>
                <a:spcPct val="100000"/>
              </a:lnSpc>
              <a:spcBef>
                <a:spcPts val="0"/>
              </a:spcBef>
              <a:spcAft>
                <a:spcPts val="0"/>
              </a:spcAft>
              <a:buClr>
                <a:srgbClr val="29323B"/>
              </a:buClr>
              <a:buSzPts val="1600"/>
              <a:buFont typeface="Arial"/>
              <a:buNone/>
            </a:pPr>
            <a:r>
              <a:rPr b="1" i="0" lang="ar-SA" sz="1600" u="none" cap="none" strike="noStrike">
                <a:solidFill>
                  <a:srgbClr val="29323B"/>
                </a:solidFill>
                <a:latin typeface="Arial"/>
                <a:ea typeface="Arial"/>
                <a:cs typeface="Arial"/>
                <a:sym typeface="Arial"/>
              </a:rPr>
              <a:t>عطر MEGARA للجنسين</a:t>
            </a:r>
            <a:endParaRPr b="1" i="0" sz="1600" u="none" cap="none" strike="noStrike">
              <a:solidFill>
                <a:srgbClr val="29323B"/>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600"/>
              <a:buFont typeface="Arial"/>
              <a:buNone/>
            </a:pPr>
            <a:r>
              <a:t/>
            </a:r>
            <a:endParaRPr b="1" i="0" sz="1600" u="none" cap="none" strike="noStrike">
              <a:solidFill>
                <a:srgbClr val="29323B"/>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800"/>
              <a:buFont typeface="Arial"/>
              <a:buNone/>
            </a:pPr>
            <a:r>
              <a:rPr b="1" i="0" lang="ar-SA" sz="1800" u="none" cap="none" strike="noStrike">
                <a:solidFill>
                  <a:srgbClr val="000000"/>
                </a:solidFill>
                <a:latin typeface="Arial"/>
                <a:ea typeface="Arial"/>
                <a:cs typeface="Arial"/>
                <a:sym typeface="Arial"/>
              </a:rPr>
              <a:t>195 د.ل   </a:t>
            </a:r>
            <a:r>
              <a:rPr b="1" i="0" lang="ar-SA" sz="1800" u="none" cap="none" strike="noStrike">
                <a:solidFill>
                  <a:srgbClr val="FF0000"/>
                </a:solidFill>
                <a:latin typeface="Arial"/>
                <a:ea typeface="Arial"/>
                <a:cs typeface="Arial"/>
                <a:sym typeface="Arial"/>
              </a:rPr>
              <a:t>165  د.ل</a:t>
            </a:r>
            <a:endParaRPr b="0" i="0" sz="7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400"/>
              <a:buFont typeface="Arial"/>
              <a:buNone/>
            </a:pPr>
            <a:r>
              <a:rPr b="0" i="0" lang="ar-SA" sz="1400" u="none" cap="none" strike="noStrike">
                <a:solidFill>
                  <a:srgbClr val="000000"/>
                </a:solidFill>
                <a:latin typeface="Arial"/>
                <a:ea typeface="Arial"/>
                <a:cs typeface="Arial"/>
                <a:sym typeface="Arial"/>
              </a:rPr>
              <a:t>التقييمات (0) | كتابة تعليق</a:t>
            </a:r>
            <a:endParaRPr/>
          </a:p>
          <a:p>
            <a:pPr indent="0" lvl="0" marL="0" marR="0" rtl="1" algn="r">
              <a:lnSpc>
                <a:spcPct val="100000"/>
              </a:lnSpc>
              <a:spcBef>
                <a:spcPts val="0"/>
              </a:spcBef>
              <a:spcAft>
                <a:spcPts val="0"/>
              </a:spcAft>
              <a:buClr>
                <a:srgbClr val="000000"/>
              </a:buClr>
              <a:buSzPts val="1400"/>
              <a:buFont typeface="Arial"/>
              <a:buNone/>
            </a:pPr>
            <a:r>
              <a:rPr b="1" i="0" lang="ar-SA" sz="1400" u="none" cap="none" strike="noStrike">
                <a:solidFill>
                  <a:srgbClr val="000000"/>
                </a:solidFill>
                <a:latin typeface="Arial"/>
                <a:ea typeface="Arial"/>
                <a:cs typeface="Arial"/>
                <a:sym typeface="Arial"/>
              </a:rPr>
              <a:t>الحجم</a:t>
            </a:r>
            <a:endParaRPr b="0" i="0" sz="14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400"/>
              <a:buFont typeface="Arial"/>
              <a:buNone/>
            </a:pPr>
            <a:r>
              <a:rPr b="0" i="0" lang="ar-SA" sz="1400" u="none" cap="none" strike="noStrike">
                <a:solidFill>
                  <a:srgbClr val="000000"/>
                </a:solidFill>
                <a:latin typeface="Arial"/>
                <a:ea typeface="Arial"/>
                <a:cs typeface="Arial"/>
                <a:sym typeface="Arial"/>
              </a:rPr>
              <a:t>50ml</a:t>
            </a:r>
            <a:endParaRPr b="0" i="0" sz="14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400"/>
              <a:buFont typeface="Arial"/>
              <a:buNone/>
            </a:pPr>
            <a:r>
              <a:rPr b="1" i="0" lang="ar-SA" sz="1400" u="none" cap="none" strike="noStrike">
                <a:solidFill>
                  <a:srgbClr val="000000"/>
                </a:solidFill>
                <a:latin typeface="Arial"/>
                <a:ea typeface="Arial"/>
                <a:cs typeface="Arial"/>
                <a:sym typeface="Arial"/>
              </a:rPr>
              <a:t>تركيز</a:t>
            </a:r>
            <a:endParaRPr b="0" i="0" sz="14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400"/>
              <a:buFont typeface="Arial"/>
              <a:buNone/>
            </a:pPr>
            <a:r>
              <a:rPr b="0" i="0" lang="ar-SA" sz="1400" u="none" cap="none" strike="noStrike">
                <a:solidFill>
                  <a:srgbClr val="000000"/>
                </a:solidFill>
                <a:latin typeface="Arial"/>
                <a:ea typeface="Arial"/>
                <a:cs typeface="Arial"/>
                <a:sym typeface="Arial"/>
              </a:rPr>
              <a:t>eau de Perfume</a:t>
            </a:r>
            <a:endParaRPr b="0" i="0" sz="14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400"/>
              <a:buFont typeface="Arial"/>
              <a:buNone/>
            </a:pPr>
            <a:r>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2"/>
          <p:cNvPicPr preferRelativeResize="0"/>
          <p:nvPr/>
        </p:nvPicPr>
        <p:blipFill rotWithShape="1">
          <a:blip r:embed="rId3">
            <a:alphaModFix/>
          </a:blip>
          <a:srcRect b="0" l="0" r="0" t="0"/>
          <a:stretch/>
        </p:blipFill>
        <p:spPr>
          <a:xfrm>
            <a:off x="49149" y="370704"/>
            <a:ext cx="4956185" cy="3365250"/>
          </a:xfrm>
          <a:prstGeom prst="rect">
            <a:avLst/>
          </a:prstGeom>
          <a:noFill/>
          <a:ln>
            <a:noFill/>
          </a:ln>
        </p:spPr>
      </p:pic>
      <p:pic>
        <p:nvPicPr>
          <p:cNvPr id="156" name="Google Shape;156;p22"/>
          <p:cNvPicPr preferRelativeResize="0"/>
          <p:nvPr/>
        </p:nvPicPr>
        <p:blipFill rotWithShape="1">
          <a:blip r:embed="rId4">
            <a:alphaModFix/>
          </a:blip>
          <a:srcRect b="0" l="0" r="0" t="0"/>
          <a:stretch/>
        </p:blipFill>
        <p:spPr>
          <a:xfrm>
            <a:off x="659495" y="3453714"/>
            <a:ext cx="3096954" cy="2963855"/>
          </a:xfrm>
          <a:prstGeom prst="rect">
            <a:avLst/>
          </a:prstGeom>
          <a:noFill/>
          <a:ln>
            <a:noFill/>
          </a:ln>
        </p:spPr>
      </p:pic>
      <p:sp>
        <p:nvSpPr>
          <p:cNvPr id="157" name="Google Shape;157;p22"/>
          <p:cNvSpPr/>
          <p:nvPr/>
        </p:nvSpPr>
        <p:spPr>
          <a:xfrm>
            <a:off x="5342238" y="726755"/>
            <a:ext cx="6096000" cy="2092881"/>
          </a:xfrm>
          <a:prstGeom prst="rect">
            <a:avLst/>
          </a:prstGeom>
          <a:solidFill>
            <a:srgbClr val="FFFFFF"/>
          </a:solidFill>
          <a:ln>
            <a:noFill/>
          </a:ln>
        </p:spPr>
        <p:txBody>
          <a:bodyPr anchorCtr="0" anchor="ctr" bIns="0" lIns="0" spcFirstLastPara="1" rIns="0" wrap="square" tIns="0">
            <a:noAutofit/>
          </a:bodyPr>
          <a:lstStyle/>
          <a:p>
            <a:pPr indent="0" lvl="0" marL="0" marR="0" rtl="1" algn="just">
              <a:spcBef>
                <a:spcPts val="0"/>
              </a:spcBef>
              <a:spcAft>
                <a:spcPts val="0"/>
              </a:spcAft>
              <a:buNone/>
            </a:pPr>
            <a:r>
              <a:rPr b="1" i="0" lang="ar-SA" sz="1800" u="none" cap="none" strike="noStrike">
                <a:solidFill>
                  <a:srgbClr val="29323B"/>
                </a:solidFill>
                <a:latin typeface="Arial"/>
                <a:ea typeface="Arial"/>
                <a:cs typeface="Arial"/>
                <a:sym typeface="Arial"/>
              </a:rPr>
              <a:t>عطر </a:t>
            </a:r>
            <a:r>
              <a:rPr b="1" i="0" lang="ar-SA" sz="1800" u="none" cap="none" strike="noStrike">
                <a:solidFill>
                  <a:schemeClr val="dk1"/>
                </a:solidFill>
                <a:latin typeface="Arial"/>
                <a:ea typeface="Arial"/>
                <a:cs typeface="Arial"/>
                <a:sym typeface="Arial"/>
              </a:rPr>
              <a:t>My Burberry Blush</a:t>
            </a:r>
            <a:endParaRPr b="1" i="0" sz="18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800"/>
              <a:buFont typeface="Arial"/>
              <a:buNone/>
            </a:pPr>
            <a:r>
              <a:t/>
            </a:r>
            <a:endParaRPr b="1" i="0" sz="1800" u="none" cap="none" strike="noStrike">
              <a:solidFill>
                <a:srgbClr val="29323B"/>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490 د.ل   </a:t>
            </a:r>
            <a:r>
              <a:rPr b="1" i="0" lang="ar-SA" sz="2000" u="none" cap="none" strike="noStrike">
                <a:solidFill>
                  <a:srgbClr val="FF0000"/>
                </a:solidFill>
                <a:latin typeface="Arial"/>
                <a:ea typeface="Arial"/>
                <a:cs typeface="Arial"/>
                <a:sym typeface="Arial"/>
              </a:rPr>
              <a:t>530 د.ل</a:t>
            </a:r>
            <a:endParaRPr b="0" i="0" sz="800" u="none" cap="none" strike="noStrike">
              <a:solidFill>
                <a:srgbClr val="FF0000"/>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التقييمات (0) | كتابة تعليق</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الحجم</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90 ml</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تركيز</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Eau de Perfume</a:t>
            </a:r>
            <a:endParaRPr b="0" i="0" sz="1600" u="none" cap="none" strike="noStrike">
              <a:solidFill>
                <a:schemeClr val="dk1"/>
              </a:solidFill>
              <a:latin typeface="Arial"/>
              <a:ea typeface="Arial"/>
              <a:cs typeface="Arial"/>
              <a:sym typeface="Arial"/>
            </a:endParaRPr>
          </a:p>
        </p:txBody>
      </p:sp>
      <p:sp>
        <p:nvSpPr>
          <p:cNvPr id="158" name="Google Shape;158;p22"/>
          <p:cNvSpPr txBox="1"/>
          <p:nvPr/>
        </p:nvSpPr>
        <p:spPr>
          <a:xfrm>
            <a:off x="4139514" y="3172249"/>
            <a:ext cx="7374925" cy="2924711"/>
          </a:xfrm>
          <a:prstGeom prst="rect">
            <a:avLst/>
          </a:prstGeom>
          <a:noFill/>
          <a:ln>
            <a:noFill/>
          </a:ln>
        </p:spPr>
        <p:txBody>
          <a:bodyPr anchorCtr="0" anchor="t" bIns="45700" lIns="91425" spcFirstLastPara="1" rIns="91425" wrap="square" tIns="45700">
            <a:spAutoFit/>
          </a:bodyPr>
          <a:lstStyle/>
          <a:p>
            <a:pPr indent="0" lvl="0" marL="0" marR="0" rtl="1" algn="just">
              <a:lnSpc>
                <a:spcPct val="150000"/>
              </a:lnSpc>
              <a:spcBef>
                <a:spcPts val="0"/>
              </a:spcBef>
              <a:spcAft>
                <a:spcPts val="0"/>
              </a:spcAft>
              <a:buClr>
                <a:srgbClr val="000000"/>
              </a:buClr>
              <a:buSzPts val="1800"/>
              <a:buFont typeface="Arial"/>
              <a:buNone/>
            </a:pPr>
            <a:r>
              <a:rPr b="1" i="0" lang="ar-SA" sz="1800" u="none" cap="none" strike="noStrike">
                <a:solidFill>
                  <a:srgbClr val="000000"/>
                </a:solidFill>
                <a:latin typeface="Arial"/>
                <a:ea typeface="Arial"/>
                <a:cs typeface="Arial"/>
                <a:sym typeface="Arial"/>
              </a:rPr>
              <a:t>تفاصيل المنتج</a:t>
            </a:r>
            <a:endParaRPr b="1" i="0" sz="180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Clr>
                <a:schemeClr val="dk1"/>
              </a:buClr>
              <a:buSzPts val="1050"/>
              <a:buFont typeface="Calibri"/>
              <a:buNone/>
            </a:pPr>
            <a:r>
              <a:t/>
            </a:r>
            <a:endParaRPr b="1" i="0" sz="105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None/>
            </a:pPr>
            <a:r>
              <a:rPr b="0" i="0" lang="ar-SA" sz="1600" u="none" cap="none" strike="noStrike">
                <a:solidFill>
                  <a:schemeClr val="dk1"/>
                </a:solidFill>
                <a:latin typeface="Arial"/>
                <a:ea typeface="Arial"/>
                <a:cs typeface="Arial"/>
                <a:sym typeface="Arial"/>
              </a:rPr>
              <a:t>هو أحدث العطور النسائية لبيت الأزياء البريطاني العريق </a:t>
            </a:r>
            <a:endParaRPr/>
          </a:p>
          <a:p>
            <a:pPr indent="0" lvl="0" marL="0" marR="0" rtl="1" algn="just">
              <a:lnSpc>
                <a:spcPct val="150000"/>
              </a:lnSpc>
              <a:spcBef>
                <a:spcPts val="0"/>
              </a:spcBef>
              <a:spcAft>
                <a:spcPts val="0"/>
              </a:spcAft>
              <a:buNone/>
            </a:pPr>
            <a:r>
              <a:rPr b="0" i="0" lang="ar-SA" sz="1600" u="none" cap="none" strike="noStrike">
                <a:solidFill>
                  <a:schemeClr val="dk1"/>
                </a:solidFill>
                <a:latin typeface="Arial"/>
                <a:ea typeface="Arial"/>
                <a:cs typeface="Arial"/>
                <a:sym typeface="Arial"/>
              </a:rPr>
              <a:t>العطر الجديد استوحى رقته من رقة وتمايل أزهار الصيف عند هبوب نسمات المساء وجاء بطابع زهري خلاب لقد أبدع الخبير العطري الشهير في خلط مكونات هذا العطر الخلاب إذ قام بافتتاح العطر برائحة الرمان والليمون, ثم زاد جرعة الرقة من خلال قلب العطر المفعم برائحة بتلات الورد ونبات ابرة الراعي مع التفاح الأخضر ثم ختم بقاعدة عطرية من الياسمين مع الوستارية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3"/>
          <p:cNvPicPr preferRelativeResize="0"/>
          <p:nvPr/>
        </p:nvPicPr>
        <p:blipFill rotWithShape="1">
          <a:blip r:embed="rId3">
            <a:alphaModFix/>
          </a:blip>
          <a:srcRect b="0" l="0" r="0" t="0"/>
          <a:stretch/>
        </p:blipFill>
        <p:spPr>
          <a:xfrm>
            <a:off x="743978" y="0"/>
            <a:ext cx="3160241" cy="4213654"/>
          </a:xfrm>
          <a:prstGeom prst="rect">
            <a:avLst/>
          </a:prstGeom>
          <a:noFill/>
          <a:ln>
            <a:noFill/>
          </a:ln>
        </p:spPr>
      </p:pic>
      <p:pic>
        <p:nvPicPr>
          <p:cNvPr id="164" name="Google Shape;164;p23"/>
          <p:cNvPicPr preferRelativeResize="0"/>
          <p:nvPr/>
        </p:nvPicPr>
        <p:blipFill rotWithShape="1">
          <a:blip r:embed="rId4">
            <a:alphaModFix/>
          </a:blip>
          <a:srcRect b="0" l="0" r="0" t="0"/>
          <a:stretch/>
        </p:blipFill>
        <p:spPr>
          <a:xfrm>
            <a:off x="924694" y="3564924"/>
            <a:ext cx="2885303" cy="2885303"/>
          </a:xfrm>
          <a:prstGeom prst="rect">
            <a:avLst/>
          </a:prstGeom>
          <a:noFill/>
          <a:ln>
            <a:noFill/>
          </a:ln>
        </p:spPr>
      </p:pic>
      <p:sp>
        <p:nvSpPr>
          <p:cNvPr id="165" name="Google Shape;165;p23"/>
          <p:cNvSpPr/>
          <p:nvPr/>
        </p:nvSpPr>
        <p:spPr>
          <a:xfrm>
            <a:off x="5342238" y="726755"/>
            <a:ext cx="6096000" cy="2092881"/>
          </a:xfrm>
          <a:prstGeom prst="rect">
            <a:avLst/>
          </a:prstGeom>
          <a:solidFill>
            <a:srgbClr val="FFFFFF"/>
          </a:solidFill>
          <a:ln>
            <a:noFill/>
          </a:ln>
        </p:spPr>
        <p:txBody>
          <a:bodyPr anchorCtr="0" anchor="ctr" bIns="0" lIns="0" spcFirstLastPara="1" rIns="0" wrap="square" tIns="0">
            <a:noAutofit/>
          </a:bodyPr>
          <a:lstStyle/>
          <a:p>
            <a:pPr indent="0" lvl="0" marL="0" marR="0" rtl="1" algn="just">
              <a:spcBef>
                <a:spcPts val="0"/>
              </a:spcBef>
              <a:spcAft>
                <a:spcPts val="0"/>
              </a:spcAft>
              <a:buNone/>
            </a:pPr>
            <a:r>
              <a:rPr b="1" i="0" lang="ar-SA" sz="1800" u="none" cap="none" strike="noStrike">
                <a:solidFill>
                  <a:srgbClr val="29323B"/>
                </a:solidFill>
                <a:latin typeface="Arial"/>
                <a:ea typeface="Arial"/>
                <a:cs typeface="Arial"/>
                <a:sym typeface="Arial"/>
              </a:rPr>
              <a:t>عطر </a:t>
            </a:r>
            <a:r>
              <a:rPr b="1" i="0" lang="ar-SA" sz="1800" u="none" cap="none" strike="noStrike">
                <a:solidFill>
                  <a:schemeClr val="dk1"/>
                </a:solidFill>
                <a:latin typeface="Arial"/>
                <a:ea typeface="Arial"/>
                <a:cs typeface="Arial"/>
                <a:sym typeface="Arial"/>
              </a:rPr>
              <a:t>BURBERRY HERO</a:t>
            </a:r>
            <a:endParaRPr b="1" i="0" sz="18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800"/>
              <a:buFont typeface="Arial"/>
              <a:buNone/>
            </a:pPr>
            <a:r>
              <a:t/>
            </a:r>
            <a:endParaRPr b="1" i="0" sz="1800" u="none" cap="none" strike="noStrike">
              <a:solidFill>
                <a:srgbClr val="29323B"/>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465 د.ل   </a:t>
            </a:r>
            <a:r>
              <a:rPr b="1" i="0" lang="ar-SA" sz="2000" u="none" cap="none" strike="noStrike">
                <a:solidFill>
                  <a:srgbClr val="FF0000"/>
                </a:solidFill>
                <a:latin typeface="Arial"/>
                <a:ea typeface="Arial"/>
                <a:cs typeface="Arial"/>
                <a:sym typeface="Arial"/>
              </a:rPr>
              <a:t>540 د.ل</a:t>
            </a:r>
            <a:endParaRPr b="0" i="0" sz="800" u="none" cap="none" strike="noStrike">
              <a:solidFill>
                <a:srgbClr val="FF0000"/>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التقييمات (0) | كتابة تعليق</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الحجم</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100 ml</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تركيز</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Eau de Perfume</a:t>
            </a:r>
            <a:endParaRPr b="0" i="0" sz="1600" u="none" cap="none" strike="noStrike">
              <a:solidFill>
                <a:schemeClr val="dk1"/>
              </a:solidFill>
              <a:latin typeface="Arial"/>
              <a:ea typeface="Arial"/>
              <a:cs typeface="Arial"/>
              <a:sym typeface="Arial"/>
            </a:endParaRPr>
          </a:p>
        </p:txBody>
      </p:sp>
      <p:sp>
        <p:nvSpPr>
          <p:cNvPr id="166" name="Google Shape;166;p23"/>
          <p:cNvSpPr txBox="1"/>
          <p:nvPr/>
        </p:nvSpPr>
        <p:spPr>
          <a:xfrm>
            <a:off x="3990712" y="3172249"/>
            <a:ext cx="7523727" cy="3294043"/>
          </a:xfrm>
          <a:prstGeom prst="rect">
            <a:avLst/>
          </a:prstGeom>
          <a:noFill/>
          <a:ln>
            <a:noFill/>
          </a:ln>
        </p:spPr>
        <p:txBody>
          <a:bodyPr anchorCtr="0" anchor="t" bIns="45700" lIns="91425" spcFirstLastPara="1" rIns="91425" wrap="square" tIns="45700">
            <a:spAutoFit/>
          </a:bodyPr>
          <a:lstStyle/>
          <a:p>
            <a:pPr indent="0" lvl="0" marL="0" marR="0" rtl="1" algn="just">
              <a:lnSpc>
                <a:spcPct val="150000"/>
              </a:lnSpc>
              <a:spcBef>
                <a:spcPts val="0"/>
              </a:spcBef>
              <a:spcAft>
                <a:spcPts val="0"/>
              </a:spcAft>
              <a:buClr>
                <a:srgbClr val="000000"/>
              </a:buClr>
              <a:buSzPts val="1800"/>
              <a:buFont typeface="Arial"/>
              <a:buNone/>
            </a:pPr>
            <a:r>
              <a:rPr b="1" i="0" lang="ar-SA" sz="1800" u="none" cap="none" strike="noStrike">
                <a:solidFill>
                  <a:srgbClr val="000000"/>
                </a:solidFill>
                <a:latin typeface="Arial"/>
                <a:ea typeface="Arial"/>
                <a:cs typeface="Arial"/>
                <a:sym typeface="Arial"/>
              </a:rPr>
              <a:t>تفاصيل المنتج</a:t>
            </a:r>
            <a:endParaRPr b="1" i="0" sz="180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Clr>
                <a:schemeClr val="dk1"/>
              </a:buClr>
              <a:buSzPts val="1050"/>
              <a:buFont typeface="Calibri"/>
              <a:buNone/>
            </a:pPr>
            <a:r>
              <a:t/>
            </a:r>
            <a:endParaRPr b="1" i="0" sz="105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None/>
            </a:pPr>
            <a:r>
              <a:rPr b="0" i="0" lang="ar-SA" sz="1600" u="none" cap="none" strike="noStrike">
                <a:solidFill>
                  <a:schemeClr val="dk1"/>
                </a:solidFill>
                <a:latin typeface="Arial"/>
                <a:ea typeface="Arial"/>
                <a:cs typeface="Arial"/>
                <a:sym typeface="Arial"/>
              </a:rPr>
              <a:t>يستكشف عطر بربري هيرو الرجالي جانبًا بطوليًّا جديدًا يتسم بالجاذبية: شجاعة تقبّل المرء لذاته. وهو يروي قصة رجل يخوض رحلة لاستكشاف ذاته.</a:t>
            </a:r>
            <a:endParaRPr/>
          </a:p>
          <a:p>
            <a:pPr indent="0" lvl="0" marL="0" marR="0" rtl="1" algn="just">
              <a:lnSpc>
                <a:spcPct val="150000"/>
              </a:lnSpc>
              <a:spcBef>
                <a:spcPts val="0"/>
              </a:spcBef>
              <a:spcAft>
                <a:spcPts val="0"/>
              </a:spcAft>
              <a:buNone/>
            </a:pPr>
            <a:r>
              <a:rPr b="0" i="0" lang="ar-SA" sz="1600" u="none" cap="none" strike="noStrike">
                <a:solidFill>
                  <a:schemeClr val="dk1"/>
                </a:solidFill>
                <a:latin typeface="Arial"/>
                <a:ea typeface="Arial"/>
                <a:cs typeface="Arial"/>
                <a:sym typeface="Arial"/>
              </a:rPr>
              <a:t>حيث روح الاستكشاف والإحساس الداخلي لديه. تفيض طاقته بأحاسيس مرهفة تتجلى في حضور الحصان بوصفه مخلوقًا هائلًا يعبّر عن قوّة بطلنا</a:t>
            </a:r>
            <a:endParaRPr/>
          </a:p>
          <a:p>
            <a:pPr indent="0" lvl="0" marL="0" marR="0" rtl="1" algn="just">
              <a:lnSpc>
                <a:spcPct val="150000"/>
              </a:lnSpc>
              <a:spcBef>
                <a:spcPts val="0"/>
              </a:spcBef>
              <a:spcAft>
                <a:spcPts val="0"/>
              </a:spcAft>
              <a:buNone/>
            </a:pPr>
            <a:r>
              <a:rPr b="0" i="0" lang="ar-SA" sz="1600" u="none" cap="none" strike="noStrike">
                <a:solidFill>
                  <a:schemeClr val="dk1"/>
                </a:solidFill>
                <a:latin typeface="Arial"/>
                <a:ea typeface="Arial"/>
                <a:cs typeface="Arial"/>
                <a:sym typeface="Arial"/>
              </a:rPr>
              <a:t>يحتوي العطر على ثلاث زيوت من خشب الأرز الدافئ كقاعدة عطرية مُميزة، وينتهي برائحة منعشة ومتألقة. يفتتح العطر برائحة إبر الصنوبر النابضة بالحيوية مع البنزوين والبخور، ليصنع مزيجًا قويًا من الإحساس العميق</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4"/>
          <p:cNvPicPr preferRelativeResize="0"/>
          <p:nvPr/>
        </p:nvPicPr>
        <p:blipFill rotWithShape="1">
          <a:blip r:embed="rId3">
            <a:alphaModFix/>
          </a:blip>
          <a:srcRect b="0" l="0" r="0" t="0"/>
          <a:stretch/>
        </p:blipFill>
        <p:spPr>
          <a:xfrm>
            <a:off x="628132" y="92676"/>
            <a:ext cx="3336324" cy="3336324"/>
          </a:xfrm>
          <a:prstGeom prst="rect">
            <a:avLst/>
          </a:prstGeom>
          <a:noFill/>
          <a:ln>
            <a:noFill/>
          </a:ln>
        </p:spPr>
      </p:pic>
      <p:pic>
        <p:nvPicPr>
          <p:cNvPr id="172" name="Google Shape;172;p24"/>
          <p:cNvPicPr preferRelativeResize="0"/>
          <p:nvPr/>
        </p:nvPicPr>
        <p:blipFill rotWithShape="1">
          <a:blip r:embed="rId4">
            <a:alphaModFix/>
          </a:blip>
          <a:srcRect b="0" l="0" r="0" t="0"/>
          <a:stretch/>
        </p:blipFill>
        <p:spPr>
          <a:xfrm>
            <a:off x="931988" y="3429000"/>
            <a:ext cx="2739339" cy="3336324"/>
          </a:xfrm>
          <a:prstGeom prst="rect">
            <a:avLst/>
          </a:prstGeom>
          <a:noFill/>
          <a:ln>
            <a:noFill/>
          </a:ln>
        </p:spPr>
      </p:pic>
      <p:sp>
        <p:nvSpPr>
          <p:cNvPr id="173" name="Google Shape;173;p24"/>
          <p:cNvSpPr/>
          <p:nvPr/>
        </p:nvSpPr>
        <p:spPr>
          <a:xfrm>
            <a:off x="5342238" y="726755"/>
            <a:ext cx="6096000" cy="2092881"/>
          </a:xfrm>
          <a:prstGeom prst="rect">
            <a:avLst/>
          </a:prstGeom>
          <a:solidFill>
            <a:srgbClr val="FFFFFF"/>
          </a:solidFill>
          <a:ln>
            <a:noFill/>
          </a:ln>
        </p:spPr>
        <p:txBody>
          <a:bodyPr anchorCtr="0" anchor="ctr" bIns="0" lIns="0" spcFirstLastPara="1" rIns="0" wrap="square" tIns="0">
            <a:noAutofit/>
          </a:bodyPr>
          <a:lstStyle/>
          <a:p>
            <a:pPr indent="0" lvl="0" marL="0" marR="0" rtl="1" algn="just">
              <a:spcBef>
                <a:spcPts val="0"/>
              </a:spcBef>
              <a:spcAft>
                <a:spcPts val="0"/>
              </a:spcAft>
              <a:buNone/>
            </a:pPr>
            <a:r>
              <a:rPr b="1" i="0" lang="ar-SA" sz="1800" u="none" cap="none" strike="noStrike">
                <a:solidFill>
                  <a:srgbClr val="29323B"/>
                </a:solidFill>
                <a:latin typeface="Arial"/>
                <a:ea typeface="Arial"/>
                <a:cs typeface="Arial"/>
                <a:sym typeface="Arial"/>
              </a:rPr>
              <a:t>عطر </a:t>
            </a:r>
            <a:r>
              <a:rPr b="1" i="0" lang="ar-SA" sz="1800" u="none" cap="none" strike="noStrike">
                <a:solidFill>
                  <a:schemeClr val="dk1"/>
                </a:solidFill>
                <a:latin typeface="Arial"/>
                <a:ea typeface="Arial"/>
                <a:cs typeface="Arial"/>
                <a:sym typeface="Arial"/>
              </a:rPr>
              <a:t>Costume National Scent Intense</a:t>
            </a:r>
            <a:endParaRPr b="1" i="0" sz="18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800"/>
              <a:buFont typeface="Arial"/>
              <a:buNone/>
            </a:pPr>
            <a:r>
              <a:t/>
            </a:r>
            <a:endParaRPr b="1" i="0" sz="1800" u="none" cap="none" strike="noStrike">
              <a:solidFill>
                <a:srgbClr val="29323B"/>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450 د.ل   </a:t>
            </a:r>
            <a:r>
              <a:rPr b="1" i="0" lang="ar-SA" sz="2000" u="none" cap="none" strike="noStrike">
                <a:solidFill>
                  <a:srgbClr val="FF0000"/>
                </a:solidFill>
                <a:latin typeface="Arial"/>
                <a:ea typeface="Arial"/>
                <a:cs typeface="Arial"/>
                <a:sym typeface="Arial"/>
              </a:rPr>
              <a:t>485 د.ل</a:t>
            </a:r>
            <a:endParaRPr b="0" i="0" sz="800" u="none" cap="none" strike="noStrike">
              <a:solidFill>
                <a:srgbClr val="FF0000"/>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التقييمات (0) | كتابة تعليق</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الحجم</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100 ml</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تركيز</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Eau de Perfume</a:t>
            </a:r>
            <a:endParaRPr b="0" i="0" sz="1600" u="none" cap="none" strike="noStrike">
              <a:solidFill>
                <a:schemeClr val="dk1"/>
              </a:solidFill>
              <a:latin typeface="Arial"/>
              <a:ea typeface="Arial"/>
              <a:cs typeface="Arial"/>
              <a:sym typeface="Arial"/>
            </a:endParaRPr>
          </a:p>
        </p:txBody>
      </p:sp>
      <p:sp>
        <p:nvSpPr>
          <p:cNvPr id="174" name="Google Shape;174;p24"/>
          <p:cNvSpPr txBox="1"/>
          <p:nvPr/>
        </p:nvSpPr>
        <p:spPr>
          <a:xfrm>
            <a:off x="3975184" y="3172249"/>
            <a:ext cx="7539256" cy="2970878"/>
          </a:xfrm>
          <a:prstGeom prst="rect">
            <a:avLst/>
          </a:prstGeom>
          <a:noFill/>
          <a:ln>
            <a:noFill/>
          </a:ln>
        </p:spPr>
        <p:txBody>
          <a:bodyPr anchorCtr="0" anchor="t" bIns="45700" lIns="91425" spcFirstLastPara="1" rIns="91425" wrap="square" tIns="45700">
            <a:spAutoFit/>
          </a:bodyPr>
          <a:lstStyle/>
          <a:p>
            <a:pPr indent="0" lvl="0" marL="0" marR="0" rtl="1" algn="just">
              <a:lnSpc>
                <a:spcPct val="150000"/>
              </a:lnSpc>
              <a:spcBef>
                <a:spcPts val="0"/>
              </a:spcBef>
              <a:spcAft>
                <a:spcPts val="0"/>
              </a:spcAft>
              <a:buClr>
                <a:srgbClr val="000000"/>
              </a:buClr>
              <a:buSzPts val="1800"/>
              <a:buFont typeface="Arial"/>
              <a:buNone/>
            </a:pPr>
            <a:r>
              <a:rPr b="1" i="0" lang="ar-SA" sz="1800" u="none" cap="none" strike="noStrike">
                <a:solidFill>
                  <a:srgbClr val="000000"/>
                </a:solidFill>
                <a:latin typeface="Arial"/>
                <a:ea typeface="Arial"/>
                <a:cs typeface="Arial"/>
                <a:sym typeface="Arial"/>
              </a:rPr>
              <a:t>تفاصيل المنتج</a:t>
            </a:r>
            <a:endParaRPr b="1" i="0" sz="180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Clr>
                <a:schemeClr val="dk1"/>
              </a:buClr>
              <a:buSzPts val="1050"/>
              <a:buFont typeface="Calibri"/>
              <a:buNone/>
            </a:pPr>
            <a:r>
              <a:t/>
            </a:r>
            <a:endParaRPr b="1" i="0" sz="105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None/>
            </a:pPr>
            <a:r>
              <a:rPr b="1" i="0" lang="ar-SA" sz="1800" u="none" cap="none" strike="noStrike">
                <a:solidFill>
                  <a:schemeClr val="dk1"/>
                </a:solidFill>
                <a:latin typeface="Calibri"/>
                <a:ea typeface="Calibri"/>
                <a:cs typeface="Calibri"/>
                <a:sym typeface="Calibri"/>
              </a:rPr>
              <a:t> </a:t>
            </a:r>
            <a:r>
              <a:rPr b="0" i="0" lang="ar-SA" sz="1600" u="none" cap="none" strike="noStrike">
                <a:solidFill>
                  <a:schemeClr val="dk1"/>
                </a:solidFill>
                <a:latin typeface="Arial"/>
                <a:ea typeface="Arial"/>
                <a:cs typeface="Arial"/>
                <a:sym typeface="Arial"/>
              </a:rPr>
              <a:t>يعبر عطر كوستوم عن الاناقة والجاذبية والرجولة المثالية عطر جذاب جدا مركز جدا وبثبات عظيم أيضا عطر تفاعلي مع جميع الأجواء بتركيبه من الباتشولي التي تجعل العطر هوا استفراد كامل لكل من حولك هوا جاذبية وسحر العنبر ليجعلك انت مصدر الفضول</a:t>
            </a:r>
            <a:br>
              <a:rPr b="0" i="0" lang="ar-SA" sz="1600" u="none" cap="none" strike="noStrike">
                <a:solidFill>
                  <a:schemeClr val="dk1"/>
                </a:solidFill>
                <a:latin typeface="Arial"/>
                <a:ea typeface="Arial"/>
                <a:cs typeface="Arial"/>
                <a:sym typeface="Arial"/>
              </a:rPr>
            </a:br>
            <a:r>
              <a:rPr b="0" i="0" lang="ar-SA" sz="1600" u="none" cap="none" strike="noStrike">
                <a:solidFill>
                  <a:schemeClr val="dk1"/>
                </a:solidFill>
                <a:latin typeface="Arial"/>
                <a:ea typeface="Arial"/>
                <a:cs typeface="Arial"/>
                <a:sym typeface="Arial"/>
              </a:rPr>
              <a:t>مكونات العطر افتتاحية العطر الشاي, القرفة, التفاح والبرغوث; قلب العطر الكركدية, الياسمين والدافانا  قاعدة العطر تتكون من العنبر الكريستالي, العنبر, خشب الصندل, الباتشولي, الجلود واللبان.</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25"/>
          <p:cNvPicPr preferRelativeResize="0"/>
          <p:nvPr/>
        </p:nvPicPr>
        <p:blipFill rotWithShape="1">
          <a:blip r:embed="rId3">
            <a:alphaModFix/>
          </a:blip>
          <a:srcRect b="0" l="0" r="0" t="0"/>
          <a:stretch/>
        </p:blipFill>
        <p:spPr>
          <a:xfrm>
            <a:off x="1051140" y="568411"/>
            <a:ext cx="3460355" cy="3188043"/>
          </a:xfrm>
          <a:prstGeom prst="rect">
            <a:avLst/>
          </a:prstGeom>
          <a:noFill/>
          <a:ln>
            <a:noFill/>
          </a:ln>
        </p:spPr>
      </p:pic>
      <p:pic>
        <p:nvPicPr>
          <p:cNvPr id="180" name="Google Shape;180;p25"/>
          <p:cNvPicPr preferRelativeResize="0"/>
          <p:nvPr/>
        </p:nvPicPr>
        <p:blipFill rotWithShape="1">
          <a:blip r:embed="rId4">
            <a:alphaModFix/>
          </a:blip>
          <a:srcRect b="0" l="0" r="0" t="0"/>
          <a:stretch/>
        </p:blipFill>
        <p:spPr>
          <a:xfrm>
            <a:off x="963466" y="3831244"/>
            <a:ext cx="3548029" cy="3026755"/>
          </a:xfrm>
          <a:prstGeom prst="rect">
            <a:avLst/>
          </a:prstGeom>
          <a:noFill/>
          <a:ln>
            <a:noFill/>
          </a:ln>
        </p:spPr>
      </p:pic>
      <p:sp>
        <p:nvSpPr>
          <p:cNvPr id="181" name="Google Shape;181;p25"/>
          <p:cNvSpPr/>
          <p:nvPr/>
        </p:nvSpPr>
        <p:spPr>
          <a:xfrm>
            <a:off x="5342238" y="726755"/>
            <a:ext cx="6096000" cy="2092881"/>
          </a:xfrm>
          <a:prstGeom prst="rect">
            <a:avLst/>
          </a:prstGeom>
          <a:solidFill>
            <a:srgbClr val="FFFFFF"/>
          </a:solidFill>
          <a:ln>
            <a:noFill/>
          </a:ln>
        </p:spPr>
        <p:txBody>
          <a:bodyPr anchorCtr="0" anchor="ctr" bIns="0" lIns="0" spcFirstLastPara="1" rIns="0" wrap="square" tIns="0">
            <a:noAutofit/>
          </a:bodyPr>
          <a:lstStyle/>
          <a:p>
            <a:pPr indent="0" lvl="0" marL="0" marR="0" rtl="1" algn="just">
              <a:spcBef>
                <a:spcPts val="0"/>
              </a:spcBef>
              <a:spcAft>
                <a:spcPts val="0"/>
              </a:spcAft>
              <a:buNone/>
            </a:pPr>
            <a:r>
              <a:rPr b="1" i="0" lang="ar-SA" sz="1800" u="none" cap="none" strike="noStrike">
                <a:solidFill>
                  <a:srgbClr val="29323B"/>
                </a:solidFill>
                <a:latin typeface="Arial"/>
                <a:ea typeface="Arial"/>
                <a:cs typeface="Arial"/>
                <a:sym typeface="Arial"/>
              </a:rPr>
              <a:t>عطر </a:t>
            </a:r>
            <a:r>
              <a:rPr b="1" i="0" lang="ar-SA" sz="1800" u="none" cap="none" strike="noStrike">
                <a:solidFill>
                  <a:schemeClr val="dk1"/>
                </a:solidFill>
                <a:latin typeface="Arial"/>
                <a:ea typeface="Arial"/>
                <a:cs typeface="Arial"/>
                <a:sym typeface="Arial"/>
              </a:rPr>
              <a:t>Hugo Intense</a:t>
            </a:r>
            <a:endParaRPr b="1" i="0" sz="18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800"/>
              <a:buFont typeface="Arial"/>
              <a:buNone/>
            </a:pPr>
            <a:r>
              <a:t/>
            </a:r>
            <a:endParaRPr b="1" i="0" sz="1800" u="none" cap="none" strike="noStrike">
              <a:solidFill>
                <a:srgbClr val="29323B"/>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450 د.ل   </a:t>
            </a:r>
            <a:r>
              <a:rPr b="1" i="0" lang="ar-SA" sz="2000" u="none" cap="none" strike="noStrike">
                <a:solidFill>
                  <a:srgbClr val="FF0000"/>
                </a:solidFill>
                <a:latin typeface="Arial"/>
                <a:ea typeface="Arial"/>
                <a:cs typeface="Arial"/>
                <a:sym typeface="Arial"/>
              </a:rPr>
              <a:t>510 د.ل</a:t>
            </a:r>
            <a:endParaRPr b="0" i="0" sz="800" u="none" cap="none" strike="noStrike">
              <a:solidFill>
                <a:srgbClr val="FF0000"/>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التقييمات (0) | كتابة تعليق</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الحجم</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125 ml</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تركيز</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Eau de Perfume</a:t>
            </a:r>
            <a:endParaRPr b="0" i="0" sz="1600" u="none" cap="none" strike="noStrike">
              <a:solidFill>
                <a:schemeClr val="dk1"/>
              </a:solidFill>
              <a:latin typeface="Arial"/>
              <a:ea typeface="Arial"/>
              <a:cs typeface="Arial"/>
              <a:sym typeface="Arial"/>
            </a:endParaRPr>
          </a:p>
        </p:txBody>
      </p:sp>
      <p:sp>
        <p:nvSpPr>
          <p:cNvPr id="182" name="Google Shape;182;p25"/>
          <p:cNvSpPr txBox="1"/>
          <p:nvPr/>
        </p:nvSpPr>
        <p:spPr>
          <a:xfrm>
            <a:off x="4806778" y="3172249"/>
            <a:ext cx="6707662" cy="2186048"/>
          </a:xfrm>
          <a:prstGeom prst="rect">
            <a:avLst/>
          </a:prstGeom>
          <a:noFill/>
          <a:ln>
            <a:noFill/>
          </a:ln>
        </p:spPr>
        <p:txBody>
          <a:bodyPr anchorCtr="0" anchor="t" bIns="45700" lIns="91425" spcFirstLastPara="1" rIns="91425" wrap="square" tIns="45700">
            <a:spAutoFit/>
          </a:bodyPr>
          <a:lstStyle/>
          <a:p>
            <a:pPr indent="0" lvl="0" marL="0" marR="0" rtl="1" algn="just">
              <a:lnSpc>
                <a:spcPct val="150000"/>
              </a:lnSpc>
              <a:spcBef>
                <a:spcPts val="0"/>
              </a:spcBef>
              <a:spcAft>
                <a:spcPts val="0"/>
              </a:spcAft>
              <a:buClr>
                <a:srgbClr val="000000"/>
              </a:buClr>
              <a:buSzPts val="1800"/>
              <a:buFont typeface="Arial"/>
              <a:buNone/>
            </a:pPr>
            <a:r>
              <a:rPr b="1" i="0" lang="ar-SA" sz="1800" u="none" cap="none" strike="noStrike">
                <a:solidFill>
                  <a:srgbClr val="000000"/>
                </a:solidFill>
                <a:latin typeface="Arial"/>
                <a:ea typeface="Arial"/>
                <a:cs typeface="Arial"/>
                <a:sym typeface="Arial"/>
              </a:rPr>
              <a:t>تفاصيل المنتج</a:t>
            </a:r>
            <a:endParaRPr b="1" i="0" sz="180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Clr>
                <a:schemeClr val="dk1"/>
              </a:buClr>
              <a:buSzPts val="1050"/>
              <a:buFont typeface="Calibri"/>
              <a:buNone/>
            </a:pPr>
            <a:r>
              <a:t/>
            </a:r>
            <a:endParaRPr b="1" i="0" sz="105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None/>
            </a:pPr>
            <a:r>
              <a:rPr b="0" i="0" lang="ar-SA" sz="1600" u="none" cap="none" strike="noStrike">
                <a:solidFill>
                  <a:schemeClr val="dk1"/>
                </a:solidFill>
                <a:latin typeface="Arial"/>
                <a:ea typeface="Arial"/>
                <a:cs typeface="Arial"/>
                <a:sym typeface="Arial"/>
              </a:rPr>
              <a:t>عطر شرقي - فوچير للرجال . هذا عطر جديد Hugo Intense صدر عام 2023. افتتاحية العطر التفاح الأحمر, القرفة, الليم - الزيزفون والجريب فروت الأحمر; قلب العطر الزعتر الأحمر وإبره الراعي; قاعدة العطر تتكون من خشب الأرز, الجلود والباتشولي</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6"/>
          <p:cNvPicPr preferRelativeResize="0"/>
          <p:nvPr/>
        </p:nvPicPr>
        <p:blipFill rotWithShape="1">
          <a:blip r:embed="rId3">
            <a:alphaModFix/>
          </a:blip>
          <a:srcRect b="0" l="0" r="0" t="0"/>
          <a:stretch/>
        </p:blipFill>
        <p:spPr>
          <a:xfrm>
            <a:off x="942890" y="284978"/>
            <a:ext cx="3251114" cy="3251114"/>
          </a:xfrm>
          <a:prstGeom prst="rect">
            <a:avLst/>
          </a:prstGeom>
          <a:noFill/>
          <a:ln>
            <a:noFill/>
          </a:ln>
        </p:spPr>
      </p:pic>
      <p:pic>
        <p:nvPicPr>
          <p:cNvPr id="188" name="Google Shape;188;p26"/>
          <p:cNvPicPr preferRelativeResize="0"/>
          <p:nvPr/>
        </p:nvPicPr>
        <p:blipFill rotWithShape="1">
          <a:blip r:embed="rId4">
            <a:alphaModFix/>
          </a:blip>
          <a:srcRect b="0" l="0" r="0" t="0"/>
          <a:stretch/>
        </p:blipFill>
        <p:spPr>
          <a:xfrm>
            <a:off x="684427" y="3754333"/>
            <a:ext cx="3768039" cy="2818689"/>
          </a:xfrm>
          <a:prstGeom prst="rect">
            <a:avLst/>
          </a:prstGeom>
          <a:noFill/>
          <a:ln>
            <a:noFill/>
          </a:ln>
        </p:spPr>
      </p:pic>
      <p:sp>
        <p:nvSpPr>
          <p:cNvPr id="189" name="Google Shape;189;p26"/>
          <p:cNvSpPr/>
          <p:nvPr/>
        </p:nvSpPr>
        <p:spPr>
          <a:xfrm>
            <a:off x="5342238" y="1048033"/>
            <a:ext cx="6096000" cy="2092881"/>
          </a:xfrm>
          <a:prstGeom prst="rect">
            <a:avLst/>
          </a:prstGeom>
          <a:solidFill>
            <a:srgbClr val="FFFFFF"/>
          </a:solidFill>
          <a:ln>
            <a:noFill/>
          </a:ln>
        </p:spPr>
        <p:txBody>
          <a:bodyPr anchorCtr="0" anchor="ctr" bIns="0" lIns="0" spcFirstLastPara="1" rIns="0" wrap="square" tIns="0">
            <a:noAutofit/>
          </a:bodyPr>
          <a:lstStyle/>
          <a:p>
            <a:pPr indent="0" lvl="0" marL="0" marR="0" rtl="1" algn="just">
              <a:spcBef>
                <a:spcPts val="0"/>
              </a:spcBef>
              <a:spcAft>
                <a:spcPts val="0"/>
              </a:spcAft>
              <a:buNone/>
            </a:pPr>
            <a:r>
              <a:rPr b="1" i="0" lang="ar-SA" sz="1800" u="none" cap="none" strike="noStrike">
                <a:solidFill>
                  <a:srgbClr val="29323B"/>
                </a:solidFill>
                <a:latin typeface="Arial"/>
                <a:ea typeface="Arial"/>
                <a:cs typeface="Arial"/>
                <a:sym typeface="Arial"/>
              </a:rPr>
              <a:t>عطر </a:t>
            </a:r>
            <a:r>
              <a:rPr b="1" i="0" lang="ar-SA" sz="1800" u="none" cap="none" strike="noStrike">
                <a:solidFill>
                  <a:schemeClr val="dk1"/>
                </a:solidFill>
                <a:latin typeface="Arial"/>
                <a:ea typeface="Arial"/>
                <a:cs typeface="Arial"/>
                <a:sym typeface="Arial"/>
              </a:rPr>
              <a:t>Pasha De Cartier Perfume</a:t>
            </a:r>
            <a:endParaRPr b="1" i="0" sz="18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800"/>
              <a:buFont typeface="Arial"/>
              <a:buNone/>
            </a:pPr>
            <a:r>
              <a:t/>
            </a:r>
            <a:endParaRPr b="1" i="0" sz="1800" u="none" cap="none" strike="noStrike">
              <a:solidFill>
                <a:srgbClr val="29323B"/>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540 د.ل   </a:t>
            </a:r>
            <a:r>
              <a:rPr b="1" i="0" lang="ar-SA" sz="2000" u="none" cap="none" strike="noStrike">
                <a:solidFill>
                  <a:srgbClr val="FF0000"/>
                </a:solidFill>
                <a:latin typeface="Arial"/>
                <a:ea typeface="Arial"/>
                <a:cs typeface="Arial"/>
                <a:sym typeface="Arial"/>
              </a:rPr>
              <a:t>560 د.ل</a:t>
            </a:r>
            <a:endParaRPr b="0" i="0" sz="800" u="none" cap="none" strike="noStrike">
              <a:solidFill>
                <a:srgbClr val="FF0000"/>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التقييمات (0) | كتابة تعليق</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الحجم</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125 ml</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تركيز</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Eau de Perfume</a:t>
            </a:r>
            <a:endParaRPr b="0" i="0" sz="1600" u="none" cap="none" strike="noStrike">
              <a:solidFill>
                <a:schemeClr val="dk1"/>
              </a:solidFill>
              <a:latin typeface="Arial"/>
              <a:ea typeface="Arial"/>
              <a:cs typeface="Arial"/>
              <a:sym typeface="Arial"/>
            </a:endParaRPr>
          </a:p>
        </p:txBody>
      </p:sp>
      <p:sp>
        <p:nvSpPr>
          <p:cNvPr id="190" name="Google Shape;190;p26"/>
          <p:cNvSpPr txBox="1"/>
          <p:nvPr/>
        </p:nvSpPr>
        <p:spPr>
          <a:xfrm>
            <a:off x="4547286" y="3493527"/>
            <a:ext cx="6967154" cy="3011915"/>
          </a:xfrm>
          <a:prstGeom prst="rect">
            <a:avLst/>
          </a:prstGeom>
          <a:noFill/>
          <a:ln>
            <a:noFill/>
          </a:ln>
        </p:spPr>
        <p:txBody>
          <a:bodyPr anchorCtr="0" anchor="t" bIns="45700" lIns="91425" spcFirstLastPara="1" rIns="91425" wrap="square" tIns="45700">
            <a:spAutoFit/>
          </a:bodyPr>
          <a:lstStyle/>
          <a:p>
            <a:pPr indent="0" lvl="0" marL="0" marR="0" rtl="1" algn="just">
              <a:lnSpc>
                <a:spcPct val="150000"/>
              </a:lnSpc>
              <a:spcBef>
                <a:spcPts val="0"/>
              </a:spcBef>
              <a:spcAft>
                <a:spcPts val="0"/>
              </a:spcAft>
              <a:buClr>
                <a:srgbClr val="000000"/>
              </a:buClr>
              <a:buSzPts val="1800"/>
              <a:buFont typeface="Arial"/>
              <a:buNone/>
            </a:pPr>
            <a:r>
              <a:rPr b="1" i="0" lang="ar-SA" sz="1800" u="none" cap="none" strike="noStrike">
                <a:solidFill>
                  <a:srgbClr val="000000"/>
                </a:solidFill>
                <a:latin typeface="Arial"/>
                <a:ea typeface="Arial"/>
                <a:cs typeface="Arial"/>
                <a:sym typeface="Arial"/>
              </a:rPr>
              <a:t>تفاصيل المنتج</a:t>
            </a:r>
            <a:endParaRPr b="1" i="0" sz="180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Clr>
                <a:schemeClr val="dk1"/>
              </a:buClr>
              <a:buSzPts val="1050"/>
              <a:buFont typeface="Calibri"/>
              <a:buNone/>
            </a:pPr>
            <a:r>
              <a:t/>
            </a:r>
            <a:endParaRPr b="1" i="0" sz="105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None/>
            </a:pPr>
            <a:r>
              <a:rPr b="0" i="0" lang="ar-SA" sz="1600" u="none" cap="none" strike="noStrike">
                <a:solidFill>
                  <a:schemeClr val="dk1"/>
                </a:solidFill>
                <a:latin typeface="Arial"/>
                <a:ea typeface="Arial"/>
                <a:cs typeface="Arial"/>
                <a:sym typeface="Arial"/>
              </a:rPr>
              <a:t>هو عطر شرقي فوجير مصمم خصيصًا للرجال، يعكس الأناقة والفخامة. أُطلق هذا العطر في عام 2020 من قبل دار الأزياء الفرنسي العريق Cartier، ويتميز بتركيبته الغنية التي تجمع بين النفحات الشرقية والخشبية، مما يجعله خيارًا مثاليًا للرجل العصري.</a:t>
            </a:r>
            <a:endParaRPr/>
          </a:p>
          <a:p>
            <a:pPr indent="0" lvl="0" marL="0" marR="0" rtl="1" algn="just">
              <a:lnSpc>
                <a:spcPct val="150000"/>
              </a:lnSpc>
              <a:spcBef>
                <a:spcPts val="0"/>
              </a:spcBef>
              <a:spcAft>
                <a:spcPts val="0"/>
              </a:spcAft>
              <a:buNone/>
            </a:pPr>
            <a:r>
              <a:rPr b="0" i="0" lang="ar-SA" sz="1600" u="none" cap="none" strike="noStrike">
                <a:solidFill>
                  <a:schemeClr val="dk1"/>
                </a:solidFill>
                <a:latin typeface="Arial"/>
                <a:ea typeface="Arial"/>
                <a:cs typeface="Arial"/>
                <a:sym typeface="Arial"/>
              </a:rPr>
              <a:t>عطر كارتير باشا بارفيوم هو خيار مثالي للرجل الباحث عن التميز والجاذبية، حيث يضفي عليه لمسة من الثقة والأناقة تدوم طوال اليوم</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27"/>
          <p:cNvPicPr preferRelativeResize="0"/>
          <p:nvPr/>
        </p:nvPicPr>
        <p:blipFill rotWithShape="1">
          <a:blip r:embed="rId3">
            <a:alphaModFix/>
          </a:blip>
          <a:srcRect b="0" l="0" r="0" t="0"/>
          <a:stretch/>
        </p:blipFill>
        <p:spPr>
          <a:xfrm>
            <a:off x="603418" y="-14417"/>
            <a:ext cx="4005649" cy="4005649"/>
          </a:xfrm>
          <a:prstGeom prst="rect">
            <a:avLst/>
          </a:prstGeom>
          <a:noFill/>
          <a:ln>
            <a:noFill/>
          </a:ln>
        </p:spPr>
      </p:pic>
      <p:pic>
        <p:nvPicPr>
          <p:cNvPr id="196" name="Google Shape;196;p27"/>
          <p:cNvPicPr preferRelativeResize="0"/>
          <p:nvPr/>
        </p:nvPicPr>
        <p:blipFill rotWithShape="1">
          <a:blip r:embed="rId4">
            <a:alphaModFix/>
          </a:blip>
          <a:srcRect b="0" l="0" r="0" t="0"/>
          <a:stretch/>
        </p:blipFill>
        <p:spPr>
          <a:xfrm>
            <a:off x="794947" y="3249827"/>
            <a:ext cx="3521676" cy="3521676"/>
          </a:xfrm>
          <a:prstGeom prst="rect">
            <a:avLst/>
          </a:prstGeom>
          <a:noFill/>
          <a:ln>
            <a:noFill/>
          </a:ln>
        </p:spPr>
      </p:pic>
      <p:sp>
        <p:nvSpPr>
          <p:cNvPr id="197" name="Google Shape;197;p27"/>
          <p:cNvSpPr/>
          <p:nvPr/>
        </p:nvSpPr>
        <p:spPr>
          <a:xfrm>
            <a:off x="5342238" y="739112"/>
            <a:ext cx="6096000" cy="2092881"/>
          </a:xfrm>
          <a:prstGeom prst="rect">
            <a:avLst/>
          </a:prstGeom>
          <a:solidFill>
            <a:srgbClr val="FFFFFF"/>
          </a:solidFill>
          <a:ln>
            <a:noFill/>
          </a:ln>
        </p:spPr>
        <p:txBody>
          <a:bodyPr anchorCtr="0" anchor="ctr" bIns="0" lIns="0" spcFirstLastPara="1" rIns="0" wrap="square" tIns="0">
            <a:noAutofit/>
          </a:bodyPr>
          <a:lstStyle/>
          <a:p>
            <a:pPr indent="0" lvl="0" marL="0" marR="0" rtl="1" algn="r">
              <a:spcBef>
                <a:spcPts val="0"/>
              </a:spcBef>
              <a:spcAft>
                <a:spcPts val="0"/>
              </a:spcAft>
              <a:buNone/>
            </a:pPr>
            <a:r>
              <a:rPr b="1" i="0" lang="ar-SA" sz="1800" u="none" cap="none" strike="noStrike">
                <a:solidFill>
                  <a:srgbClr val="29323B"/>
                </a:solidFill>
                <a:latin typeface="Arial"/>
                <a:ea typeface="Arial"/>
                <a:cs typeface="Arial"/>
                <a:sym typeface="Arial"/>
              </a:rPr>
              <a:t>عطر </a:t>
            </a:r>
            <a:r>
              <a:rPr b="1" i="0" lang="ar-SA" sz="1800" u="none" cap="none" strike="noStrike">
                <a:solidFill>
                  <a:schemeClr val="dk1"/>
                </a:solidFill>
                <a:latin typeface="Arial"/>
                <a:ea typeface="Arial"/>
                <a:cs typeface="Arial"/>
                <a:sym typeface="Arial"/>
              </a:rPr>
              <a:t>Nomade Naturelle Chloé</a:t>
            </a:r>
            <a:endParaRPr b="1" i="0" sz="1800" u="none" cap="none" strike="noStrike">
              <a:solidFill>
                <a:schemeClr val="dk1"/>
              </a:solidFill>
              <a:latin typeface="Arial"/>
              <a:ea typeface="Arial"/>
              <a:cs typeface="Arial"/>
              <a:sym typeface="Arial"/>
            </a:endParaRPr>
          </a:p>
          <a:p>
            <a:pPr indent="0" lvl="0" marL="0" marR="0" rtl="1" algn="r">
              <a:spcBef>
                <a:spcPts val="0"/>
              </a:spcBef>
              <a:spcAft>
                <a:spcPts val="0"/>
              </a:spcAft>
              <a:buNone/>
            </a:pPr>
            <a:r>
              <a:t/>
            </a:r>
            <a:endParaRPr b="1" i="0" sz="1800" u="none" cap="none" strike="noStrike">
              <a:solidFill>
                <a:srgbClr val="29323B"/>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385 د.ل   </a:t>
            </a:r>
            <a:r>
              <a:rPr b="1" i="0" lang="ar-SA" sz="2000" u="none" cap="none" strike="noStrike">
                <a:solidFill>
                  <a:srgbClr val="FF0000"/>
                </a:solidFill>
                <a:latin typeface="Arial"/>
                <a:ea typeface="Arial"/>
                <a:cs typeface="Arial"/>
                <a:sym typeface="Arial"/>
              </a:rPr>
              <a:t>430 د.ل</a:t>
            </a:r>
            <a:endParaRPr b="0" i="0" sz="800" u="none" cap="none" strike="noStrike">
              <a:solidFill>
                <a:srgbClr val="FF0000"/>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التقييمات (0) | كتابة تعليق</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الحجم</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75 ml</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تركيز</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Eau de Perfume</a:t>
            </a:r>
            <a:endParaRPr b="0" i="0" sz="1600" u="none" cap="none" strike="noStrike">
              <a:solidFill>
                <a:schemeClr val="dk1"/>
              </a:solidFill>
              <a:latin typeface="Arial"/>
              <a:ea typeface="Arial"/>
              <a:cs typeface="Arial"/>
              <a:sym typeface="Arial"/>
            </a:endParaRPr>
          </a:p>
        </p:txBody>
      </p:sp>
      <p:sp>
        <p:nvSpPr>
          <p:cNvPr id="198" name="Google Shape;198;p27"/>
          <p:cNvSpPr txBox="1"/>
          <p:nvPr/>
        </p:nvSpPr>
        <p:spPr>
          <a:xfrm>
            <a:off x="4316623" y="3184606"/>
            <a:ext cx="7197817" cy="2924711"/>
          </a:xfrm>
          <a:prstGeom prst="rect">
            <a:avLst/>
          </a:prstGeom>
          <a:noFill/>
          <a:ln>
            <a:noFill/>
          </a:ln>
        </p:spPr>
        <p:txBody>
          <a:bodyPr anchorCtr="0" anchor="t" bIns="45700" lIns="91425" spcFirstLastPara="1" rIns="91425" wrap="square" tIns="45700">
            <a:spAutoFit/>
          </a:bodyPr>
          <a:lstStyle/>
          <a:p>
            <a:pPr indent="0" lvl="0" marL="0" marR="0" rtl="1" algn="just">
              <a:lnSpc>
                <a:spcPct val="150000"/>
              </a:lnSpc>
              <a:spcBef>
                <a:spcPts val="0"/>
              </a:spcBef>
              <a:spcAft>
                <a:spcPts val="0"/>
              </a:spcAft>
              <a:buClr>
                <a:srgbClr val="000000"/>
              </a:buClr>
              <a:buSzPts val="1800"/>
              <a:buFont typeface="Arial"/>
              <a:buNone/>
            </a:pPr>
            <a:r>
              <a:rPr b="1" i="0" lang="ar-SA" sz="1800" u="none" cap="none" strike="noStrike">
                <a:solidFill>
                  <a:srgbClr val="000000"/>
                </a:solidFill>
                <a:latin typeface="Arial"/>
                <a:ea typeface="Arial"/>
                <a:cs typeface="Arial"/>
                <a:sym typeface="Arial"/>
              </a:rPr>
              <a:t>تفاصيل المنتج</a:t>
            </a:r>
            <a:endParaRPr b="1" i="0" sz="180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Clr>
                <a:schemeClr val="dk1"/>
              </a:buClr>
              <a:buSzPts val="1050"/>
              <a:buFont typeface="Calibri"/>
              <a:buNone/>
            </a:pPr>
            <a:r>
              <a:t/>
            </a:r>
            <a:endParaRPr b="1" i="0" sz="105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None/>
            </a:pPr>
            <a:r>
              <a:rPr b="0" i="0" lang="ar-SA" sz="1600" u="none" cap="none" strike="noStrike">
                <a:solidFill>
                  <a:schemeClr val="dk1"/>
                </a:solidFill>
                <a:latin typeface="Arial"/>
                <a:ea typeface="Arial"/>
                <a:cs typeface="Arial"/>
                <a:sym typeface="Arial"/>
              </a:rPr>
              <a:t>عطر جرجيوس من مايكل كورس  تم اصداره عام 2021 تزهر بشكل رائع مع نوع جديد تمامًا من الثقة. إنه مزيج من التفاؤل الناجم عن باقة الزهور البيضاء الزاهية ولمسة من رائحة التبغ والرفاهية المريحة المعززة بروائح خشبية قوية </a:t>
            </a:r>
            <a:endParaRPr/>
          </a:p>
          <a:p>
            <a:pPr indent="0" lvl="0" marL="0" marR="0" rtl="1" algn="just">
              <a:lnSpc>
                <a:spcPct val="150000"/>
              </a:lnSpc>
              <a:spcBef>
                <a:spcPts val="0"/>
              </a:spcBef>
              <a:spcAft>
                <a:spcPts val="0"/>
              </a:spcAft>
              <a:buNone/>
            </a:pPr>
            <a:r>
              <a:rPr b="0" i="0" lang="ar-SA" sz="1600" u="none" cap="none" strike="noStrike">
                <a:solidFill>
                  <a:schemeClr val="dk1"/>
                </a:solidFill>
                <a:latin typeface="Arial"/>
                <a:ea typeface="Arial"/>
                <a:cs typeface="Arial"/>
                <a:sym typeface="Arial"/>
              </a:rPr>
              <a:t>افتتاحية العطر اليوسفي, المر والبرغموت; قلب العطر الإيلنغ, زهر البرتقال, ياسمين سامباك والسوسن; قاعدة العطر تتكون من التبغ, العنبر, خشب الأرز الأطلسي, اللبان, خشب الصندل والتونكا</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0" name="Shape 90"/>
        <p:cNvGrpSpPr/>
        <p:nvPr/>
      </p:nvGrpSpPr>
      <p:grpSpPr>
        <a:xfrm>
          <a:off x="0" y="0"/>
          <a:ext cx="0" cy="0"/>
          <a:chOff x="0" y="0"/>
          <a:chExt cx="0" cy="0"/>
        </a:xfrm>
      </p:grpSpPr>
      <p:sp>
        <p:nvSpPr>
          <p:cNvPr id="91" name="Google Shape;91;p14"/>
          <p:cNvSpPr/>
          <p:nvPr/>
        </p:nvSpPr>
        <p:spPr>
          <a:xfrm>
            <a:off x="5231824" y="1418383"/>
            <a:ext cx="6396681" cy="1877437"/>
          </a:xfrm>
          <a:prstGeom prst="rect">
            <a:avLst/>
          </a:prstGeom>
          <a:solidFill>
            <a:srgbClr val="FFFFFF"/>
          </a:solidFill>
          <a:ln>
            <a:noFill/>
          </a:ln>
        </p:spPr>
        <p:txBody>
          <a:bodyPr anchorCtr="0" anchor="ctr" bIns="0" lIns="0" spcFirstLastPara="1" rIns="0" wrap="square" tIns="0">
            <a:noAutofit/>
          </a:bodyPr>
          <a:lstStyle/>
          <a:p>
            <a:pPr indent="0" lvl="0" marL="0" marR="0" rtl="1" algn="r">
              <a:lnSpc>
                <a:spcPct val="100000"/>
              </a:lnSpc>
              <a:spcBef>
                <a:spcPts val="0"/>
              </a:spcBef>
              <a:spcAft>
                <a:spcPts val="0"/>
              </a:spcAft>
              <a:buClr>
                <a:srgbClr val="29323B"/>
              </a:buClr>
              <a:buSzPts val="1800"/>
              <a:buFont typeface="Arial"/>
              <a:buNone/>
            </a:pPr>
            <a:r>
              <a:rPr b="1" i="0" lang="ar-SA" sz="1800" u="none" cap="none" strike="noStrike">
                <a:solidFill>
                  <a:srgbClr val="29323B"/>
                </a:solidFill>
                <a:latin typeface="Arial"/>
                <a:ea typeface="Arial"/>
                <a:cs typeface="Arial"/>
                <a:sym typeface="Arial"/>
              </a:rPr>
              <a:t>عطر CELEBRITY للرجال</a:t>
            </a:r>
            <a:endParaRPr b="1" i="0" sz="1800" u="none" cap="none" strike="noStrike">
              <a:solidFill>
                <a:srgbClr val="29323B"/>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600"/>
              <a:buFont typeface="Arial"/>
              <a:buNone/>
            </a:pPr>
            <a:r>
              <a:t/>
            </a:r>
            <a:endParaRPr b="1" i="0" sz="1600" u="none" cap="none" strike="noStrike">
              <a:solidFill>
                <a:srgbClr val="29323B"/>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600"/>
              <a:buFont typeface="Arial"/>
              <a:buNone/>
            </a:pPr>
            <a:r>
              <a:rPr b="1" i="0" lang="ar-SA" sz="1600" u="none" cap="none" strike="noStrike">
                <a:solidFill>
                  <a:srgbClr val="000000"/>
                </a:solidFill>
                <a:latin typeface="Arial"/>
                <a:ea typeface="Arial"/>
                <a:cs typeface="Arial"/>
                <a:sym typeface="Arial"/>
              </a:rPr>
              <a:t>230 د.ل     </a:t>
            </a:r>
            <a:r>
              <a:rPr b="1" i="0" lang="ar-SA" sz="1600" u="none" cap="none" strike="noStrike">
                <a:solidFill>
                  <a:srgbClr val="FF0000"/>
                </a:solidFill>
                <a:latin typeface="Arial"/>
                <a:ea typeface="Arial"/>
                <a:cs typeface="Arial"/>
                <a:sym typeface="Arial"/>
              </a:rPr>
              <a:t>200  د.ل</a:t>
            </a:r>
            <a:endParaRPr b="0" i="0" sz="6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200"/>
              <a:buFont typeface="Arial"/>
              <a:buNone/>
            </a:pPr>
            <a:r>
              <a:rPr b="0" i="0" lang="ar-SA" sz="1200" u="none" cap="none" strike="noStrike">
                <a:solidFill>
                  <a:srgbClr val="000000"/>
                </a:solidFill>
                <a:latin typeface="Arial"/>
                <a:ea typeface="Arial"/>
                <a:cs typeface="Arial"/>
                <a:sym typeface="Arial"/>
              </a:rPr>
              <a:t>التقييمات (0) | كتابة تعليق</a:t>
            </a:r>
            <a:endParaRPr/>
          </a:p>
          <a:p>
            <a:pPr indent="0" lvl="0" marL="0" marR="0" rtl="1" algn="r">
              <a:lnSpc>
                <a:spcPct val="100000"/>
              </a:lnSpc>
              <a:spcBef>
                <a:spcPts val="0"/>
              </a:spcBef>
              <a:spcAft>
                <a:spcPts val="0"/>
              </a:spcAft>
              <a:buClr>
                <a:srgbClr val="000000"/>
              </a:buClr>
              <a:buSzPts val="1200"/>
              <a:buFont typeface="Arial"/>
              <a:buNone/>
            </a:pPr>
            <a:r>
              <a:rPr b="1" i="0" lang="ar-SA" sz="1200" u="none" cap="none" strike="noStrike">
                <a:solidFill>
                  <a:srgbClr val="000000"/>
                </a:solidFill>
                <a:latin typeface="Arial"/>
                <a:ea typeface="Arial"/>
                <a:cs typeface="Arial"/>
                <a:sym typeface="Arial"/>
              </a:rPr>
              <a:t>الحجم</a:t>
            </a:r>
            <a:endParaRPr b="0" i="0" sz="12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200"/>
              <a:buFont typeface="Arial"/>
              <a:buNone/>
            </a:pPr>
            <a:r>
              <a:rPr b="0" i="0" lang="ar-SA" sz="1200" u="none" cap="none" strike="noStrike">
                <a:solidFill>
                  <a:srgbClr val="000000"/>
                </a:solidFill>
                <a:latin typeface="Arial"/>
                <a:ea typeface="Arial"/>
                <a:cs typeface="Arial"/>
                <a:sym typeface="Arial"/>
              </a:rPr>
              <a:t>100ml</a:t>
            </a:r>
            <a:endParaRPr b="0" i="0" sz="12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200"/>
              <a:buFont typeface="Arial"/>
              <a:buNone/>
            </a:pPr>
            <a:r>
              <a:rPr b="1" i="0" lang="ar-SA" sz="1200" u="none" cap="none" strike="noStrike">
                <a:solidFill>
                  <a:srgbClr val="000000"/>
                </a:solidFill>
                <a:latin typeface="Arial"/>
                <a:ea typeface="Arial"/>
                <a:cs typeface="Arial"/>
                <a:sym typeface="Arial"/>
              </a:rPr>
              <a:t>تركيز</a:t>
            </a:r>
            <a:endParaRPr b="0" i="0" sz="12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200"/>
              <a:buFont typeface="Arial"/>
              <a:buNone/>
            </a:pPr>
            <a:r>
              <a:rPr b="0" i="0" lang="ar-SA" sz="1200" u="none" cap="none" strike="noStrike">
                <a:solidFill>
                  <a:srgbClr val="000000"/>
                </a:solidFill>
                <a:latin typeface="Arial"/>
                <a:ea typeface="Arial"/>
                <a:cs typeface="Arial"/>
                <a:sym typeface="Arial"/>
              </a:rPr>
              <a:t>eau de perfume</a:t>
            </a:r>
            <a:endParaRPr b="0" i="0" sz="1200" u="none" cap="none" strike="noStrike">
              <a:solidFill>
                <a:srgbClr val="000000"/>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200"/>
              <a:buFont typeface="Arial"/>
              <a:buNone/>
            </a:pPr>
            <a:r>
              <a:t/>
            </a:r>
            <a:endParaRPr b="1" i="0" sz="1200" u="none" cap="none" strike="noStrike">
              <a:solidFill>
                <a:srgbClr val="000000"/>
              </a:solidFill>
              <a:latin typeface="Arial"/>
              <a:ea typeface="Arial"/>
              <a:cs typeface="Arial"/>
              <a:sym typeface="Arial"/>
            </a:endParaRPr>
          </a:p>
        </p:txBody>
      </p:sp>
      <p:sp>
        <p:nvSpPr>
          <p:cNvPr id="92" name="Google Shape;92;p14"/>
          <p:cNvSpPr txBox="1"/>
          <p:nvPr/>
        </p:nvSpPr>
        <p:spPr>
          <a:xfrm>
            <a:off x="5696466" y="3295820"/>
            <a:ext cx="6038334" cy="1594924"/>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Clr>
                <a:srgbClr val="000000"/>
              </a:buClr>
              <a:buSzPts val="1600"/>
              <a:buFont typeface="Arial"/>
              <a:buNone/>
            </a:pPr>
            <a:r>
              <a:rPr b="1" i="0" lang="ar-SA" sz="1600" u="none" cap="none" strike="noStrike">
                <a:solidFill>
                  <a:srgbClr val="000000"/>
                </a:solidFill>
                <a:latin typeface="Arial"/>
                <a:ea typeface="Arial"/>
                <a:cs typeface="Arial"/>
                <a:sym typeface="Arial"/>
              </a:rPr>
              <a:t>تفاصيل المنتج</a:t>
            </a:r>
            <a:endParaRPr/>
          </a:p>
          <a:p>
            <a:pPr indent="0" lvl="0" marL="0" marR="0" rtl="1" algn="just">
              <a:lnSpc>
                <a:spcPct val="150000"/>
              </a:lnSpc>
              <a:spcBef>
                <a:spcPts val="0"/>
              </a:spcBef>
              <a:spcAft>
                <a:spcPts val="0"/>
              </a:spcAft>
              <a:buClr>
                <a:srgbClr val="000000"/>
              </a:buClr>
              <a:buSzPts val="1400"/>
              <a:buFont typeface="Arial"/>
              <a:buNone/>
            </a:pPr>
            <a:r>
              <a:rPr b="0" i="0" lang="ar-SA" sz="1400" u="none" cap="none" strike="noStrike">
                <a:solidFill>
                  <a:srgbClr val="000000"/>
                </a:solidFill>
                <a:latin typeface="Arial"/>
                <a:ea typeface="Arial"/>
                <a:cs typeface="Arial"/>
                <a:sym typeface="Arial"/>
              </a:rPr>
              <a:t>عطر رجالي خشبي يجمع بين عطرين الافتتاحية عطر قرلان لانستنت وبعد 10 دقائق يشبه عطر ديور اوم انتنس عطر ذو كاريزما قوية للرجل العصري ذو شخصية قوية </a:t>
            </a:r>
            <a:endParaRPr/>
          </a:p>
          <a:p>
            <a:pPr indent="0" lvl="0" marL="0" marR="0" rtl="1" algn="just">
              <a:lnSpc>
                <a:spcPct val="150000"/>
              </a:lnSpc>
              <a:spcBef>
                <a:spcPts val="0"/>
              </a:spcBef>
              <a:spcAft>
                <a:spcPts val="0"/>
              </a:spcAft>
              <a:buClr>
                <a:srgbClr val="000000"/>
              </a:buClr>
              <a:buSzPts val="1400"/>
              <a:buFont typeface="Arial"/>
              <a:buNone/>
            </a:pPr>
            <a:r>
              <a:rPr b="0" i="0" lang="ar-SA" sz="1400" u="none" cap="none" strike="noStrike">
                <a:solidFill>
                  <a:srgbClr val="000000"/>
                </a:solidFill>
                <a:latin typeface="Arial"/>
                <a:ea typeface="Arial"/>
                <a:cs typeface="Arial"/>
                <a:sym typeface="Arial"/>
              </a:rPr>
              <a:t>مناسب لفصل الشتاء والربيع </a:t>
            </a:r>
            <a:endParaRPr/>
          </a:p>
        </p:txBody>
      </p:sp>
      <p:pic>
        <p:nvPicPr>
          <p:cNvPr id="93" name="Google Shape;93;p14"/>
          <p:cNvPicPr preferRelativeResize="0"/>
          <p:nvPr/>
        </p:nvPicPr>
        <p:blipFill rotWithShape="1">
          <a:blip r:embed="rId3">
            <a:alphaModFix/>
          </a:blip>
          <a:srcRect b="0" l="0" r="0" t="0"/>
          <a:stretch/>
        </p:blipFill>
        <p:spPr>
          <a:xfrm>
            <a:off x="2696239" y="1352650"/>
            <a:ext cx="3087115" cy="3364955"/>
          </a:xfrm>
          <a:prstGeom prst="rect">
            <a:avLst/>
          </a:prstGeom>
          <a:noFill/>
          <a:ln>
            <a:noFill/>
          </a:ln>
        </p:spPr>
      </p:pic>
      <p:pic>
        <p:nvPicPr>
          <p:cNvPr id="94" name="Google Shape;94;p14"/>
          <p:cNvPicPr preferRelativeResize="0"/>
          <p:nvPr/>
        </p:nvPicPr>
        <p:blipFill rotWithShape="1">
          <a:blip r:embed="rId4">
            <a:alphaModFix/>
          </a:blip>
          <a:srcRect b="0" l="0" r="0" t="0"/>
          <a:stretch/>
        </p:blipFill>
        <p:spPr>
          <a:xfrm>
            <a:off x="0" y="1352650"/>
            <a:ext cx="3364955" cy="33649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5"/>
          <p:cNvPicPr preferRelativeResize="0"/>
          <p:nvPr/>
        </p:nvPicPr>
        <p:blipFill rotWithShape="1">
          <a:blip r:embed="rId3">
            <a:alphaModFix/>
          </a:blip>
          <a:srcRect b="0" l="0" r="0" t="0"/>
          <a:stretch/>
        </p:blipFill>
        <p:spPr>
          <a:xfrm>
            <a:off x="2959579" y="3293078"/>
            <a:ext cx="2248930" cy="3373394"/>
          </a:xfrm>
          <a:prstGeom prst="rect">
            <a:avLst/>
          </a:prstGeom>
          <a:noFill/>
          <a:ln>
            <a:noFill/>
          </a:ln>
        </p:spPr>
      </p:pic>
      <p:pic>
        <p:nvPicPr>
          <p:cNvPr id="100" name="Google Shape;100;p15"/>
          <p:cNvPicPr preferRelativeResize="0"/>
          <p:nvPr/>
        </p:nvPicPr>
        <p:blipFill rotWithShape="1">
          <a:blip r:embed="rId4">
            <a:alphaModFix/>
          </a:blip>
          <a:srcRect b="0" l="0" r="0" t="0"/>
          <a:stretch/>
        </p:blipFill>
        <p:spPr>
          <a:xfrm>
            <a:off x="1178943" y="312908"/>
            <a:ext cx="4029565" cy="2831889"/>
          </a:xfrm>
          <a:prstGeom prst="rect">
            <a:avLst/>
          </a:prstGeom>
          <a:noFill/>
          <a:ln>
            <a:noFill/>
          </a:ln>
        </p:spPr>
      </p:pic>
      <p:pic>
        <p:nvPicPr>
          <p:cNvPr id="101" name="Google Shape;101;p15"/>
          <p:cNvPicPr preferRelativeResize="0"/>
          <p:nvPr/>
        </p:nvPicPr>
        <p:blipFill rotWithShape="1">
          <a:blip r:embed="rId5">
            <a:alphaModFix/>
          </a:blip>
          <a:srcRect b="0" l="0" r="0" t="0"/>
          <a:stretch/>
        </p:blipFill>
        <p:spPr>
          <a:xfrm>
            <a:off x="1178944" y="3293078"/>
            <a:ext cx="1642968" cy="3373394"/>
          </a:xfrm>
          <a:prstGeom prst="rect">
            <a:avLst/>
          </a:prstGeom>
          <a:noFill/>
          <a:ln>
            <a:noFill/>
          </a:ln>
        </p:spPr>
      </p:pic>
      <p:sp>
        <p:nvSpPr>
          <p:cNvPr id="102" name="Google Shape;102;p15"/>
          <p:cNvSpPr/>
          <p:nvPr/>
        </p:nvSpPr>
        <p:spPr>
          <a:xfrm>
            <a:off x="6895071" y="1383772"/>
            <a:ext cx="4691448" cy="1877437"/>
          </a:xfrm>
          <a:prstGeom prst="rect">
            <a:avLst/>
          </a:prstGeom>
          <a:solidFill>
            <a:srgbClr val="FFFFFF"/>
          </a:solidFill>
          <a:ln>
            <a:noFill/>
          </a:ln>
        </p:spPr>
        <p:txBody>
          <a:bodyPr anchorCtr="0" anchor="ctr" bIns="0" lIns="0" spcFirstLastPara="1" rIns="0" wrap="square" tIns="0">
            <a:noAutofit/>
          </a:bodyPr>
          <a:lstStyle/>
          <a:p>
            <a:pPr indent="0" lvl="0" marL="0" marR="0" rtl="1" algn="r">
              <a:lnSpc>
                <a:spcPct val="100000"/>
              </a:lnSpc>
              <a:spcBef>
                <a:spcPts val="0"/>
              </a:spcBef>
              <a:spcAft>
                <a:spcPts val="0"/>
              </a:spcAft>
              <a:buClr>
                <a:srgbClr val="29323B"/>
              </a:buClr>
              <a:buSzPts val="1800"/>
              <a:buFont typeface="Arial"/>
              <a:buNone/>
            </a:pPr>
            <a:r>
              <a:rPr b="1" i="0" lang="ar-SA" sz="1800" u="none" cap="none" strike="noStrike">
                <a:solidFill>
                  <a:srgbClr val="29323B"/>
                </a:solidFill>
                <a:latin typeface="Arial"/>
                <a:ea typeface="Arial"/>
                <a:cs typeface="Arial"/>
                <a:sym typeface="Arial"/>
              </a:rPr>
              <a:t>عطر ابن العز للرجال</a:t>
            </a:r>
            <a:endParaRPr b="1" i="0" sz="1800" u="none" cap="none" strike="noStrike">
              <a:solidFill>
                <a:srgbClr val="29323B"/>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600"/>
              <a:buFont typeface="Arial"/>
              <a:buNone/>
            </a:pPr>
            <a:r>
              <a:t/>
            </a:r>
            <a:endParaRPr b="1" i="0" sz="1600" u="none" cap="none" strike="noStrike">
              <a:solidFill>
                <a:srgbClr val="29323B"/>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800"/>
              <a:buFont typeface="Arial"/>
              <a:buNone/>
            </a:pPr>
            <a:r>
              <a:rPr b="1" i="0" lang="ar-SA" sz="1800" u="none" cap="none" strike="noStrike">
                <a:solidFill>
                  <a:srgbClr val="000000"/>
                </a:solidFill>
                <a:latin typeface="Arial"/>
                <a:ea typeface="Arial"/>
                <a:cs typeface="Arial"/>
                <a:sym typeface="Arial"/>
              </a:rPr>
              <a:t>135 د.ل       </a:t>
            </a:r>
            <a:r>
              <a:rPr b="1" i="0" lang="ar-SA" sz="1800" u="none" cap="none" strike="noStrike">
                <a:solidFill>
                  <a:srgbClr val="FF0000"/>
                </a:solidFill>
                <a:latin typeface="Arial"/>
                <a:ea typeface="Arial"/>
                <a:cs typeface="Arial"/>
                <a:sym typeface="Arial"/>
              </a:rPr>
              <a:t>95  د.ل</a:t>
            </a:r>
            <a:endParaRPr b="0" i="0" sz="700" u="none" cap="none" strike="noStrike">
              <a:solidFill>
                <a:schemeClr val="dk1"/>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400"/>
              <a:buFont typeface="Arial"/>
              <a:buNone/>
            </a:pPr>
            <a:r>
              <a:rPr b="0" i="0" lang="ar-SA" sz="1400" u="none" cap="none" strike="noStrike">
                <a:solidFill>
                  <a:srgbClr val="000000"/>
                </a:solidFill>
                <a:latin typeface="Arial"/>
                <a:ea typeface="Arial"/>
                <a:cs typeface="Arial"/>
                <a:sym typeface="Arial"/>
              </a:rPr>
              <a:t>التقييمات (0) | كتابة تعليق</a:t>
            </a:r>
            <a:endParaRPr b="0" i="0" sz="1400" u="none" cap="none" strike="noStrike">
              <a:solidFill>
                <a:schemeClr val="dk1"/>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400"/>
              <a:buFont typeface="Arial"/>
              <a:buNone/>
            </a:pPr>
            <a:r>
              <a:rPr b="1" i="0" lang="ar-SA" sz="1400" u="none" cap="none" strike="noStrike">
                <a:solidFill>
                  <a:schemeClr val="dk1"/>
                </a:solidFill>
                <a:latin typeface="Arial"/>
                <a:ea typeface="Arial"/>
                <a:cs typeface="Arial"/>
                <a:sym typeface="Arial"/>
              </a:rPr>
              <a:t>الحجم</a:t>
            </a:r>
            <a:endParaRPr b="0" i="0" sz="1400" u="none" cap="none" strike="noStrike">
              <a:solidFill>
                <a:schemeClr val="dk1"/>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400"/>
              <a:buFont typeface="Arial"/>
              <a:buNone/>
            </a:pPr>
            <a:r>
              <a:rPr b="0" i="0" lang="ar-SA" sz="1400" u="none" cap="none" strike="noStrike">
                <a:solidFill>
                  <a:schemeClr val="dk1"/>
                </a:solidFill>
                <a:latin typeface="Arial"/>
                <a:ea typeface="Arial"/>
                <a:cs typeface="Arial"/>
                <a:sym typeface="Arial"/>
              </a:rPr>
              <a:t>100ml</a:t>
            </a:r>
            <a:endParaRPr b="0" i="0" sz="1400" u="none" cap="none" strike="noStrike">
              <a:solidFill>
                <a:schemeClr val="dk1"/>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400"/>
              <a:buFont typeface="Arial"/>
              <a:buNone/>
            </a:pPr>
            <a:r>
              <a:rPr b="1" i="0" lang="ar-SA" sz="1400" u="none" cap="none" strike="noStrike">
                <a:solidFill>
                  <a:schemeClr val="dk1"/>
                </a:solidFill>
                <a:latin typeface="Arial"/>
                <a:ea typeface="Arial"/>
                <a:cs typeface="Arial"/>
                <a:sym typeface="Arial"/>
              </a:rPr>
              <a:t>تركيز</a:t>
            </a:r>
            <a:endParaRPr b="0" i="0" sz="1400" u="none" cap="none" strike="noStrike">
              <a:solidFill>
                <a:schemeClr val="dk1"/>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400"/>
              <a:buFont typeface="Arial"/>
              <a:buNone/>
            </a:pPr>
            <a:r>
              <a:rPr b="0" i="0" lang="ar-SA" sz="1400" u="none" cap="none" strike="noStrike">
                <a:solidFill>
                  <a:schemeClr val="dk1"/>
                </a:solidFill>
                <a:latin typeface="Arial"/>
                <a:ea typeface="Arial"/>
                <a:cs typeface="Arial"/>
                <a:sym typeface="Arial"/>
              </a:rPr>
              <a:t>eau de Perfume</a:t>
            </a:r>
            <a:endParaRPr b="0" i="0" sz="1400" u="none" cap="none" strike="noStrike">
              <a:solidFill>
                <a:schemeClr val="dk1"/>
              </a:solidFill>
              <a:latin typeface="Arial"/>
              <a:ea typeface="Arial"/>
              <a:cs typeface="Arial"/>
              <a:sym typeface="Arial"/>
            </a:endParaRPr>
          </a:p>
        </p:txBody>
      </p:sp>
      <p:sp>
        <p:nvSpPr>
          <p:cNvPr id="103" name="Google Shape;103;p15"/>
          <p:cNvSpPr txBox="1"/>
          <p:nvPr/>
        </p:nvSpPr>
        <p:spPr>
          <a:xfrm>
            <a:off x="6190734" y="3468817"/>
            <a:ext cx="5457568" cy="1625701"/>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Clr>
                <a:srgbClr val="000000"/>
              </a:buClr>
              <a:buSzPts val="1800"/>
              <a:buFont typeface="Arial"/>
              <a:buNone/>
            </a:pPr>
            <a:r>
              <a:rPr b="1" i="0" lang="ar-SA" sz="1800" u="none" cap="none" strike="noStrike">
                <a:solidFill>
                  <a:srgbClr val="000000"/>
                </a:solidFill>
                <a:latin typeface="Arial"/>
                <a:ea typeface="Arial"/>
                <a:cs typeface="Arial"/>
                <a:sym typeface="Arial"/>
              </a:rPr>
              <a:t>تفاصيل المنتج</a:t>
            </a:r>
            <a:endParaRPr/>
          </a:p>
          <a:p>
            <a:pPr indent="0" lvl="0" marL="0" marR="0" rtl="1" algn="just">
              <a:lnSpc>
                <a:spcPct val="150000"/>
              </a:lnSpc>
              <a:spcBef>
                <a:spcPts val="0"/>
              </a:spcBef>
              <a:spcAft>
                <a:spcPts val="0"/>
              </a:spcAft>
              <a:buClr>
                <a:srgbClr val="000000"/>
              </a:buClr>
              <a:buSzPts val="1400"/>
              <a:buFont typeface="Arial"/>
              <a:buNone/>
            </a:pPr>
            <a:r>
              <a:rPr b="0" i="0" lang="ar-SA" sz="1400" u="none" cap="none" strike="noStrike">
                <a:solidFill>
                  <a:srgbClr val="000000"/>
                </a:solidFill>
                <a:latin typeface="Arial"/>
                <a:ea typeface="Arial"/>
                <a:cs typeface="Arial"/>
                <a:sym typeface="Arial"/>
              </a:rPr>
              <a:t>عطر رجالي مكون من خشب الصندل وفوحان زهرة الياسمين عطر ابن العز يدوم بمجرد 10 دقائق يشبه عطر دافيدوف لايت عطر ذو كاريزما قوية للرجل العصري ذو شخصية قوية </a:t>
            </a:r>
            <a:endParaRPr/>
          </a:p>
          <a:p>
            <a:pPr indent="0" lvl="0" marL="0" marR="0" rtl="1" algn="just">
              <a:lnSpc>
                <a:spcPct val="150000"/>
              </a:lnSpc>
              <a:spcBef>
                <a:spcPts val="0"/>
              </a:spcBef>
              <a:spcAft>
                <a:spcPts val="0"/>
              </a:spcAft>
              <a:buClr>
                <a:srgbClr val="000000"/>
              </a:buClr>
              <a:buSzPts val="1400"/>
              <a:buFont typeface="Arial"/>
              <a:buNone/>
            </a:pPr>
            <a:r>
              <a:rPr b="0" i="0" lang="ar-SA" sz="1400" u="none" cap="none" strike="noStrike">
                <a:solidFill>
                  <a:srgbClr val="000000"/>
                </a:solidFill>
                <a:latin typeface="Arial"/>
                <a:ea typeface="Arial"/>
                <a:cs typeface="Arial"/>
                <a:sym typeface="Arial"/>
              </a:rPr>
              <a:t>مناسب لفصل الشتاء والربيع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6"/>
          <p:cNvPicPr preferRelativeResize="0"/>
          <p:nvPr/>
        </p:nvPicPr>
        <p:blipFill rotWithShape="1">
          <a:blip r:embed="rId3">
            <a:alphaModFix/>
          </a:blip>
          <a:srcRect b="0" l="0" r="0" t="0"/>
          <a:stretch/>
        </p:blipFill>
        <p:spPr>
          <a:xfrm>
            <a:off x="1370569" y="628565"/>
            <a:ext cx="3905766" cy="2800435"/>
          </a:xfrm>
          <a:prstGeom prst="rect">
            <a:avLst/>
          </a:prstGeom>
          <a:noFill/>
          <a:ln>
            <a:noFill/>
          </a:ln>
        </p:spPr>
      </p:pic>
      <p:pic>
        <p:nvPicPr>
          <p:cNvPr id="109" name="Google Shape;109;p16"/>
          <p:cNvPicPr preferRelativeResize="0"/>
          <p:nvPr/>
        </p:nvPicPr>
        <p:blipFill rotWithShape="1">
          <a:blip r:embed="rId4">
            <a:alphaModFix/>
          </a:blip>
          <a:srcRect b="0" l="0" r="0" t="0"/>
          <a:stretch/>
        </p:blipFill>
        <p:spPr>
          <a:xfrm>
            <a:off x="863943" y="3331063"/>
            <a:ext cx="4919019" cy="3526937"/>
          </a:xfrm>
          <a:prstGeom prst="rect">
            <a:avLst/>
          </a:prstGeom>
          <a:noFill/>
          <a:ln>
            <a:noFill/>
          </a:ln>
        </p:spPr>
      </p:pic>
      <p:sp>
        <p:nvSpPr>
          <p:cNvPr id="110" name="Google Shape;110;p16"/>
          <p:cNvSpPr/>
          <p:nvPr/>
        </p:nvSpPr>
        <p:spPr>
          <a:xfrm>
            <a:off x="8316097" y="630706"/>
            <a:ext cx="3295135" cy="1938992"/>
          </a:xfrm>
          <a:prstGeom prst="rect">
            <a:avLst/>
          </a:prstGeom>
          <a:solidFill>
            <a:srgbClr val="FFFFFF"/>
          </a:solidFill>
          <a:ln>
            <a:noFill/>
          </a:ln>
        </p:spPr>
        <p:txBody>
          <a:bodyPr anchorCtr="0" anchor="ctr" bIns="0" lIns="0" spcFirstLastPara="1" rIns="0" wrap="square" tIns="0">
            <a:noAutofit/>
          </a:bodyPr>
          <a:lstStyle/>
          <a:p>
            <a:pPr indent="0" lvl="0" marL="0" marR="0" rtl="1" algn="r">
              <a:lnSpc>
                <a:spcPct val="100000"/>
              </a:lnSpc>
              <a:spcBef>
                <a:spcPts val="0"/>
              </a:spcBef>
              <a:spcAft>
                <a:spcPts val="0"/>
              </a:spcAft>
              <a:buClr>
                <a:srgbClr val="29323B"/>
              </a:buClr>
              <a:buSzPts val="2000"/>
              <a:buFont typeface="Arial"/>
              <a:buNone/>
            </a:pPr>
            <a:r>
              <a:rPr b="1" i="0" lang="ar-SA" sz="2000" u="none" cap="none" strike="noStrike">
                <a:solidFill>
                  <a:srgbClr val="29323B"/>
                </a:solidFill>
                <a:latin typeface="Arial"/>
                <a:ea typeface="Arial"/>
                <a:cs typeface="Arial"/>
                <a:sym typeface="Arial"/>
              </a:rPr>
              <a:t>عطر Candid للرجال</a:t>
            </a:r>
            <a:endParaRPr b="1" i="0" sz="2000" u="none" cap="none" strike="noStrike">
              <a:solidFill>
                <a:srgbClr val="29323B"/>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800"/>
              <a:buFont typeface="Arial"/>
              <a:buNone/>
            </a:pPr>
            <a:r>
              <a:t/>
            </a:r>
            <a:endParaRPr b="1" i="0" sz="1800" u="none" cap="none" strike="noStrike">
              <a:solidFill>
                <a:srgbClr val="29323B"/>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800"/>
              <a:buFont typeface="Arial"/>
              <a:buNone/>
            </a:pPr>
            <a:r>
              <a:rPr b="1" i="0" lang="ar-SA" sz="1800" u="none" cap="none" strike="noStrike">
                <a:solidFill>
                  <a:srgbClr val="000000"/>
                </a:solidFill>
                <a:latin typeface="Arial"/>
                <a:ea typeface="Arial"/>
                <a:cs typeface="Arial"/>
                <a:sym typeface="Arial"/>
              </a:rPr>
              <a:t>135 د.ل    </a:t>
            </a:r>
            <a:r>
              <a:rPr b="1" i="0" lang="ar-SA" sz="1800" u="none" cap="none" strike="noStrike">
                <a:solidFill>
                  <a:srgbClr val="FF0000"/>
                </a:solidFill>
                <a:latin typeface="Arial"/>
                <a:ea typeface="Arial"/>
                <a:cs typeface="Arial"/>
                <a:sym typeface="Arial"/>
              </a:rPr>
              <a:t>85  د.ل</a:t>
            </a:r>
            <a:endParaRPr b="0" i="0" sz="700" u="none" cap="none" strike="noStrike">
              <a:solidFill>
                <a:schemeClr val="dk1"/>
              </a:solidFill>
              <a:latin typeface="Arial"/>
              <a:ea typeface="Arial"/>
              <a:cs typeface="Arial"/>
              <a:sym typeface="Arial"/>
            </a:endParaRPr>
          </a:p>
          <a:p>
            <a:pPr indent="0" lvl="0" marL="0" marR="0" rtl="1" algn="r">
              <a:lnSpc>
                <a:spcPct val="100000"/>
              </a:lnSpc>
              <a:spcBef>
                <a:spcPts val="0"/>
              </a:spcBef>
              <a:spcAft>
                <a:spcPts val="0"/>
              </a:spcAft>
              <a:buClr>
                <a:srgbClr val="000000"/>
              </a:buClr>
              <a:buSzPts val="1400"/>
              <a:buFont typeface="Arial"/>
              <a:buNone/>
            </a:pPr>
            <a:r>
              <a:rPr b="0" i="0" lang="ar-SA" sz="1400" u="none" cap="none" strike="noStrike">
                <a:solidFill>
                  <a:srgbClr val="000000"/>
                </a:solidFill>
                <a:latin typeface="Arial"/>
                <a:ea typeface="Arial"/>
                <a:cs typeface="Arial"/>
                <a:sym typeface="Arial"/>
              </a:rPr>
              <a:t>التقييمات (0) | كتابة تعليق</a:t>
            </a:r>
            <a:endParaRPr b="0" i="0" sz="1400" u="none" cap="none" strike="noStrike">
              <a:solidFill>
                <a:schemeClr val="dk1"/>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400"/>
              <a:buFont typeface="Arial"/>
              <a:buNone/>
            </a:pPr>
            <a:r>
              <a:rPr b="1" i="0" lang="ar-SA" sz="1400" u="none" cap="none" strike="noStrike">
                <a:solidFill>
                  <a:schemeClr val="dk1"/>
                </a:solidFill>
                <a:latin typeface="Arial"/>
                <a:ea typeface="Arial"/>
                <a:cs typeface="Arial"/>
                <a:sym typeface="Arial"/>
              </a:rPr>
              <a:t>الحجم</a:t>
            </a:r>
            <a:endParaRPr b="0" i="0" sz="1400" u="none" cap="none" strike="noStrike">
              <a:solidFill>
                <a:schemeClr val="dk1"/>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400"/>
              <a:buFont typeface="Arial"/>
              <a:buNone/>
            </a:pPr>
            <a:r>
              <a:rPr b="0" i="0" lang="ar-SA" sz="1400" u="none" cap="none" strike="noStrike">
                <a:solidFill>
                  <a:schemeClr val="dk1"/>
                </a:solidFill>
                <a:latin typeface="Arial"/>
                <a:ea typeface="Arial"/>
                <a:cs typeface="Arial"/>
                <a:sym typeface="Arial"/>
              </a:rPr>
              <a:t>100ml</a:t>
            </a:r>
            <a:endParaRPr b="0" i="0" sz="1400" u="none" cap="none" strike="noStrike">
              <a:solidFill>
                <a:schemeClr val="dk1"/>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400"/>
              <a:buFont typeface="Arial"/>
              <a:buNone/>
            </a:pPr>
            <a:r>
              <a:rPr b="1" i="0" lang="ar-SA" sz="1400" u="none" cap="none" strike="noStrike">
                <a:solidFill>
                  <a:schemeClr val="dk1"/>
                </a:solidFill>
                <a:latin typeface="Arial"/>
                <a:ea typeface="Arial"/>
                <a:cs typeface="Arial"/>
                <a:sym typeface="Arial"/>
              </a:rPr>
              <a:t>تركيز</a:t>
            </a:r>
            <a:endParaRPr b="0" i="0" sz="1400" u="none" cap="none" strike="noStrike">
              <a:solidFill>
                <a:schemeClr val="dk1"/>
              </a:solidFill>
              <a:latin typeface="Arial"/>
              <a:ea typeface="Arial"/>
              <a:cs typeface="Arial"/>
              <a:sym typeface="Arial"/>
            </a:endParaRPr>
          </a:p>
          <a:p>
            <a:pPr indent="0" lvl="0" marL="0" marR="0" rtl="1" algn="r">
              <a:lnSpc>
                <a:spcPct val="100000"/>
              </a:lnSpc>
              <a:spcBef>
                <a:spcPts val="0"/>
              </a:spcBef>
              <a:spcAft>
                <a:spcPts val="0"/>
              </a:spcAft>
              <a:buClr>
                <a:schemeClr val="dk1"/>
              </a:buClr>
              <a:buSzPts val="1400"/>
              <a:buFont typeface="Arial"/>
              <a:buNone/>
            </a:pPr>
            <a:r>
              <a:rPr b="0" i="0" lang="ar-SA" sz="1400" u="none" cap="none" strike="noStrike">
                <a:solidFill>
                  <a:schemeClr val="dk1"/>
                </a:solidFill>
                <a:latin typeface="Arial"/>
                <a:ea typeface="Arial"/>
                <a:cs typeface="Arial"/>
                <a:sym typeface="Arial"/>
              </a:rPr>
              <a:t>Eau de Perfume</a:t>
            </a:r>
            <a:endParaRPr b="0" i="0" sz="1400" u="none" cap="none" strike="noStrike">
              <a:solidFill>
                <a:schemeClr val="dk1"/>
              </a:solidFill>
              <a:latin typeface="Arial"/>
              <a:ea typeface="Arial"/>
              <a:cs typeface="Arial"/>
              <a:sym typeface="Arial"/>
            </a:endParaRPr>
          </a:p>
        </p:txBody>
      </p:sp>
      <p:sp>
        <p:nvSpPr>
          <p:cNvPr id="111" name="Google Shape;111;p16"/>
          <p:cNvSpPr txBox="1"/>
          <p:nvPr/>
        </p:nvSpPr>
        <p:spPr>
          <a:xfrm>
            <a:off x="5782962" y="2677641"/>
            <a:ext cx="5865341" cy="2872197"/>
          </a:xfrm>
          <a:prstGeom prst="rect">
            <a:avLst/>
          </a:prstGeom>
          <a:noFill/>
          <a:ln>
            <a:noFill/>
          </a:ln>
        </p:spPr>
        <p:txBody>
          <a:bodyPr anchorCtr="0" anchor="t" bIns="45700" lIns="91425" spcFirstLastPara="1" rIns="91425" wrap="square" tIns="45700">
            <a:spAutoFit/>
          </a:bodyPr>
          <a:lstStyle/>
          <a:p>
            <a:pPr indent="0" lvl="0" marL="0" marR="0" rtl="1" algn="r">
              <a:spcBef>
                <a:spcPts val="0"/>
              </a:spcBef>
              <a:spcAft>
                <a:spcPts val="0"/>
              </a:spcAft>
              <a:buClr>
                <a:srgbClr val="000000"/>
              </a:buClr>
              <a:buSzPts val="1800"/>
              <a:buFont typeface="Arial"/>
              <a:buNone/>
            </a:pPr>
            <a:r>
              <a:rPr b="1" i="0" lang="ar-SA" sz="1800" u="none" cap="none" strike="noStrike">
                <a:solidFill>
                  <a:srgbClr val="000000"/>
                </a:solidFill>
                <a:latin typeface="Arial"/>
                <a:ea typeface="Arial"/>
                <a:cs typeface="Arial"/>
                <a:sym typeface="Arial"/>
              </a:rPr>
              <a:t>تفاصيل المنتج</a:t>
            </a:r>
            <a:endParaRPr b="1" i="0" sz="1800" u="none" cap="none" strike="noStrike">
              <a:solidFill>
                <a:srgbClr val="000000"/>
              </a:solidFill>
              <a:latin typeface="Arial"/>
              <a:ea typeface="Arial"/>
              <a:cs typeface="Arial"/>
              <a:sym typeface="Arial"/>
            </a:endParaRPr>
          </a:p>
          <a:p>
            <a:pPr indent="0" lvl="0" marL="0" marR="0" rtl="1" algn="r">
              <a:spcBef>
                <a:spcPts val="0"/>
              </a:spcBef>
              <a:spcAft>
                <a:spcPts val="0"/>
              </a:spcAft>
              <a:buClr>
                <a:schemeClr val="dk1"/>
              </a:buClr>
              <a:buSzPts val="1800"/>
              <a:buFont typeface="Calibri"/>
              <a:buNone/>
            </a:pPr>
            <a:r>
              <a:t/>
            </a:r>
            <a:endParaRPr b="1" i="0" sz="180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Clr>
                <a:srgbClr val="000000"/>
              </a:buClr>
              <a:buSzPts val="1400"/>
              <a:buFont typeface="Arial"/>
              <a:buNone/>
            </a:pPr>
            <a:r>
              <a:rPr b="0" i="0" lang="ar-SA" sz="1400" u="none" cap="none" strike="noStrike">
                <a:solidFill>
                  <a:srgbClr val="000000"/>
                </a:solidFill>
                <a:latin typeface="Arial"/>
                <a:ea typeface="Arial"/>
                <a:cs typeface="Arial"/>
                <a:sym typeface="Arial"/>
              </a:rPr>
              <a:t>عطر  attractive للرجال عطر  TADangel Attractive Pour Homme للرجال هو العطر الليلي المثالي. تخلق رائحتها الدافئة والحسية من الخشب والتوابل والجلود هالة مغرية تجعلك تشعر بأنك لا تقاوم. استمتع بأمسية لا تنسى مع هذا العطر  الآسر حقا.</a:t>
            </a:r>
            <a:endParaRPr/>
          </a:p>
          <a:p>
            <a:pPr indent="0" lvl="0" marL="0" marR="0" rtl="1" algn="just">
              <a:lnSpc>
                <a:spcPct val="150000"/>
              </a:lnSpc>
              <a:spcBef>
                <a:spcPts val="0"/>
              </a:spcBef>
              <a:spcAft>
                <a:spcPts val="0"/>
              </a:spcAft>
              <a:buClr>
                <a:srgbClr val="000000"/>
              </a:buClr>
              <a:buSzPts val="1400"/>
              <a:buFont typeface="Arial"/>
              <a:buNone/>
            </a:pPr>
            <a:r>
              <a:rPr b="0" i="0" lang="ar-SA" sz="1400" u="none" cap="none" strike="noStrike">
                <a:solidFill>
                  <a:srgbClr val="000000"/>
                </a:solidFill>
                <a:latin typeface="Arial"/>
                <a:ea typeface="Arial"/>
                <a:cs typeface="Arial"/>
                <a:sym typeface="Arial"/>
              </a:rPr>
              <a:t>مقدمة العطر : الفلفل الوردي ، عنبر، الروائح الوسطى: لافندر، Olibanum ، حمضيات</a:t>
            </a:r>
            <a:endParaRPr/>
          </a:p>
          <a:p>
            <a:pPr indent="0" lvl="0" marL="0" marR="0" rtl="1" algn="just">
              <a:lnSpc>
                <a:spcPct val="150000"/>
              </a:lnSpc>
              <a:spcBef>
                <a:spcPts val="0"/>
              </a:spcBef>
              <a:spcAft>
                <a:spcPts val="0"/>
              </a:spcAft>
              <a:buClr>
                <a:srgbClr val="000000"/>
              </a:buClr>
              <a:buSzPts val="1400"/>
              <a:buFont typeface="Arial"/>
              <a:buNone/>
            </a:pPr>
            <a:r>
              <a:rPr b="0" i="0" lang="ar-SA" sz="1400" u="none" cap="none" strike="noStrike">
                <a:solidFill>
                  <a:srgbClr val="000000"/>
                </a:solidFill>
                <a:latin typeface="Arial"/>
                <a:ea typeface="Arial"/>
                <a:cs typeface="Arial"/>
                <a:sym typeface="Arial"/>
              </a:rPr>
              <a:t>المكونات الأساسية: الفانيليا، ، تونيك</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7"/>
          <p:cNvPicPr preferRelativeResize="0"/>
          <p:nvPr/>
        </p:nvPicPr>
        <p:blipFill rotWithShape="1">
          <a:blip r:embed="rId3">
            <a:alphaModFix/>
          </a:blip>
          <a:srcRect b="0" l="0" r="0" t="0"/>
          <a:stretch/>
        </p:blipFill>
        <p:spPr>
          <a:xfrm>
            <a:off x="746596" y="1161535"/>
            <a:ext cx="3700951" cy="4707924"/>
          </a:xfrm>
          <a:prstGeom prst="rect">
            <a:avLst/>
          </a:prstGeom>
          <a:noFill/>
          <a:ln>
            <a:noFill/>
          </a:ln>
        </p:spPr>
      </p:pic>
      <p:sp>
        <p:nvSpPr>
          <p:cNvPr id="117" name="Google Shape;117;p17"/>
          <p:cNvSpPr/>
          <p:nvPr/>
        </p:nvSpPr>
        <p:spPr>
          <a:xfrm>
            <a:off x="7154205" y="846834"/>
            <a:ext cx="4229413" cy="1877437"/>
          </a:xfrm>
          <a:prstGeom prst="rect">
            <a:avLst/>
          </a:prstGeom>
          <a:solidFill>
            <a:srgbClr val="FFFFFF"/>
          </a:solidFill>
          <a:ln>
            <a:noFill/>
          </a:ln>
        </p:spPr>
        <p:txBody>
          <a:bodyPr anchorCtr="0" anchor="ctr" bIns="0" lIns="0" spcFirstLastPara="1" rIns="0" wrap="square" tIns="0">
            <a:noAutofit/>
          </a:bodyPr>
          <a:lstStyle/>
          <a:p>
            <a:pPr indent="0" lvl="0" marL="0" marR="0" rtl="1" algn="just">
              <a:lnSpc>
                <a:spcPct val="100000"/>
              </a:lnSpc>
              <a:spcBef>
                <a:spcPts val="0"/>
              </a:spcBef>
              <a:spcAft>
                <a:spcPts val="0"/>
              </a:spcAft>
              <a:buClr>
                <a:srgbClr val="29323B"/>
              </a:buClr>
              <a:buSzPts val="1800"/>
              <a:buFont typeface="Arial"/>
              <a:buNone/>
            </a:pPr>
            <a:r>
              <a:rPr b="1" i="0" lang="ar-SA" sz="1800" u="none" cap="none" strike="noStrike">
                <a:solidFill>
                  <a:srgbClr val="29323B"/>
                </a:solidFill>
                <a:latin typeface="Arial"/>
                <a:ea typeface="Arial"/>
                <a:cs typeface="Arial"/>
                <a:sym typeface="Arial"/>
              </a:rPr>
              <a:t>عطر PLEIN FATALE ROSE للنساء</a:t>
            </a:r>
            <a:endParaRPr b="1" i="0" sz="1800" u="none" cap="none" strike="noStrike">
              <a:solidFill>
                <a:srgbClr val="29323B"/>
              </a:solidFill>
              <a:latin typeface="Arial"/>
              <a:ea typeface="Arial"/>
              <a:cs typeface="Arial"/>
              <a:sym typeface="Arial"/>
            </a:endParaRPr>
          </a:p>
          <a:p>
            <a:pPr indent="0" lvl="0" marL="0" marR="0" rtl="1" algn="just">
              <a:lnSpc>
                <a:spcPct val="100000"/>
              </a:lnSpc>
              <a:spcBef>
                <a:spcPts val="0"/>
              </a:spcBef>
              <a:spcAft>
                <a:spcPts val="0"/>
              </a:spcAft>
              <a:buClr>
                <a:srgbClr val="29323B"/>
              </a:buClr>
              <a:buSzPts val="1600"/>
              <a:buFont typeface="Arial"/>
              <a:buNone/>
            </a:pPr>
            <a:r>
              <a:rPr b="1" i="0" lang="ar-SA" sz="1600" u="none" cap="none" strike="noStrike">
                <a:solidFill>
                  <a:srgbClr val="29323B"/>
                </a:solidFill>
                <a:latin typeface="Arial"/>
                <a:ea typeface="Arial"/>
                <a:cs typeface="Arial"/>
                <a:sym typeface="Arial"/>
              </a:rPr>
              <a:t> </a:t>
            </a:r>
            <a:endParaRPr b="1" i="0" sz="1600" u="none" cap="none" strike="noStrike">
              <a:solidFill>
                <a:srgbClr val="29323B"/>
              </a:solidFill>
              <a:latin typeface="Arial"/>
              <a:ea typeface="Arial"/>
              <a:cs typeface="Arial"/>
              <a:sym typeface="Arial"/>
            </a:endParaRPr>
          </a:p>
          <a:p>
            <a:pPr indent="0" lvl="0" marL="0" marR="0" rtl="1" algn="just">
              <a:spcBef>
                <a:spcPts val="0"/>
              </a:spcBef>
              <a:spcAft>
                <a:spcPts val="0"/>
              </a:spcAft>
              <a:buNone/>
            </a:pPr>
            <a:r>
              <a:rPr b="1" i="0" lang="ar-SA" sz="1800" u="none" cap="none" strike="noStrike">
                <a:solidFill>
                  <a:srgbClr val="000000"/>
                </a:solidFill>
                <a:latin typeface="Arial"/>
                <a:ea typeface="Arial"/>
                <a:cs typeface="Arial"/>
                <a:sym typeface="Arial"/>
              </a:rPr>
              <a:t>295 د. ل   </a:t>
            </a:r>
            <a:r>
              <a:rPr b="1" i="0" lang="ar-SA" sz="1800" u="none" cap="none" strike="noStrike">
                <a:solidFill>
                  <a:srgbClr val="FF0000"/>
                </a:solidFill>
                <a:latin typeface="Arial"/>
                <a:ea typeface="Arial"/>
                <a:cs typeface="Arial"/>
                <a:sym typeface="Arial"/>
              </a:rPr>
              <a:t>320  د.ل</a:t>
            </a:r>
            <a:endParaRPr b="0" i="0" sz="14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1400"/>
              <a:buFont typeface="Arial"/>
              <a:buNone/>
            </a:pPr>
            <a:r>
              <a:rPr b="0" i="0" lang="ar-SA" sz="1400" u="none" cap="none" strike="noStrike">
                <a:solidFill>
                  <a:srgbClr val="000000"/>
                </a:solidFill>
                <a:latin typeface="Arial"/>
                <a:ea typeface="Arial"/>
                <a:cs typeface="Arial"/>
                <a:sym typeface="Arial"/>
              </a:rPr>
              <a:t>التقييمات (0) | كتابة تعليق</a:t>
            </a:r>
            <a:endParaRPr b="0" i="0" sz="14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400"/>
              <a:buFont typeface="Arial"/>
              <a:buNone/>
            </a:pPr>
            <a:r>
              <a:rPr b="1" i="0" lang="ar-SA" sz="1400" u="none" cap="none" strike="noStrike">
                <a:solidFill>
                  <a:schemeClr val="dk1"/>
                </a:solidFill>
                <a:latin typeface="Arial"/>
                <a:ea typeface="Arial"/>
                <a:cs typeface="Arial"/>
                <a:sym typeface="Arial"/>
              </a:rPr>
              <a:t>الحجم</a:t>
            </a:r>
            <a:endParaRPr b="0" i="0" sz="14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400"/>
              <a:buFont typeface="Arial"/>
              <a:buNone/>
            </a:pPr>
            <a:r>
              <a:rPr b="0" i="0" lang="ar-SA" sz="1400" u="none" cap="none" strike="noStrike">
                <a:solidFill>
                  <a:schemeClr val="dk1"/>
                </a:solidFill>
                <a:latin typeface="Arial"/>
                <a:ea typeface="Arial"/>
                <a:cs typeface="Arial"/>
                <a:sym typeface="Arial"/>
              </a:rPr>
              <a:t>90 ml</a:t>
            </a:r>
            <a:endParaRPr b="0" i="0" sz="14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400"/>
              <a:buFont typeface="Arial"/>
              <a:buNone/>
            </a:pPr>
            <a:r>
              <a:rPr b="1" i="0" lang="ar-SA" sz="1400" u="none" cap="none" strike="noStrike">
                <a:solidFill>
                  <a:schemeClr val="dk1"/>
                </a:solidFill>
                <a:latin typeface="Arial"/>
                <a:ea typeface="Arial"/>
                <a:cs typeface="Arial"/>
                <a:sym typeface="Arial"/>
              </a:rPr>
              <a:t>تركيز</a:t>
            </a:r>
            <a:endParaRPr b="0" i="0" sz="14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400"/>
              <a:buFont typeface="Arial"/>
              <a:buNone/>
            </a:pPr>
            <a:r>
              <a:rPr b="0" i="0" lang="ar-SA" sz="1400" u="none" cap="none" strike="noStrike">
                <a:solidFill>
                  <a:schemeClr val="dk1"/>
                </a:solidFill>
                <a:latin typeface="Arial"/>
                <a:ea typeface="Arial"/>
                <a:cs typeface="Arial"/>
                <a:sym typeface="Arial"/>
              </a:rPr>
              <a:t>Eau de Perfume</a:t>
            </a:r>
            <a:endParaRPr b="0" i="0" sz="1400" u="none" cap="none" strike="noStrike">
              <a:solidFill>
                <a:schemeClr val="dk1"/>
              </a:solidFill>
              <a:latin typeface="Arial"/>
              <a:ea typeface="Arial"/>
              <a:cs typeface="Arial"/>
              <a:sym typeface="Arial"/>
            </a:endParaRPr>
          </a:p>
        </p:txBody>
      </p:sp>
      <p:sp>
        <p:nvSpPr>
          <p:cNvPr id="118" name="Google Shape;118;p17"/>
          <p:cNvSpPr txBox="1"/>
          <p:nvPr/>
        </p:nvSpPr>
        <p:spPr>
          <a:xfrm>
            <a:off x="4460790" y="2841069"/>
            <a:ext cx="6984614" cy="3159391"/>
          </a:xfrm>
          <a:prstGeom prst="rect">
            <a:avLst/>
          </a:prstGeom>
          <a:noFill/>
          <a:ln>
            <a:noFill/>
          </a:ln>
        </p:spPr>
        <p:txBody>
          <a:bodyPr anchorCtr="0" anchor="t" bIns="45700" lIns="91425" spcFirstLastPara="1" rIns="91425" wrap="square" tIns="45700">
            <a:spAutoFit/>
          </a:bodyPr>
          <a:lstStyle/>
          <a:p>
            <a:pPr indent="0" lvl="0" marL="0" marR="0" rtl="1" algn="just">
              <a:spcBef>
                <a:spcPts val="0"/>
              </a:spcBef>
              <a:spcAft>
                <a:spcPts val="0"/>
              </a:spcAft>
              <a:buClr>
                <a:srgbClr val="000000"/>
              </a:buClr>
              <a:buSzPts val="1800"/>
              <a:buFont typeface="Arial"/>
              <a:buNone/>
            </a:pPr>
            <a:r>
              <a:rPr b="1" i="0" lang="ar-SA" sz="1800" u="none" cap="none" strike="noStrike">
                <a:solidFill>
                  <a:srgbClr val="000000"/>
                </a:solidFill>
                <a:latin typeface="Arial"/>
                <a:ea typeface="Arial"/>
                <a:cs typeface="Arial"/>
                <a:sym typeface="Arial"/>
              </a:rPr>
              <a:t>تفاصيل المنتج</a:t>
            </a:r>
            <a:endParaRPr/>
          </a:p>
          <a:p>
            <a:pPr indent="0" lvl="0" marL="0" marR="0" rtl="1" algn="just">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 </a:t>
            </a:r>
            <a:endParaRPr/>
          </a:p>
          <a:p>
            <a:pPr indent="0" lvl="0" marL="0" marR="0" rtl="1" algn="just">
              <a:lnSpc>
                <a:spcPct val="15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عطر "بلين فاتال روزيه" الجذاب والحسي، هو عطر "فاتال" الجديد للمرأة التي تفضل أن تكون رائدة في حياتها. إنه سحر المجهول، وغموض الغموض، وقوة الأنوثة النقية التي تنبض بالحياة مع كل رشة عطر زهري - فواكه للنساء. هذا عطر جديد</a:t>
            </a:r>
            <a:r>
              <a:rPr b="1" i="0" lang="ar-SA" sz="1600" u="none" cap="none" strike="noStrike">
                <a:solidFill>
                  <a:srgbClr val="000000"/>
                </a:solidFill>
                <a:latin typeface="Arial"/>
                <a:ea typeface="Arial"/>
                <a:cs typeface="Arial"/>
                <a:sym typeface="Arial"/>
              </a:rPr>
              <a:t> </a:t>
            </a:r>
            <a:r>
              <a:rPr b="0" i="0" lang="ar-SA" sz="1600" u="none" cap="none" strike="noStrike">
                <a:solidFill>
                  <a:srgbClr val="000000"/>
                </a:solidFill>
                <a:latin typeface="Arial"/>
                <a:ea typeface="Arial"/>
                <a:cs typeface="Arial"/>
                <a:sym typeface="Arial"/>
              </a:rPr>
              <a:t>صدر عام 2023 </a:t>
            </a:r>
            <a:endParaRPr/>
          </a:p>
          <a:p>
            <a:pPr indent="0" lvl="0" marL="0" marR="0" rtl="1" algn="just">
              <a:lnSpc>
                <a:spcPct val="15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افتتاحية العطر الليتشي, الكشمش الأسود والبرتقال البرازيلي; قلب العطر براعم الورد وياسمين سامباك; قاعدة العطر تتكون من الأمبروكسان, خشب الصندل والعرعر.</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8"/>
          <p:cNvPicPr preferRelativeResize="0"/>
          <p:nvPr/>
        </p:nvPicPr>
        <p:blipFill rotWithShape="1">
          <a:blip r:embed="rId3">
            <a:alphaModFix/>
          </a:blip>
          <a:srcRect b="0" l="0" r="0" t="0"/>
          <a:stretch/>
        </p:blipFill>
        <p:spPr>
          <a:xfrm>
            <a:off x="1324747" y="217149"/>
            <a:ext cx="3234896" cy="4313195"/>
          </a:xfrm>
          <a:prstGeom prst="rect">
            <a:avLst/>
          </a:prstGeom>
          <a:noFill/>
          <a:ln>
            <a:noFill/>
          </a:ln>
        </p:spPr>
      </p:pic>
      <p:pic>
        <p:nvPicPr>
          <p:cNvPr id="124" name="Google Shape;124;p18"/>
          <p:cNvPicPr preferRelativeResize="0"/>
          <p:nvPr/>
        </p:nvPicPr>
        <p:blipFill rotWithShape="1">
          <a:blip r:embed="rId4">
            <a:alphaModFix/>
          </a:blip>
          <a:srcRect b="0" l="0" r="0" t="0"/>
          <a:stretch/>
        </p:blipFill>
        <p:spPr>
          <a:xfrm>
            <a:off x="1489611" y="3779681"/>
            <a:ext cx="2905168" cy="2242731"/>
          </a:xfrm>
          <a:prstGeom prst="rect">
            <a:avLst/>
          </a:prstGeom>
          <a:noFill/>
          <a:ln>
            <a:noFill/>
          </a:ln>
        </p:spPr>
      </p:pic>
      <p:sp>
        <p:nvSpPr>
          <p:cNvPr id="125" name="Google Shape;125;p18"/>
          <p:cNvSpPr/>
          <p:nvPr/>
        </p:nvSpPr>
        <p:spPr>
          <a:xfrm>
            <a:off x="5342238" y="825610"/>
            <a:ext cx="6096000" cy="2092881"/>
          </a:xfrm>
          <a:prstGeom prst="rect">
            <a:avLst/>
          </a:prstGeom>
          <a:solidFill>
            <a:srgbClr val="FFFFFF"/>
          </a:solidFill>
          <a:ln>
            <a:noFill/>
          </a:ln>
        </p:spPr>
        <p:txBody>
          <a:bodyPr anchorCtr="0" anchor="ctr" bIns="0" lIns="0" spcFirstLastPara="1" rIns="0" wrap="square" tIns="0">
            <a:noAutofit/>
          </a:bodyPr>
          <a:lstStyle/>
          <a:p>
            <a:pPr indent="0" lvl="0" marL="0" marR="0" rtl="1" algn="just">
              <a:lnSpc>
                <a:spcPct val="100000"/>
              </a:lnSpc>
              <a:spcBef>
                <a:spcPts val="0"/>
              </a:spcBef>
              <a:spcAft>
                <a:spcPts val="0"/>
              </a:spcAft>
              <a:buClr>
                <a:srgbClr val="29323B"/>
              </a:buClr>
              <a:buSzPts val="1800"/>
              <a:buFont typeface="Arial"/>
              <a:buNone/>
            </a:pPr>
            <a:r>
              <a:rPr b="1" i="0" lang="ar-SA" sz="1800" u="none" cap="none" strike="noStrike">
                <a:solidFill>
                  <a:srgbClr val="29323B"/>
                </a:solidFill>
                <a:latin typeface="Arial"/>
                <a:ea typeface="Arial"/>
                <a:cs typeface="Arial"/>
                <a:sym typeface="Arial"/>
              </a:rPr>
              <a:t>عطر Girl Of Now ELIE SAAB</a:t>
            </a:r>
            <a:endParaRPr/>
          </a:p>
          <a:p>
            <a:pPr indent="0" lvl="0" marL="0" marR="0" rtl="1" algn="just">
              <a:lnSpc>
                <a:spcPct val="100000"/>
              </a:lnSpc>
              <a:spcBef>
                <a:spcPts val="0"/>
              </a:spcBef>
              <a:spcAft>
                <a:spcPts val="0"/>
              </a:spcAft>
              <a:buClr>
                <a:schemeClr val="dk1"/>
              </a:buClr>
              <a:buSzPts val="1800"/>
              <a:buFont typeface="Arial"/>
              <a:buNone/>
            </a:pPr>
            <a:r>
              <a:t/>
            </a:r>
            <a:endParaRPr b="1" i="0" sz="1800" u="none" cap="none" strike="noStrike">
              <a:solidFill>
                <a:srgbClr val="29323B"/>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445 د.ل   </a:t>
            </a:r>
            <a:r>
              <a:rPr b="1" i="0" lang="ar-SA" sz="2000" u="none" cap="none" strike="noStrike">
                <a:solidFill>
                  <a:srgbClr val="FF0000"/>
                </a:solidFill>
                <a:latin typeface="Arial"/>
                <a:ea typeface="Arial"/>
                <a:cs typeface="Arial"/>
                <a:sym typeface="Arial"/>
              </a:rPr>
              <a:t>530 د.ل</a:t>
            </a:r>
            <a:endParaRPr b="0" i="0" sz="800" u="none" cap="none" strike="noStrike">
              <a:solidFill>
                <a:srgbClr val="FF0000"/>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التقييمات (0) | كتابة تعليق</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الحجم</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90 ml</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تركيز</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Eau de Perfume</a:t>
            </a:r>
            <a:endParaRPr b="0" i="0" sz="1600" u="none" cap="none" strike="noStrike">
              <a:solidFill>
                <a:schemeClr val="dk1"/>
              </a:solidFill>
              <a:latin typeface="Arial"/>
              <a:ea typeface="Arial"/>
              <a:cs typeface="Arial"/>
              <a:sym typeface="Arial"/>
            </a:endParaRPr>
          </a:p>
        </p:txBody>
      </p:sp>
      <p:sp>
        <p:nvSpPr>
          <p:cNvPr id="126" name="Google Shape;126;p18"/>
          <p:cNvSpPr txBox="1"/>
          <p:nvPr/>
        </p:nvSpPr>
        <p:spPr>
          <a:xfrm>
            <a:off x="4724507" y="3234033"/>
            <a:ext cx="6777574" cy="2143728"/>
          </a:xfrm>
          <a:prstGeom prst="rect">
            <a:avLst/>
          </a:prstGeom>
          <a:noFill/>
          <a:ln>
            <a:noFill/>
          </a:ln>
        </p:spPr>
        <p:txBody>
          <a:bodyPr anchorCtr="0" anchor="t" bIns="45700" lIns="91425" spcFirstLastPara="1" rIns="91425" wrap="square" tIns="45700">
            <a:spAutoFit/>
          </a:bodyPr>
          <a:lstStyle/>
          <a:p>
            <a:pPr indent="0" lvl="0" marL="0" marR="0" rtl="1" algn="just">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تفاصيل المنتج</a:t>
            </a:r>
            <a:endParaRPr b="1" i="0" sz="2000" u="none" cap="none" strike="noStrike">
              <a:solidFill>
                <a:srgbClr val="000000"/>
              </a:solidFill>
              <a:latin typeface="Arial"/>
              <a:ea typeface="Arial"/>
              <a:cs typeface="Arial"/>
              <a:sym typeface="Arial"/>
            </a:endParaRPr>
          </a:p>
          <a:p>
            <a:pPr indent="0" lvl="0" marL="0" marR="0" rtl="1" algn="just">
              <a:spcBef>
                <a:spcPts val="0"/>
              </a:spcBef>
              <a:spcAft>
                <a:spcPts val="0"/>
              </a:spcAft>
              <a:buClr>
                <a:schemeClr val="dk1"/>
              </a:buClr>
              <a:buSzPts val="2000"/>
              <a:buFont typeface="Calibri"/>
              <a:buNone/>
            </a:pPr>
            <a:r>
              <a:t/>
            </a:r>
            <a:endParaRPr b="1" i="0" sz="200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يتميز العطر بتركيبة مركزة ذات ثباتية عالية بلمسة شرقية زهرية للنساء اللواتي يتلألأن بالسعادة، يفتتح العطر بنوتات الأناناس، الفستق، الكمثرى واليوسفي وتتدرج الى قلب بنوتات الياسمين، براعم البرتقال، الأيلنغ واللوز المر ثم يختتم العطر بقاعدة من زهور السوسن، الفانيلا والباتشولي</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9"/>
          <p:cNvPicPr preferRelativeResize="0"/>
          <p:nvPr/>
        </p:nvPicPr>
        <p:blipFill rotWithShape="1">
          <a:blip r:embed="rId3">
            <a:alphaModFix/>
          </a:blip>
          <a:srcRect b="0" l="0" r="0" t="0"/>
          <a:stretch/>
        </p:blipFill>
        <p:spPr>
          <a:xfrm>
            <a:off x="1033634" y="145366"/>
            <a:ext cx="3383906" cy="3595296"/>
          </a:xfrm>
          <a:prstGeom prst="rect">
            <a:avLst/>
          </a:prstGeom>
          <a:noFill/>
          <a:ln>
            <a:noFill/>
          </a:ln>
        </p:spPr>
      </p:pic>
      <p:pic>
        <p:nvPicPr>
          <p:cNvPr id="132" name="Google Shape;132;p19"/>
          <p:cNvPicPr preferRelativeResize="0"/>
          <p:nvPr/>
        </p:nvPicPr>
        <p:blipFill rotWithShape="1">
          <a:blip r:embed="rId4">
            <a:alphaModFix/>
          </a:blip>
          <a:srcRect b="0" l="0" r="0" t="0"/>
          <a:stretch/>
        </p:blipFill>
        <p:spPr>
          <a:xfrm>
            <a:off x="1330586" y="3740662"/>
            <a:ext cx="2790002" cy="2790002"/>
          </a:xfrm>
          <a:prstGeom prst="rect">
            <a:avLst/>
          </a:prstGeom>
          <a:noFill/>
          <a:ln>
            <a:noFill/>
          </a:ln>
        </p:spPr>
      </p:pic>
      <p:sp>
        <p:nvSpPr>
          <p:cNvPr id="133" name="Google Shape;133;p19"/>
          <p:cNvSpPr/>
          <p:nvPr/>
        </p:nvSpPr>
        <p:spPr>
          <a:xfrm>
            <a:off x="5342238" y="1470738"/>
            <a:ext cx="6096000" cy="1815882"/>
          </a:xfrm>
          <a:prstGeom prst="rect">
            <a:avLst/>
          </a:prstGeom>
          <a:solidFill>
            <a:srgbClr val="FFFFFF"/>
          </a:solidFill>
          <a:ln>
            <a:noFill/>
          </a:ln>
        </p:spPr>
        <p:txBody>
          <a:bodyPr anchorCtr="0" anchor="ctr" bIns="0" lIns="0" spcFirstLastPara="1" rIns="0" wrap="square" tIns="0">
            <a:noAutofit/>
          </a:bodyPr>
          <a:lstStyle/>
          <a:p>
            <a:pPr indent="0" lvl="0" marL="0" marR="0" rtl="1" algn="just">
              <a:lnSpc>
                <a:spcPct val="100000"/>
              </a:lnSpc>
              <a:spcBef>
                <a:spcPts val="0"/>
              </a:spcBef>
              <a:spcAft>
                <a:spcPts val="0"/>
              </a:spcAft>
              <a:buClr>
                <a:srgbClr val="29323B"/>
              </a:buClr>
              <a:buSzPts val="1800"/>
              <a:buFont typeface="Arial"/>
              <a:buNone/>
            </a:pPr>
            <a:r>
              <a:rPr b="1" i="0" lang="ar-SA" sz="1800" u="none" cap="none" strike="noStrike">
                <a:solidFill>
                  <a:srgbClr val="29323B"/>
                </a:solidFill>
                <a:latin typeface="Arial"/>
                <a:ea typeface="Arial"/>
                <a:cs typeface="Arial"/>
                <a:sym typeface="Arial"/>
              </a:rPr>
              <a:t>عطر Girl Of Now ELIE SAAB</a:t>
            </a:r>
            <a:endParaRPr b="1" i="0" sz="1800" u="none" cap="none" strike="noStrike">
              <a:solidFill>
                <a:srgbClr val="29323B"/>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365 د.ل   </a:t>
            </a:r>
            <a:r>
              <a:rPr b="1" i="0" lang="ar-SA" sz="2000" u="none" cap="none" strike="noStrike">
                <a:solidFill>
                  <a:srgbClr val="FF0000"/>
                </a:solidFill>
                <a:latin typeface="Arial"/>
                <a:ea typeface="Arial"/>
                <a:cs typeface="Arial"/>
                <a:sym typeface="Arial"/>
              </a:rPr>
              <a:t>380 د.ل</a:t>
            </a:r>
            <a:endParaRPr b="0" i="0" sz="800" u="none" cap="none" strike="noStrike">
              <a:solidFill>
                <a:srgbClr val="FF0000"/>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التقييمات (0) | كتابة تعليق</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الحجم</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50 ml</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تركيز</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Eau de Perfume</a:t>
            </a:r>
            <a:endParaRPr b="0" i="0" sz="1600" u="none" cap="none" strike="noStrike">
              <a:solidFill>
                <a:schemeClr val="dk1"/>
              </a:solidFill>
              <a:latin typeface="Arial"/>
              <a:ea typeface="Arial"/>
              <a:cs typeface="Arial"/>
              <a:sym typeface="Arial"/>
            </a:endParaRPr>
          </a:p>
        </p:txBody>
      </p:sp>
      <p:sp>
        <p:nvSpPr>
          <p:cNvPr id="134" name="Google Shape;134;p19"/>
          <p:cNvSpPr txBox="1"/>
          <p:nvPr/>
        </p:nvSpPr>
        <p:spPr>
          <a:xfrm>
            <a:off x="4769708" y="3740662"/>
            <a:ext cx="6732373" cy="2143728"/>
          </a:xfrm>
          <a:prstGeom prst="rect">
            <a:avLst/>
          </a:prstGeom>
          <a:noFill/>
          <a:ln>
            <a:noFill/>
          </a:ln>
        </p:spPr>
        <p:txBody>
          <a:bodyPr anchorCtr="0" anchor="t" bIns="45700" lIns="91425" spcFirstLastPara="1" rIns="91425" wrap="square" tIns="45700">
            <a:spAutoFit/>
          </a:bodyPr>
          <a:lstStyle/>
          <a:p>
            <a:pPr indent="0" lvl="0" marL="0" marR="0" rtl="1" algn="just">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تفاصيل المنتج</a:t>
            </a:r>
            <a:endParaRPr b="1" i="0" sz="2000" u="none" cap="none" strike="noStrike">
              <a:solidFill>
                <a:srgbClr val="000000"/>
              </a:solidFill>
              <a:latin typeface="Arial"/>
              <a:ea typeface="Arial"/>
              <a:cs typeface="Arial"/>
              <a:sym typeface="Arial"/>
            </a:endParaRPr>
          </a:p>
          <a:p>
            <a:pPr indent="0" lvl="0" marL="0" marR="0" rtl="1" algn="just">
              <a:spcBef>
                <a:spcPts val="0"/>
              </a:spcBef>
              <a:spcAft>
                <a:spcPts val="0"/>
              </a:spcAft>
              <a:buClr>
                <a:schemeClr val="dk1"/>
              </a:buClr>
              <a:buSzPts val="2000"/>
              <a:buFont typeface="Calibri"/>
              <a:buNone/>
            </a:pPr>
            <a:r>
              <a:t/>
            </a:r>
            <a:endParaRPr b="1" i="0" sz="200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ايلي صعب جيرل اوف ناو فوريفر عطر نسائي لا نهاية له وفريد من نوعه، رائحته رقيقة وجميلة بمزيج الأزهار الناعمة مع الفواكه الحيوية، يناسب المرأة العصرية الشابة التي ترغب في الإثارة والإغراء وجذب الانتباه إليها فيضيف لها لمسات من الأناقة والجاذبية لا تنتهي</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0"/>
          <p:cNvPicPr preferRelativeResize="0"/>
          <p:nvPr/>
        </p:nvPicPr>
        <p:blipFill rotWithShape="1">
          <a:blip r:embed="rId3">
            <a:alphaModFix/>
          </a:blip>
          <a:srcRect b="0" l="0" r="0" t="0"/>
          <a:stretch/>
        </p:blipFill>
        <p:spPr>
          <a:xfrm>
            <a:off x="442780" y="457200"/>
            <a:ext cx="3684372" cy="3684372"/>
          </a:xfrm>
          <a:prstGeom prst="rect">
            <a:avLst/>
          </a:prstGeom>
          <a:noFill/>
          <a:ln>
            <a:noFill/>
          </a:ln>
        </p:spPr>
      </p:pic>
      <p:pic>
        <p:nvPicPr>
          <p:cNvPr id="140" name="Google Shape;140;p20"/>
          <p:cNvPicPr preferRelativeResize="0"/>
          <p:nvPr/>
        </p:nvPicPr>
        <p:blipFill rotWithShape="1">
          <a:blip r:embed="rId4">
            <a:alphaModFix/>
          </a:blip>
          <a:srcRect b="0" l="0" r="0" t="0"/>
          <a:stretch/>
        </p:blipFill>
        <p:spPr>
          <a:xfrm>
            <a:off x="468542" y="4141572"/>
            <a:ext cx="3632847" cy="2255881"/>
          </a:xfrm>
          <a:prstGeom prst="rect">
            <a:avLst/>
          </a:prstGeom>
          <a:noFill/>
          <a:ln>
            <a:noFill/>
          </a:ln>
        </p:spPr>
      </p:pic>
      <p:sp>
        <p:nvSpPr>
          <p:cNvPr id="141" name="Google Shape;141;p20"/>
          <p:cNvSpPr/>
          <p:nvPr/>
        </p:nvSpPr>
        <p:spPr>
          <a:xfrm>
            <a:off x="5342238" y="1332239"/>
            <a:ext cx="6096000" cy="2092881"/>
          </a:xfrm>
          <a:prstGeom prst="rect">
            <a:avLst/>
          </a:prstGeom>
          <a:solidFill>
            <a:srgbClr val="FFFFFF"/>
          </a:solidFill>
          <a:ln>
            <a:noFill/>
          </a:ln>
        </p:spPr>
        <p:txBody>
          <a:bodyPr anchorCtr="0" anchor="ctr" bIns="0" lIns="0" spcFirstLastPara="1" rIns="0" wrap="square" tIns="0">
            <a:noAutofit/>
          </a:bodyPr>
          <a:lstStyle/>
          <a:p>
            <a:pPr indent="0" lvl="0" marL="0" marR="0" rtl="1" algn="just">
              <a:spcBef>
                <a:spcPts val="0"/>
              </a:spcBef>
              <a:spcAft>
                <a:spcPts val="0"/>
              </a:spcAft>
              <a:buNone/>
            </a:pPr>
            <a:r>
              <a:rPr b="1" i="0" lang="ar-SA" sz="1800" u="none" cap="none" strike="noStrike">
                <a:solidFill>
                  <a:srgbClr val="29323B"/>
                </a:solidFill>
                <a:latin typeface="Arial"/>
                <a:ea typeface="Arial"/>
                <a:cs typeface="Arial"/>
                <a:sym typeface="Arial"/>
              </a:rPr>
              <a:t>عطر </a:t>
            </a:r>
            <a:r>
              <a:rPr b="1" i="0" lang="ar-SA" sz="1800" u="none" cap="none" strike="noStrike">
                <a:solidFill>
                  <a:schemeClr val="dk1"/>
                </a:solidFill>
                <a:latin typeface="Arial"/>
                <a:ea typeface="Arial"/>
                <a:cs typeface="Arial"/>
                <a:sym typeface="Arial"/>
              </a:rPr>
              <a:t>Versace Eros Eau De Toilette رجال</a:t>
            </a:r>
            <a:endParaRPr b="1" i="0" sz="18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800"/>
              <a:buFont typeface="Arial"/>
              <a:buNone/>
            </a:pPr>
            <a:r>
              <a:t/>
            </a:r>
            <a:endParaRPr b="1" i="0" sz="1800" u="none" cap="none" strike="noStrike">
              <a:solidFill>
                <a:srgbClr val="29323B"/>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375 د.ل   </a:t>
            </a:r>
            <a:r>
              <a:rPr b="1" i="0" lang="ar-SA" sz="2000" u="none" cap="none" strike="noStrike">
                <a:solidFill>
                  <a:srgbClr val="FF0000"/>
                </a:solidFill>
                <a:latin typeface="Arial"/>
                <a:ea typeface="Arial"/>
                <a:cs typeface="Arial"/>
                <a:sym typeface="Arial"/>
              </a:rPr>
              <a:t>410 د.ل</a:t>
            </a:r>
            <a:endParaRPr b="0" i="0" sz="800" u="none" cap="none" strike="noStrike">
              <a:solidFill>
                <a:srgbClr val="FF0000"/>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التقييمات (0) | كتابة تعليق</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الحجم</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100 ml</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تركيز</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Eau de Perfume</a:t>
            </a:r>
            <a:endParaRPr b="0" i="0" sz="1600" u="none" cap="none" strike="noStrike">
              <a:solidFill>
                <a:schemeClr val="dk1"/>
              </a:solidFill>
              <a:latin typeface="Arial"/>
              <a:ea typeface="Arial"/>
              <a:cs typeface="Arial"/>
              <a:sym typeface="Arial"/>
            </a:endParaRPr>
          </a:p>
        </p:txBody>
      </p:sp>
      <p:sp>
        <p:nvSpPr>
          <p:cNvPr id="142" name="Google Shape;142;p20"/>
          <p:cNvSpPr txBox="1"/>
          <p:nvPr/>
        </p:nvSpPr>
        <p:spPr>
          <a:xfrm>
            <a:off x="4361936" y="3740662"/>
            <a:ext cx="7140146" cy="1928285"/>
          </a:xfrm>
          <a:prstGeom prst="rect">
            <a:avLst/>
          </a:prstGeom>
          <a:noFill/>
          <a:ln>
            <a:noFill/>
          </a:ln>
        </p:spPr>
        <p:txBody>
          <a:bodyPr anchorCtr="0" anchor="t" bIns="45700" lIns="91425" spcFirstLastPara="1" rIns="91425" wrap="square" tIns="45700">
            <a:spAutoFit/>
          </a:bodyPr>
          <a:lstStyle/>
          <a:p>
            <a:pPr indent="0" lvl="0" marL="0" marR="0" rtl="1" algn="just">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تفاصيل المنتج</a:t>
            </a:r>
            <a:endParaRPr b="1" i="0" sz="200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Clr>
                <a:schemeClr val="dk1"/>
              </a:buClr>
              <a:buSzPts val="2000"/>
              <a:buFont typeface="Calibri"/>
              <a:buNone/>
            </a:pPr>
            <a:r>
              <a:t/>
            </a:r>
            <a:endParaRPr b="1" i="0" sz="200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يشع هالة آسرة: حسية على البشرة، وذكورية مطمئنة. هذا العطر يجسد المغوي المنتصر والمبهر. هالة مضيئة ذات نضارة كثيفة، نابضة وحيوية بشكل استثنائي، يتم الحصول عليها من مزيج أوراق النعناع، قشر الليمون</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1"/>
          <p:cNvPicPr preferRelativeResize="0"/>
          <p:nvPr/>
        </p:nvPicPr>
        <p:blipFill rotWithShape="1">
          <a:blip r:embed="rId3">
            <a:alphaModFix/>
          </a:blip>
          <a:srcRect b="0" l="0" r="0" t="0"/>
          <a:stretch/>
        </p:blipFill>
        <p:spPr>
          <a:xfrm>
            <a:off x="647055" y="154192"/>
            <a:ext cx="2758817" cy="3393534"/>
          </a:xfrm>
          <a:prstGeom prst="rect">
            <a:avLst/>
          </a:prstGeom>
          <a:noFill/>
          <a:ln>
            <a:noFill/>
          </a:ln>
        </p:spPr>
      </p:pic>
      <p:pic>
        <p:nvPicPr>
          <p:cNvPr id="148" name="Google Shape;148;p21"/>
          <p:cNvPicPr preferRelativeResize="0"/>
          <p:nvPr/>
        </p:nvPicPr>
        <p:blipFill rotWithShape="1">
          <a:blip r:embed="rId4">
            <a:alphaModFix/>
          </a:blip>
          <a:srcRect b="0" l="0" r="0" t="0"/>
          <a:stretch/>
        </p:blipFill>
        <p:spPr>
          <a:xfrm>
            <a:off x="298226" y="3679303"/>
            <a:ext cx="3456477" cy="3024505"/>
          </a:xfrm>
          <a:prstGeom prst="rect">
            <a:avLst/>
          </a:prstGeom>
          <a:noFill/>
          <a:ln>
            <a:noFill/>
          </a:ln>
        </p:spPr>
      </p:pic>
      <p:sp>
        <p:nvSpPr>
          <p:cNvPr id="149" name="Google Shape;149;p21"/>
          <p:cNvSpPr/>
          <p:nvPr/>
        </p:nvSpPr>
        <p:spPr>
          <a:xfrm>
            <a:off x="5342238" y="726755"/>
            <a:ext cx="6096000" cy="2092881"/>
          </a:xfrm>
          <a:prstGeom prst="rect">
            <a:avLst/>
          </a:prstGeom>
          <a:solidFill>
            <a:srgbClr val="FFFFFF"/>
          </a:solidFill>
          <a:ln>
            <a:noFill/>
          </a:ln>
        </p:spPr>
        <p:txBody>
          <a:bodyPr anchorCtr="0" anchor="ctr" bIns="0" lIns="0" spcFirstLastPara="1" rIns="0" wrap="square" tIns="0">
            <a:noAutofit/>
          </a:bodyPr>
          <a:lstStyle/>
          <a:p>
            <a:pPr indent="0" lvl="0" marL="0" marR="0" rtl="1" algn="just">
              <a:spcBef>
                <a:spcPts val="0"/>
              </a:spcBef>
              <a:spcAft>
                <a:spcPts val="0"/>
              </a:spcAft>
              <a:buNone/>
            </a:pPr>
            <a:r>
              <a:rPr b="1" i="0" lang="ar-SA" sz="1800" u="none" cap="none" strike="noStrike">
                <a:solidFill>
                  <a:srgbClr val="29323B"/>
                </a:solidFill>
                <a:latin typeface="Arial"/>
                <a:ea typeface="Arial"/>
                <a:cs typeface="Arial"/>
                <a:sym typeface="Arial"/>
              </a:rPr>
              <a:t>عطر </a:t>
            </a:r>
            <a:r>
              <a:rPr b="1" i="0" lang="ar-SA" sz="1800" u="none" cap="none" strike="noStrike">
                <a:solidFill>
                  <a:schemeClr val="dk1"/>
                </a:solidFill>
                <a:latin typeface="Arial"/>
                <a:ea typeface="Arial"/>
                <a:cs typeface="Arial"/>
                <a:sym typeface="Arial"/>
              </a:rPr>
              <a:t>Especially Escada Escada</a:t>
            </a:r>
            <a:endParaRPr b="1" i="0" sz="18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800"/>
              <a:buFont typeface="Arial"/>
              <a:buNone/>
            </a:pPr>
            <a:r>
              <a:t/>
            </a:r>
            <a:endParaRPr b="1" i="0" sz="1800" u="none" cap="none" strike="noStrike">
              <a:solidFill>
                <a:srgbClr val="29323B"/>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285 د.ل   </a:t>
            </a:r>
            <a:r>
              <a:rPr b="1" i="0" lang="ar-SA" sz="2000" u="none" cap="none" strike="noStrike">
                <a:solidFill>
                  <a:srgbClr val="FF0000"/>
                </a:solidFill>
                <a:latin typeface="Arial"/>
                <a:ea typeface="Arial"/>
                <a:cs typeface="Arial"/>
                <a:sym typeface="Arial"/>
              </a:rPr>
              <a:t>310 د.ل</a:t>
            </a:r>
            <a:endParaRPr b="0" i="0" sz="800" u="none" cap="none" strike="noStrike">
              <a:solidFill>
                <a:srgbClr val="FF0000"/>
              </a:solidFill>
              <a:latin typeface="Arial"/>
              <a:ea typeface="Arial"/>
              <a:cs typeface="Arial"/>
              <a:sym typeface="Arial"/>
            </a:endParaRPr>
          </a:p>
          <a:p>
            <a:pPr indent="0" lvl="0" marL="0" marR="0" rtl="1" algn="just">
              <a:lnSpc>
                <a:spcPct val="100000"/>
              </a:lnSpc>
              <a:spcBef>
                <a:spcPts val="0"/>
              </a:spcBef>
              <a:spcAft>
                <a:spcPts val="0"/>
              </a:spcAft>
              <a:buClr>
                <a:srgbClr val="000000"/>
              </a:buClr>
              <a:buSzPts val="1600"/>
              <a:buFont typeface="Arial"/>
              <a:buNone/>
            </a:pPr>
            <a:r>
              <a:rPr b="0" i="0" lang="ar-SA" sz="1600" u="none" cap="none" strike="noStrike">
                <a:solidFill>
                  <a:srgbClr val="000000"/>
                </a:solidFill>
                <a:latin typeface="Arial"/>
                <a:ea typeface="Arial"/>
                <a:cs typeface="Arial"/>
                <a:sym typeface="Arial"/>
              </a:rPr>
              <a:t>التقييمات (0) | كتابة تعليق</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الحجم</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50 ml</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1" i="0" lang="ar-SA" sz="1600" u="none" cap="none" strike="noStrike">
                <a:solidFill>
                  <a:schemeClr val="dk1"/>
                </a:solidFill>
                <a:latin typeface="Arial"/>
                <a:ea typeface="Arial"/>
                <a:cs typeface="Arial"/>
                <a:sym typeface="Arial"/>
              </a:rPr>
              <a:t>تركيز</a:t>
            </a:r>
            <a:endParaRPr b="0" i="0" sz="1600" u="none" cap="none" strike="noStrike">
              <a:solidFill>
                <a:schemeClr val="dk1"/>
              </a:solidFill>
              <a:latin typeface="Arial"/>
              <a:ea typeface="Arial"/>
              <a:cs typeface="Arial"/>
              <a:sym typeface="Arial"/>
            </a:endParaRPr>
          </a:p>
          <a:p>
            <a:pPr indent="0" lvl="0" marL="0" marR="0" rtl="1" algn="just">
              <a:lnSpc>
                <a:spcPct val="100000"/>
              </a:lnSpc>
              <a:spcBef>
                <a:spcPts val="0"/>
              </a:spcBef>
              <a:spcAft>
                <a:spcPts val="0"/>
              </a:spcAft>
              <a:buClr>
                <a:schemeClr val="dk1"/>
              </a:buClr>
              <a:buSzPts val="1600"/>
              <a:buFont typeface="Arial"/>
              <a:buNone/>
            </a:pPr>
            <a:r>
              <a:rPr b="0" i="0" lang="ar-SA" sz="1600" u="none" cap="none" strike="noStrike">
                <a:solidFill>
                  <a:schemeClr val="dk1"/>
                </a:solidFill>
                <a:latin typeface="Arial"/>
                <a:ea typeface="Arial"/>
                <a:cs typeface="Arial"/>
                <a:sym typeface="Arial"/>
              </a:rPr>
              <a:t>Eau de Perfume</a:t>
            </a:r>
            <a:endParaRPr b="0" i="0" sz="1600" u="none" cap="none" strike="noStrike">
              <a:solidFill>
                <a:schemeClr val="dk1"/>
              </a:solidFill>
              <a:latin typeface="Arial"/>
              <a:ea typeface="Arial"/>
              <a:cs typeface="Arial"/>
              <a:sym typeface="Arial"/>
            </a:endParaRPr>
          </a:p>
        </p:txBody>
      </p:sp>
      <p:sp>
        <p:nvSpPr>
          <p:cNvPr id="150" name="Google Shape;150;p21"/>
          <p:cNvSpPr txBox="1"/>
          <p:nvPr/>
        </p:nvSpPr>
        <p:spPr>
          <a:xfrm>
            <a:off x="4127157" y="3172249"/>
            <a:ext cx="7374925" cy="2615652"/>
          </a:xfrm>
          <a:prstGeom prst="rect">
            <a:avLst/>
          </a:prstGeom>
          <a:noFill/>
          <a:ln>
            <a:noFill/>
          </a:ln>
        </p:spPr>
        <p:txBody>
          <a:bodyPr anchorCtr="0" anchor="t" bIns="45700" lIns="91425" spcFirstLastPara="1" rIns="91425" wrap="square" tIns="45700">
            <a:spAutoFit/>
          </a:bodyPr>
          <a:lstStyle/>
          <a:p>
            <a:pPr indent="0" lvl="0" marL="0" marR="0" rtl="1" algn="just">
              <a:spcBef>
                <a:spcPts val="0"/>
              </a:spcBef>
              <a:spcAft>
                <a:spcPts val="0"/>
              </a:spcAft>
              <a:buClr>
                <a:srgbClr val="000000"/>
              </a:buClr>
              <a:buSzPts val="2000"/>
              <a:buFont typeface="Arial"/>
              <a:buNone/>
            </a:pPr>
            <a:r>
              <a:rPr b="1" i="0" lang="ar-SA" sz="2000" u="none" cap="none" strike="noStrike">
                <a:solidFill>
                  <a:srgbClr val="000000"/>
                </a:solidFill>
                <a:latin typeface="Arial"/>
                <a:ea typeface="Arial"/>
                <a:cs typeface="Arial"/>
                <a:sym typeface="Arial"/>
              </a:rPr>
              <a:t>تفاصيل المنتج</a:t>
            </a:r>
            <a:endParaRPr b="1" i="0" sz="2000" u="none" cap="none" strike="noStrike">
              <a:solidFill>
                <a:srgbClr val="000000"/>
              </a:solidFill>
              <a:latin typeface="Arial"/>
              <a:ea typeface="Arial"/>
              <a:cs typeface="Arial"/>
              <a:sym typeface="Arial"/>
            </a:endParaRPr>
          </a:p>
          <a:p>
            <a:pPr indent="0" lvl="0" marL="0" marR="0" rtl="1" algn="just">
              <a:spcBef>
                <a:spcPts val="0"/>
              </a:spcBef>
              <a:spcAft>
                <a:spcPts val="0"/>
              </a:spcAft>
              <a:buClr>
                <a:schemeClr val="dk1"/>
              </a:buClr>
              <a:buSzPts val="1100"/>
              <a:buFont typeface="Calibri"/>
              <a:buNone/>
            </a:pPr>
            <a:r>
              <a:t/>
            </a:r>
            <a:endParaRPr b="1" i="0" sz="1100" u="none" cap="none" strike="noStrike">
              <a:solidFill>
                <a:srgbClr val="000000"/>
              </a:solidFill>
              <a:latin typeface="Arial"/>
              <a:ea typeface="Arial"/>
              <a:cs typeface="Arial"/>
              <a:sym typeface="Arial"/>
            </a:endParaRPr>
          </a:p>
          <a:p>
            <a:pPr indent="0" lvl="0" marL="0" marR="0" rtl="1" algn="just">
              <a:lnSpc>
                <a:spcPct val="150000"/>
              </a:lnSpc>
              <a:spcBef>
                <a:spcPts val="0"/>
              </a:spcBef>
              <a:spcAft>
                <a:spcPts val="0"/>
              </a:spcAft>
              <a:buClr>
                <a:schemeClr val="dk1"/>
              </a:buClr>
              <a:buSzPts val="1800"/>
              <a:buFont typeface="Arial"/>
              <a:buNone/>
            </a:pPr>
            <a:r>
              <a:rPr b="0" i="0" lang="ar-SA" sz="1800" u="none" cap="none" strike="noStrike">
                <a:solidFill>
                  <a:schemeClr val="dk1"/>
                </a:solidFill>
                <a:latin typeface="Arial"/>
                <a:ea typeface="Arial"/>
                <a:cs typeface="Arial"/>
                <a:sym typeface="Arial"/>
              </a:rPr>
              <a:t>وهو ينفرد عن سواه بقوام ناعم ومخملي يتمحور حول توليفة من شذى الورود. ويمثل عبق الورد ونضارته ونداوته قلب العطر، ويتكامل مع نفحات مائية من ندى الصباح وحسية زهور اليلانغ. وتستهل السيمفونية الشذية بنفحات من الكمثرى وبذور العنبر تسهم في تعزيز الحس النضر الذي يتسم به العطر، وتتحول إلى نفحات ختامية خفيفة من المسك</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