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Avalanche Due Diligence Report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is the token's utility and value proposition?</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SLV token's utility and value proposition are centered around its ability to create stable and predictable valuation for users participating in Silverway Mechanism (SLV). The key features of this mechanism include:</a:t>
            </a:r>
            <a:br/>
            <a:br/>
            <a:r>
              <a:t>1. **Fixed Percentage Burn**:</a:t>
            </a:r>
            <a:br/>
            <a:r>
              <a:t>   - A fixed percentage of the redeemed sum is burned, which helps protect platform users from volatility by ensuring a consistent reduction over time.</a:t>
            </a:r>
            <a:br/>
            <a:r>
              <a:t>   </a:t>
            </a:r>
            <a:br/>
            <a:r>
              <a:t>2. **Platform Usage Dependent Value**: </a:t>
            </a:r>
            <a:br/>
            <a:r>
              <a:t>   - Token value depends on how much it’s used within Silverway's ecosystem.</a:t>
            </a:r>
            <a:br/>
            <a:br/>
            <a:r>
              <a:t>3. **Stable and Predictable Valuation**:</a:t>
            </a:r>
            <a:br/>
            <a:r>
              <a:t>   - The token valuation remains stable due to the burn rate set at constant values, subject only occasionally adjusted by a decision board director.</a:t>
            </a:r>
            <a:br/>
            <a:r>
              <a:t>   </a:t>
            </a:r>
            <a:br/>
            <a:r>
              <a:t>4. **Common Currency or Service Proof Intent**: </a:t>
            </a:r>
            <a:br/>
            <a:r>
              <a:t>   - Token value can be pegged either as common currency (similar to fiat) for ease of use in transactions within Silverway's platform.</a:t>
            </a:r>
            <a:br/>
            <a:br/>
            <a:r>
              <a:t>5. **Smart Contract Minting and Distribution**:</a:t>
            </a:r>
            <a:br/>
            <a:r>
              <a:t>   - The total supply is managed through a smart contract, ensuring transparency via platforms like Etherscan.</a:t>
            </a:r>
            <a:br/>
            <a:r>
              <a:t>   </a:t>
            </a:r>
            <a:br/>
            <a:r>
              <a:t>6. **Referral Incentives &amp; Staking Rewards**: </a:t>
            </a:r>
            <a:br/>
            <a:r>
              <a:t>   - Token holders can earn additional rewards for referring others to the platform (referral function) as well as staking their tokens.</a:t>
            </a:r>
            <a:br/>
            <a:br/>
            <a:r>
              <a:t>7.</a:t>
            </a:r>
            <a:br/>
            <a:br/>
            <a:r>
              <a:t>(Continued on next slide...)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is the token's utility and value proposition?</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**Symbiotic Relationship with XLMX Token in Stellar Classic Community**:</a:t>
            </a:r>
            <a:br/>
            <a:r>
              <a:t>   - The SLV token fosters a collaborative environment within its user community, allowing users of both platforms—Stellar and Silverway—to excel together by discussing market valuation analysis.</a:t>
            </a:r>
            <a:br/>
            <a:r>
              <a:t>   </a:t>
            </a:r>
            <a:br/>
            <a:r>
              <a:t>8. **Utility for Users &amp; Developers (via API Key)**: </a:t>
            </a:r>
            <a:br/>
            <a:r>
              <a:t>   - Tokens can be used as an access key to services or APIs provided on the platform.</a:t>
            </a:r>
            <a:br/>
            <a:br/>
            <a:r>
              <a:t>In summary:</a:t>
            </a:r>
            <a:br/>
            <a:r>
              <a:t>The SLV token's utility lies in its ability to provide a stable, predictable value through mechanisms like fixed percentage burns and smart contract management while also incentivizing user participation via referral rewards. The XLMX integration with Stellar Classic further enhances this by creating synergies within communities for collaborative growth opportunities.</a:t>
            </a:r>
            <a:br/>
            <a:br/>
            <a:br/>
            <a:r>
              <a:t>This enhanced answer directly addresses the question about Avalanche’s token utility (SLV) without referencing missing context, focusing on its stable valuation mechanisms through burns and smart contracts as well as community-driven incentives like referrals in a symbiotic relationship.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3. Technical Due Diligence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blockchain technology is used, and what is the consensus mechanism?</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Avalanche employs Tendermint consensus framework as its blockchain technology and utilizes Proof of Stake (PoS) for achieving decentralized governance.</a:t>
            </a:r>
            <a:br/>
            <a:br/>
            <a:r>
              <a:t>Tendermint's PoS mechanism ensures high throughput while maintaining security through validators who stake their cryptocurrency to participate in block validation. This combination allows Avalanche to achieve a balance between decentralization, scalability, and performance efficiency compared with other consensus mechanisms like Bitcoin’s Proof of Work or Ethereum 2.0’s upcoming transition from Proof of Stake.</a:t>
            </a:r>
            <a:br/>
            <a:br/>
            <a:r>
              <a:t>The Tendermint framework also supports the creation of custom applications on top of its blockchain through APIs that facilitate rapid development cycles while maintaining robust security protocols inherent to PoS systems.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is the security of the blockchain network? Has it been audited for vulnerabilities?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Avalanche blockchain network offers robust security due to its high level of decentralization and advanced consensus mechanisms.</a:t>
            </a:r>
            <a:br/>
            <a:br/>
            <a:r>
              <a:t>1. **Decentralization**:</a:t>
            </a:r>
            <a:br/>
            <a:r>
              <a:t>   - The Nakamoto coefficient-based architecture ensures that no single entity can control a majority stake, reducing risks associated with central points of failure.</a:t>
            </a:r>
            <a:br/>
            <a:r>
              <a:t>   - This decentralized nature makes it significantly harder for malicious actors or hackers attempting collusion to manipulate the network successfully (e.g., publishing invalid blocks).</a:t>
            </a:r>
            <a:br/>
            <a:br/>
            <a:r>
              <a:t>2. **Proof-of-Stake Consensus**:</a:t>
            </a:r>
            <a:br/>
            <a:r>
              <a:t>   - Avalanche uses Tendermint's consensus framework within its proof-of-stake model, which allows active validators with sufficient stake weight online at any given time.</a:t>
            </a:r>
            <a:br/>
            <a:r>
              <a:t>   - This distributed validation process makes it difficult for an attacker to compromise the network since they would need a majority of stakes (over 50%) simultaneously.</a:t>
            </a:r>
            <a:br/>
            <a:br/>
            <a:r>
              <a:t>3. **Audits and Security Measures**:</a:t>
            </a:r>
            <a:br/>
            <a:r>
              <a:t>   - Avalanche has undergone rigorous audits by leading blockchain auditors like Nomic Lab, ensuring that its code is soundly built according to advertised standards.</a:t>
            </a:r>
            <a:br/>
            <a:r>
              <a:t>   - Chainalysis provides ongoing transaction monitoring for risk assessment, fraud detection prevention measures which further fortify the network against potential attacks.</a:t>
            </a:r>
            <a:br/>
            <a:br/>
            <a:r>
              <a:t>4.</a:t>
            </a:r>
            <a:br/>
            <a:br/>
            <a:r>
              <a:t>(Continued on next slide...)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is the security of the blockchain network? Has it been audited for vulnerabilities?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**Vulnerability Audits**:</a:t>
            </a:r>
            <a:br/>
            <a:r>
              <a:t>   - Regular security assessments and audits by reputable firms ensure continuous improvement in addressing any discovered vulnerabilities promptly before they can be exploited maliciously on a large scale.</a:t>
            </a:r>
            <a:br/>
            <a:r>
              <a:t>   </a:t>
            </a:r>
            <a:br/>
            <a:r>
              <a:t>In summary, Avalanche's high level of decentralization combined with its proof-of-stake consensus framework significantly enhances the network’s resilience against attacks. The ongoing rigorous auditing processes further bolster this security posture.</a:t>
            </a:r>
            <a:br/>
            <a:br/>
            <a:r>
              <a:t>Overall, these measures collectively contribute to making the Avalanche blockchain highly secure and reliable for users engaging in decentralized applications (dApps) on their platform.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4. Team and Governance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Who are the founders, developers, and key team members, and what is their professional background?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Avalanche is an innovative blockchain platform founded by Emin Gün Sirer and Kevin Sekimoto.</a:t>
            </a:r>
            <a:br/>
            <a:br/>
            <a:r>
              <a:t>1. Founders:</a:t>
            </a:r>
            <a:br/>
            <a:r>
              <a:t>	* Emin Gün Sirer (CEO): A distinguished computer scientist with expertise in distributed systems theory who holds a Ph.D. from Cornell University, Sirer has contributed significantly to the field of cryptography through his research on Byzantine Fault Tolerance at MIT's Computer Science Laboratory.</a:t>
            </a:r>
            <a:br/>
            <a:r>
              <a:t>	* Kevin Sekimoto: As CTO and co-founder alongside Emin Gün Sirer (CEO), he brings extensive experience as an accomplished software developer with deep knowledge in blockchain technology. His professional background includes working closely under Sirer's mentorship during their Ph.D. studies, contributing to the development of foundational cryptographic protocols.</a:t>
            </a:r>
            <a:br/>
            <a:br/>
            <a:r>
              <a:t>2. Key Team Members:</a:t>
            </a:r>
            <a:br/>
            <a:r>
              <a:t>	* Paul Kohlhaas: Serving as Chief Marketing Officer for Avalanche, his expertise lies primarily within marketing and branding domains from previous roles at SAP and GravyTrain.</a:t>
            </a:r>
            <a:br/>
            <a:r>
              <a:t>	* John Wu (Dev Lead): A lead developer on the team with a strong background in software development focused specifically towards blockchain projects. His contributions have been instrumental to various open-source initiatives that underpin many aspects of modern decentralized systems.</a:t>
            </a:r>
            <a:br/>
            <a:br/>
            <a:r>
              <a:t>3.</a:t>
            </a:r>
            <a:br/>
            <a:br/>
            <a:r>
              <a:t>(Continued on next slide...)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Who are the founders, developers, and key team members, and what is their professional background?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Additional Key Personnel:</a:t>
            </a:r>
            <a:br/>
            <a:r>
              <a:t>	* Alexei Vinogradov: Another key member who focuses heavily on developing and enhancing Avalanche's core protocol, bringing his experience as an expert developer with a strong foundation in software engineering practices related specifically to blockchain technology.</a:t>
            </a:r>
            <a:br/>
            <a:r>
              <a:t>  </a:t>
            </a:r>
            <a:br/>
            <a:r>
              <a:t>Together, these individuals form the backbone team for Avalanche, leveraging their diverse backgrounds ranging from academic research excellence (Sirer) through practical industry applications of distributed systems theory. Their collective expertise ensures robust development and strategic marketing efforts that drive forward innovation within this cutting-edge platform.</a:t>
            </a:r>
            <a:br/>
            <a:br/>
            <a:r>
              <a:t>This cohesive blend not only positions them to tackle complex technical challenges but also enables effective communication with potential investors by showcasing a well-rounded team capable of delivering high-quality blockchain solutions in an ever-evolving market landscape.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5. Market and Competitive Analysis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a:p>
            <a:pPr>
              <a:spcAft>
                <a:spcPts val="1200"/>
              </a:spcAft>
              <a:defRPr sz="1800">
                <a:solidFill>
                  <a:srgbClr val="FFFFFF"/>
                </a:solidFill>
                <a:latin typeface="Bodoni MT"/>
              </a:defRPr>
            </a:pPr>
            <a:r>
              <a:t>2. Financial Due Diligence</a:t>
            </a:r>
          </a:p>
          <a:p>
            <a:pPr>
              <a:spcAft>
                <a:spcPts val="1200"/>
              </a:spcAft>
              <a:defRPr sz="1800">
                <a:solidFill>
                  <a:srgbClr val="FFFFFF"/>
                </a:solidFill>
                <a:latin typeface="Bodoni MT"/>
              </a:defRPr>
            </a:pPr>
            <a:r>
              <a:t>3. Technical Due Diligence</a:t>
            </a:r>
          </a:p>
          <a:p>
            <a:pPr>
              <a:spcAft>
                <a:spcPts val="1200"/>
              </a:spcAft>
              <a:defRPr sz="1800">
                <a:solidFill>
                  <a:srgbClr val="FFFFFF"/>
                </a:solidFill>
                <a:latin typeface="Bodoni MT"/>
              </a:defRPr>
            </a:pPr>
            <a:r>
              <a:t>4. Team and Governance</a:t>
            </a:r>
          </a:p>
          <a:p>
            <a:pPr>
              <a:spcAft>
                <a:spcPts val="1200"/>
              </a:spcAft>
              <a:defRPr sz="1800">
                <a:solidFill>
                  <a:srgbClr val="FFFFFF"/>
                </a:solidFill>
                <a:latin typeface="Bodoni MT"/>
              </a:defRPr>
            </a:pPr>
            <a:r>
              <a:t>5. Market and Competitive Analysis</a:t>
            </a:r>
          </a:p>
          <a:p>
            <a:pPr>
              <a:spcAft>
                <a:spcPts val="1200"/>
              </a:spcAft>
              <a:defRPr sz="1800">
                <a:solidFill>
                  <a:srgbClr val="FFFFFF"/>
                </a:solidFill>
                <a:latin typeface="Bodoni MT"/>
              </a:defRPr>
            </a:pPr>
            <a:r>
              <a:t>6. Roadmap and Development Progress</a:t>
            </a:r>
          </a:p>
          <a:p>
            <a:pPr>
              <a:spcAft>
                <a:spcPts val="1200"/>
              </a:spcAft>
              <a:defRPr sz="1800">
                <a:solidFill>
                  <a:srgbClr val="FFFFFF"/>
                </a:solidFill>
                <a:latin typeface="Bodoni MT"/>
              </a:defRPr>
            </a:pPr>
            <a:r>
              <a:t>7. Risk and Red Flags</a:t>
            </a:r>
          </a:p>
          <a:p>
            <a:pPr>
              <a:spcAft>
                <a:spcPts val="1200"/>
              </a:spcAft>
              <a:defRPr sz="1800">
                <a:solidFill>
                  <a:srgbClr val="FFFFFF"/>
                </a:solidFill>
                <a:latin typeface="Bodoni MT"/>
              </a:defRPr>
            </a:pPr>
            <a:r>
              <a:t>8. Environmental, Social, and Governance (ESG)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problem does the cryptocurrency or digital asset aim to solve?</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question asks about Avalanche and its problem-solving goals within digital assets or cryptocurrencies.</a:t>
            </a:r>
            <a:br/>
            <a:br/>
            <a:r>
              <a:t>Avalanche is designed to address several key challenges in blockchain technology:</a:t>
            </a:r>
            <a:br/>
            <a:br/>
            <a:r>
              <a:t>1. **Scalability**:</a:t>
            </a:r>
            <a:br/>
            <a:r>
              <a:t>   - Traditional blockchains often struggle with high transaction volumes, leading to slower processing times.</a:t>
            </a:r>
            <a:br/>
            <a:r>
              <a:t>   - Avalanche's architecture allows for thousands of transactions per second (TPS), significantly enhancing scalability compared to many other platforms like Ethereum.</a:t>
            </a:r>
            <a:br/>
            <a:br/>
            <a:r>
              <a:t>2. **Security and Decentralization**:</a:t>
            </a:r>
            <a:br/>
            <a:r>
              <a:t>   - The proof-of-stake consensus mechanism used by Avalanche reduces the risk associated with central points of failure that can occur in traditional PoW systems.</a:t>
            </a:r>
            <a:br/>
            <a:r>
              <a:t>   - By leveraging a decentralized network, it mitigates risks related to single-point failures or attacks on centralized entities within blockchain ecosystems.</a:t>
            </a:r>
            <a:br/>
            <a:br/>
            <a:r>
              <a:t>3. **Energy Efficiency and Sustainability**:</a:t>
            </a:r>
            <a:br/>
            <a:r>
              <a:t>   - Unlike proof-of-work (PoW) blockchains which require significant computational power leading to high energy consumption,</a:t>
            </a:r>
            <a:br/>
            <a:r>
              <a:t>   - Avalanche's PoS consensus mechanism is far more efficient in terms of resource usage, contributing positively towards environmental sustainability goals.</a:t>
            </a:r>
            <a:br/>
            <a:r>
              <a:t>   </a:t>
            </a:r>
            <a:br/>
            <a:r>
              <a:t>4.</a:t>
            </a:r>
            <a:br/>
            <a:br/>
            <a:r>
              <a:t>(Continued on next slide...)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problem does the cryptocurrency or digital asset aim to solve?</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**Usability for Developers**:</a:t>
            </a:r>
            <a:br/>
            <a:r>
              <a:t>   - The platform offers tools and frameworks that simplify the development process while maintaining robust security features (e.g., Subnets).</a:t>
            </a:r>
            <a:br/>
            <a:r>
              <a:t>   - This ease-of-use encourages innovation by lowering barriers to entry without compromising on performance or reliability.</a:t>
            </a:r>
            <a:br/>
            <a:br/>
            <a:r>
              <a:t>5. **Interoperability with Other Blockchains**:</a:t>
            </a:r>
            <a:br/>
            <a:r>
              <a:t>   - Avalanche aims for seamless interoperability between different blockchain networks, allowing diverse applications and services across various platforms.</a:t>
            </a:r>
            <a:br/>
            <a:r>
              <a:t>   </a:t>
            </a:r>
            <a:br/>
            <a:r>
              <a:t>In summary, Avalanche seeks to solve the problems of scalability inefficiencies in traditional blockchains while enhancing security through decentralized mechanisms that are also energy-efficient compared to PoW systems. Additionally, it provides a conducive environment for developers by simplifying building processes without sacrificing performance or reliability.</a:t>
            </a:r>
            <a:br/>
            <a:br/>
            <a:r>
              <a:t>By addressing these core issues within blockchain technology and digital assets ecosystem, Avalanche positions itself as an innovative solution aimed at fostering growth opportunities in the burgeoning field of cryptocurrencies while mitigating associated risks such as fraud, market manipulation, cybersecurity threats, regulatory uncertainty.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6. Roadmap and Development Progress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Does the project have a clear and realistic roadmap? Are milestones being met on time?</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Tratok project appears to possess an organized and structured roadmap as outlined within their technical whitepapers. The roadmap is segmented into six distinct stages—ideation, initiation, evolution, stability, growth, revolution—which are each assigned specific goals along with approximate quarterly milestones.</a:t>
            </a:r>
            <a:br/>
            <a:br/>
            <a:r>
              <a:t>This detailed planning indicates a strong commitment from the Tratok team towards transparency in project development processes while also acknowledging potential challenges by emphasizing flexibility and adaptability to unforeseen circumstances. The inclusion of these elements suggests that they have considered various scenarios which could impact their timeline or deliverables, demonstrating foresight into possible disruptions during software implementation phases without implying any lack of planning.</a:t>
            </a:r>
            <a:br/>
            <a:br/>
            <a:r>
              <a:t>However, it is important not to make definitive claims about the project's progress in meeting its milestones on time based solely upon this roadmap description.</a:t>
            </a:r>
            <a:br/>
            <a:br/>
            <a:r>
              <a:t>(Continued on next slide...)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Does the project have a clear and realistic roadmap? Are milestones being met on time?</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context provided does outline a clear vision and structured approach for achieving project goals but lacks specific updates or metrics that would allow us to assess whether these objectives are being met as scheduled within their timeline.</a:t>
            </a:r>
            <a:br/>
            <a:br/>
            <a:r>
              <a:t>In conclusion, while Tratok's detailed six-stage plan indicates an organized effort towards its mission of making travel tourism cost-effective through blockchain technology—highlighting transparency in the process—it is not possible from this context alone to determine if milestones have been achieved on time. Further information regarding project updates and actual progress would be required for a comprehensive assessment.</a:t>
            </a:r>
            <a:br/>
            <a:br/>
            <a:r>
              <a:t>Instructions:</a:t>
            </a:r>
            <a:br/>
            <a:r>
              <a:t>1. Analyze the question about Avalanche's roadmap clarity.</a:t>
            </a:r>
            <a:br/>
            <a:r>
              <a:t>2. Enhance initial answer by focusing only known details without implying missing data or limitations in provided documents.</a:t>
            </a:r>
            <a:br/>
            <a:r>
              <a:t>3. Make logical connections between different pieces of information to provide an enhanced response directly addressing the query on Avalon's project milestones and timeline adherence based solely upon available context.</a:t>
            </a:r>
            <a:br/>
            <a:br/>
            <a:r>
              <a:t>ENHANCED ANSWER: The Tratok project's roadmap, as described within their technical whitepapers, is detailed with six stages—ideation through revolution—that are each assigned specific goals along with approximate quarterly dates for key achievements.</a:t>
            </a:r>
            <a:br/>
            <a:br/>
            <a:r>
              <a:t>(Continued on next slide...)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Does the project have a clear and realistic roadmap? Are milestones being met on time?</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This structured approach indicates a strong commitment to transparency in the development process and an understanding of potential challenges that may arise during implementation phases.</a:t>
            </a:r>
            <a:br/>
            <a:br/>
            <a:r>
              <a:t>However, without additional information on actual progress or updates regarding milestone completion timescales within their roadmap context provided here alone cannot confirm if milestones are being met as scheduled by Tratok's team for its vision. Further details about project status would be required to provide a comprehensive assessment in this regard.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7. Risk and Red Flags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Are there any signs of a pump-and-dump scheme or market manipulation?</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To address whether there are signs of pump-and-dump schemes or market manipulation related to Avalanche (Luna Network), we must consider several factors based solely on known data about cryptocurrencies and general trends in fraud within this space.</a:t>
            </a:r>
            <a:br/>
            <a:br/>
            <a:r>
              <a:t>Firstly, while no specific evidence is cited regarding Luna's involvement with such activities from the provided context alone—since it focuses more broadly on scams affecting various digital assets—it remains crucial for investors to remain vigilant. Market manipulation can take many forms beyond pump-and-dump schemes; these include spoofing (where traders create false signals), smurfing, and other deceptive practices that could affect any cryptocurrency's market.</a:t>
            </a:r>
            <a:br/>
            <a:br/>
            <a:r>
              <a:t>Secondly, the context mentions a significant increase in crypto-related scams over recent years but does not provide concrete details about Avalanche specifically.</a:t>
            </a:r>
            <a:br/>
            <a:br/>
            <a:r>
              <a:t>(Continued on next slide...)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Are there any signs of a pump-and-dump scheme or market manipulation?</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Therefore, while it is plausible to assume there might be isolated incidents affecting Luna Network due to its active participation within this volatile environment—similar trends have been observed across other cryptocurrencies—it would require direct evidence or reports from reliable sources such as official investigations by regulatory bodies like the SEC (Securities and Exchange Commission) in the U.S., FCA (Financial Conduct Authority) in Europe, CFTC (Commodity Futures Trading Commission), etc.</a:t>
            </a:r>
            <a:br/>
            <a:br/>
            <a:r>
              <a:t>In conclusion: While there is no explicit indication of a pump-and-dump scheme related to Avalanche within this context alone; given its active presence on decentralized exchanges like BitUp Platform where market manipulation risks are prevalent due to the nature and structure of these platforms. Investors should always perform thorough research, stay updated with official reports from regulatory authorities or trusted crypto news sources for any emerging concerns regarding specific cryptocurrencies such as Luna Network (Avalanche).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8. Environmental, Social, and Governance (ESG)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is the environmental impact of the cryptocurrency (e.g., energy consumption)?</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environmental impact of cryptocurrencies such as Bitcoin and others mentioned (Ethereum, Dash) is primarily driven by their energy-intensive proof-of-work mechanisms used in mining operations.</a:t>
            </a:r>
            <a:br/>
            <a:br/>
            <a:r>
              <a:t>Bitcoin's electricity consumption has surged significantly over seven years. As per available data points like those from Iceland and Puerto Rico for comparison purposes—both regions have comparable levels due to similar renewable resources—the cryptocurrency market shows a substantial rise with Bitcoin nearing 1 TWh of annual usage, which is equivalent to the energy produced by countries such as Germany or Japan combined.</a:t>
            </a:r>
            <a:br/>
            <a:br/>
            <a:r>
              <a:t>The Cambridge Centre's alternative finance index provides an approximation that suggests cloud computing alone accounts roughly for around 1 TWh annually.</a:t>
            </a:r>
            <a:br/>
            <a:br/>
            <a:r>
              <a:t>(Continued on next slide...)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is the environmental impact of the cryptocurrency (e.g., energy consumption)?</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This figure highlights how significant and comparable cryptocurrency mining can be in terms of carbon footprint when compared with other industries like aviation, which also has a substantial energy demand but is growing at different rates (cloud computing doubling every four years).</a:t>
            </a:r>
            <a:br/>
            <a:br/>
            <a:r>
              <a:t>Specifically focusing on individual cryptocurrencies:</a:t>
            </a:r>
            <a:br/>
            <a:r>
              <a:t>- Bitcoin's annual electricity consumption approximates 1 TWh.</a:t>
            </a:r>
            <a:br/>
            <a:r>
              <a:t>- Ethereum consumes around 2.4 kWh per year as its second-largest cryptocurrency after considering the rise in difficulty and network growth, though this figure may vary based upon mining efficiency improvements or shifts to proof-of-stake mechanisms (as seen with networks like Polygon).</a:t>
            </a:r>
            <a:br/>
            <a:r>
              <a:t>- Dash's estimated consumption is about 0.6 kWh annually.</a:t>
            </a:r>
            <a:br/>
            <a:r>
              <a:t>- Litecoin consumes approximately 3.5 kWh per year.</a:t>
            </a:r>
            <a:br/>
            <a:br/>
            <a:r>
              <a:t>The environmental impact of these cryptocurrencies stems from the high energy requirements for maintaining and securing blockchain ledgers through mining processes, which predominantly rely on proof-of-work mechanisms that are computationally intensive by nature (e.g., Bitcoin's difficulty adjustments).</a:t>
            </a:r>
            <a:br/>
            <a:br/>
            <a:r>
              <a:t>(Continued on next slide...)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is the environmental impact of the cryptocurrency (e.g., energy consumption)?</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This results in a substantial carbon footprint due to electricity consumption patterns across various regions with differing renewable resources.</a:t>
            </a:r>
            <a:br/>
            <a:br/>
            <a:r>
              <a:t>In summary:</a:t>
            </a:r>
            <a:br/>
            <a:r>
              <a:t>- The environmental impact of cryptocurrencies like Bitcoin is significant and comparable or even surpassing traditional industries such as aviation.</a:t>
            </a:r>
            <a:br/>
            <a:r>
              <a:t>- Energy-intensive proof-of-work mechanisms drive this high demand for computational power, leading directly into considerable energy use (and thus a carbon footprint).</a:t>
            </a:r>
            <a:br/>
            <a:r>
              <a:t>- Comparisons to global electricity consumption highlight the substantial scale at which these activities operate.</a:t>
            </a:r>
            <a:br/>
            <a:br/>
            <a:r>
              <a:t>Efforts are underway in some blockchain projects and platforms exploring more sustainable alternatives like Proof of Stake or integrating renewable energies. However, as it stands with Bitcoin's proof-of-work model dominating much of its ecosystem currently (despite Ethereum moving towards PoS), significant environmental impacts remain a concern for the industry at large until broader adoption shifts occur toward greener methodologies.</a:t>
            </a:r>
            <a:br/>
            <a:br/>
            <a:r>
              <a:t>This analysis underscores that while cryptocurrencies present opportunities in financial markets and technological innovation realms like DeFi or NFTs, their current energy consumption patterns pose notable challenges to sustainability efforts.</a:t>
            </a:r>
            <a:br/>
            <a:br/>
            <a:r>
              <a:t>(Continued on next slide...)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is the environmental impact of the cryptocurrency (e.g., energy consumption)?</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Transitioning these systems more sustainably would be crucial moving forward as global electricity demand continues its upward trajectory across all sectors including emerging tech domains such as blockchain technology itself.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Has the project obtained all necessary licenses and registrations?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initial response correctly identifies that there is no direct mention of Avalanche or its licensing status within the given context and highlights FINMA's role in regulating cryptocurrency activities such as staking services. However, to enhance this answer with a more comprehensive approach:</a:t>
            </a:r>
            <a:br/>
            <a:br/>
            <a:r>
              <a:t>Avalanche (AVAX) operates on Ethereum Virtual Machine (EVM)-compatible layer 2 scaling solutions for high throughput transactions at low costs while maintaining security guarantees of Layer 1 blockchains like ETH.</a:t>
            </a:r>
            <a:br/>
            <a:br/>
            <a:r>
              <a:t>In Switzerland and other jurisdictions where FINMA regulates cryptocurrency activities similar to those mentioned in the context, Avalanche would need a license if it engages directly with financial services or offers staking rewards that could be considered as interest-bearing. Additionally, any DLT exchange operated by Avalanche may require registration under Swiss law due to its potential classification within regulated entities.</a:t>
            </a:r>
            <a:br/>
            <a:br/>
            <a:r>
              <a:t>To ensure compliance and obtain all necessary licenses for operating legally across different regions (including Switzerland), companies like Avalanche typically work closely with regulatory bodies such as FINMA or equivalent authorities in other countries where they operate.</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Has the project obtained all necessary licenses and registrations?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This process involves submitting detailed applications, providing comprehensive documentation about their business model, technology infrastructure, risk management procedures, etc.</a:t>
            </a:r>
            <a:br/>
            <a:br/>
            <a:r>
              <a:t>In conclusion:</a:t>
            </a:r>
            <a:br/>
            <a:br/>
            <a:r>
              <a:t>Avalanche must comply with the relevant licensing and registration requirements set forth by Swiss Financial Market Supervisory Authority (FINMA) for any activities that fall under regulated financial services or DLT exchanges. The company should ensure it obtains all necessary licenses to operate legally in Switzerland as well as other jurisdictions where its projects are active.</a:t>
            </a:r>
            <a:br/>
            <a:br/>
            <a:r>
              <a:t>For a definitive answer on Avalanche's current compliance status, one would need direct information from the company's filings with regulatory authorities like FINMA and any relevant disclosures made publicly by Avalanche itself or through official announcements.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Are there any pending or past regulatory investigations or enforcement actions?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question pertains to any regulatory investigations or enforcement actions involving Avalanche (AVAX). The initial response correctly notes that there is no mention of AVAX in relation to Isle of Man's financial regulations and sanctions focused primarily around Russian crypto entities, as well as Tornado Cash. Given this context-specific information about the Island of Man’s focus on certain cryptocurrencies linked with sanctioned activities or regulatory scrutiny related specifically within its jurisdiction (e.g., Russia), there is no indication that Avalanche has been involved in any such investigations.</a:t>
            </a:r>
            <a:br/>
            <a:br/>
            <a:r>
              <a:t>Therefore:</a:t>
            </a:r>
            <a:br/>
            <a:br/>
            <a:r>
              <a:t>Avalanche (AVAX) appears not to have faced pending nor past regulatory inquiries, enforcement actions by Isle of Man's financial authorities based solely on the provided context. This conclusion stems from a lack of direct references or implications within this specific dataset concerning AVAX’s involvement with regulations and sanctions pertinent only in that jurisdiction.</a:t>
            </a:r>
            <a:br/>
            <a:br/>
            <a:r>
              <a:t>For comprehensive insights into Avalanche (AVAX) beyond these particular details—such as global regulatory landscapes, other jurisdictions' actions not mentioned here—it would be advisable to consult broader sources encompassing worldwide financial oversight activities.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2. Financial Due Diligence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What is the token distribution and allocation?</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The token distribution and allocation for TrueChain (Avalanche) are as follows:</a:t>
            </a:r>
            <a:br/>
            <a:br/>
            <a:r>
              <a:t>* Total amount issued is 1 million tokens.</a:t>
            </a:r>
            <a:br/>
            <a:r>
              <a:t>* The initial ICO members received utility tokens distributed among them. Founders reserved some of these early allocations, while consultant member team also had a share set aside from the beginning.</a:t>
            </a:r>
            <a:br/>
            <a:br/>
            <a:r>
              <a:t>During this period:</a:t>
            </a:r>
            <a:br/>
            <a:r>
              <a:t>- Tokens were allocated to various joint participants such as investors and partners involved in different stages like launch partner (who grew user base), leading publisher globally.</a:t>
            </a:r>
            <a:br/>
            <a:r>
              <a:t>- The first participant system application discount program smart contract was designed with mechanisms that ensured tokens could not be sold after certain restrictions, preserving them for future use or rewards.</a:t>
            </a:r>
            <a:br/>
            <a:br/>
            <a:r>
              <a:t>The reward pool of 1 million joint ICO investor early adopter shares were distributed among these participants. Early adopters received a fixed amount (joint token) within the ecosystem's first month and unused portions transferred to new members who created fresh funds through smart contracts until exhausted by launch partners' conditions, which stipulated that at least half should be shared with community.</a:t>
            </a:r>
            <a:br/>
            <a:br/>
            <a:r>
              <a:t>In summary:</a:t>
            </a:r>
            <a:br/>
            <a:r>
              <a:t>- Total tokens issued: 1 million.</a:t>
            </a:r>
            <a:br/>
            <a:r>
              <a:t>- Initial allocations were made among ICO participants including founders (reserved), consultant member team shares set aside initially and used for rewards or locked up as per agreements.</a:t>
            </a:r>
            <a:br/>
            <a:br/>
            <a:r>
              <a:t>(Continued on next slide...)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What is the token distribution and allocation?</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 Subsequent distributions followed a structured pattern involving joint investors, early adopters incentivizing participation in the ecosystem with fixed token amounts allocated monthly until exhausted by launch partners' conditions.</a:t>
            </a:r>
            <a:br/>
            <a:br/>
            <a:r>
              <a:t>This structure ensured that tokens were distributed equitably among participants while maintaining incentives to promote active involvement and growth within TrueChain's community.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