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pic>
        <p:nvPicPr>
          <p:cNvPr id="4" name="Picture 3"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pic>
        <p:nvPicPr>
          <p:cNvPr id="5" name="Picture 4" descr="LST.png"/>
          <p:cNvPicPr>
            <a:picLocks noChangeAspect="1"/>
          </p:cNvPicPr>
          <p:nvPr/>
        </p:nvPicPr>
        <p:blipFill>
          <a:blip r:embed="rId3"/>
          <a:stretch>
            <a:fillRect/>
          </a:stretch>
        </p:blipFill>
        <p:spPr>
          <a:xfrm>
            <a:off x="4724247" y="960120"/>
            <a:ext cx="2743200" cy="2743200"/>
          </a:xfrm>
          <a:prstGeom prst="rect">
            <a:avLst/>
          </a:prstGeom>
        </p:spPr>
      </p:pic>
      <p:sp>
        <p:nvSpPr>
          <p:cNvPr id="6" name="TextBox 5"/>
          <p:cNvSpPr txBox="1"/>
          <p:nvPr/>
        </p:nvSpPr>
        <p:spPr>
          <a:xfrm>
            <a:off x="2438247" y="2743200"/>
            <a:ext cx="7315200" cy="1371600"/>
          </a:xfrm>
          <a:prstGeom prst="rect">
            <a:avLst/>
          </a:prstGeom>
          <a:noFill/>
        </p:spPr>
        <p:txBody>
          <a:bodyPr wrap="none">
            <a:spAutoFit/>
          </a:bodyPr>
          <a:lstStyle/>
          <a:p/>
          <a:p>
            <a:pPr algn="ctr">
              <a:defRPr sz="4400" b="1">
                <a:solidFill>
                  <a:srgbClr val="FFFFFF"/>
                </a:solidFill>
                <a:latin typeface="Bodoni MT"/>
              </a:defRPr>
            </a:pPr>
            <a:r>
              <a:t>Bitcoin Due Diligence Report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457200"/>
            <a:ext cx="7315200" cy="914400"/>
          </a:xfrm>
          <a:prstGeom prst="rect">
            <a:avLst/>
          </a:prstGeom>
          <a:noFill/>
        </p:spPr>
        <p:txBody>
          <a:bodyPr wrap="none">
            <a:spAutoFit/>
          </a:bodyPr>
          <a:lstStyle/>
          <a:p/>
          <a:p>
            <a:pPr algn="ctr">
              <a:defRPr sz="3200" b="1">
                <a:solidFill>
                  <a:srgbClr val="FFFFFF"/>
                </a:solidFill>
                <a:latin typeface="Bodoni MT"/>
              </a:defRPr>
            </a:pPr>
            <a:r>
              <a:t>Table of Contents</a:t>
            </a:r>
          </a:p>
        </p:txBody>
      </p:sp>
      <p:sp>
        <p:nvSpPr>
          <p:cNvPr id="5" name="TextBox 4"/>
          <p:cNvSpPr txBox="1"/>
          <p:nvPr/>
        </p:nvSpPr>
        <p:spPr>
          <a:xfrm>
            <a:off x="3352647" y="1645920"/>
            <a:ext cx="5486400" cy="4572000"/>
          </a:xfrm>
          <a:prstGeom prst="rect">
            <a:avLst/>
          </a:prstGeom>
          <a:noFill/>
        </p:spPr>
        <p:txBody>
          <a:bodyPr wrap="none">
            <a:spAutoFit/>
          </a:bodyPr>
          <a:lstStyle/>
          <a:p/>
          <a:p>
            <a:pPr>
              <a:spcAft>
                <a:spcPts val="1200"/>
              </a:spcAft>
              <a:defRPr sz="1800">
                <a:solidFill>
                  <a:srgbClr val="FFFFFF"/>
                </a:solidFill>
                <a:latin typeface="Bodoni MT"/>
              </a:defRPr>
            </a:pPr>
            <a:r>
              <a:t>1. Legal and Regulatory Compliance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1828800"/>
            <a:ext cx="7315200" cy="1371600"/>
          </a:xfrm>
          <a:prstGeom prst="rect">
            <a:avLst/>
          </a:prstGeom>
          <a:noFill/>
        </p:spPr>
        <p:txBody>
          <a:bodyPr wrap="none">
            <a:spAutoFit/>
          </a:bodyPr>
          <a:lstStyle/>
          <a:p/>
          <a:p>
            <a:pPr algn="ctr">
              <a:defRPr sz="3200" b="1">
                <a:solidFill>
                  <a:srgbClr val="FFFFFF"/>
                </a:solidFill>
                <a:latin typeface="Bodoni MT"/>
              </a:defRPr>
            </a:pPr>
            <a:r>
              <a:t>1. Legal and Regulatory Compliance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What are the legal rights and obligations of token holders?</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Regarding Bitcoin and its legal rights and obligations for token holders:</a:t>
            </a:r>
            <a:br/>
            <a:br/>
            <a:r>
              <a:t>1. **Ownership**: Token holders possess ownership of their Bitcoins as per applicable laws in various jurisdictions.</a:t>
            </a:r>
            <a:br/>
            <a:r>
              <a:t>2. **Use Rights**: Holders can use Bitcoins to make payments, trade them on exchanges or through peer-to-peer transactions within the boundaries set by regulations like Anti-Money Laundering (AML) and Know Your Customer (KYC).</a:t>
            </a:r>
            <a:br/>
            <a:r>
              <a:t>3. **Possession Limitations**: The right of possession may be subject to restrictions imposed due to legal actions such as confiscation orders if linked with illegal activities.</a:t>
            </a:r>
            <a:br/>
            <a:r>
              <a:t>4. **Risk Bearing**: Holders are responsible for the risk associated with holding Bitcoins, including potential loss through theft or hacking incidents and fluctuations in market value without any guarantee from issuers against these risks (as Bitcoin is not backed by a central authority).</a:t>
            </a:r>
            <a:br/>
            <a:r>
              <a:t>5. **Regulatory Compliance Obligations**:</a:t>
            </a:r>
            <a:br/>
            <a:r>
              <a:t>   - Taxation Reporting: Token holders must report their holdings to tax authorities as per the regulations of each jurisdiction.</a:t>
            </a:r>
            <a:br/>
            <a:r>
              <a:t>   - AML/KYC Adherence: Comply with Anti-Money Laundering and Know Your Customer requirements when transacting in Bitcoins, which may involve providing personal information or undergoing verification processes.</a:t>
            </a:r>
            <a:br/>
            <a:br/>
            <a:r>
              <a:t>6.</a:t>
            </a:r>
            <a:br/>
            <a:br/>
            <a:r>
              <a:t>(Continued on next slide...)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What are the legal rights and obligations of token holders?</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**Dispute Resolution**:</a:t>
            </a:r>
            <a:br/>
            <a:r>
              <a:t>   - Legal Recourse is Available for Disputes: Token holders can seek legal recourse through courts if there are disputes related to the ownership of Bitcoins.</a:t>
            </a:r>
            <a:br/>
            <a:r>
              <a:t>   </a:t>
            </a:r>
            <a:br/>
            <a:r>
              <a:t>7. **Taxation Responsibilities and Liabilities**:</a:t>
            </a:r>
            <a:br/>
            <a:r>
              <a:t>   - Tax Obligations on Transactions: Holders must pay taxes arising from transactions involving Bitcoin, such as capital gains tax upon selling or exchanging them.</a:t>
            </a:r>
            <a:br/>
            <a:br/>
            <a:r>
              <a:t>8. **No Warranties Provided by Issuer (Bitcoin)**: Unlike traditional financial instruments where issuers might provide warranties for the security of investments; with cryptocurrencies like Bitcoin there are no guarantees against loss due to thefts and hacks.</a:t>
            </a:r>
            <a:br/>
            <a:r>
              <a:t>   </a:t>
            </a:r>
            <a:br/>
            <a:r>
              <a:t>In conclusion, while token holders have significant rights in terms of ownership and usage within legal boundaries set forth across different jurisdictions including taxation obligations on transactions involving Bitcoins. However, they also bear substantial risks related directly or indirectly linked to the decentralized nature of cryptocurrencies without any issuer-provided guarantees against loss due to market volatility or security breaches.</a:t>
            </a:r>
            <a:br/>
            <a:br/>
            <a:r>
              <a:t>This comprehensive analysis ensures that all relevant aspects concerning Bitcoin's rights and responsibilities for token holders are addressed while maintaining clarity in legal obligations across different jurisdictions where applicable.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