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pic>
        <p:nvPicPr>
          <p:cNvPr id="4" name="Picture 3"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pic>
        <p:nvPicPr>
          <p:cNvPr id="5" name="Picture 4" descr="LST.png"/>
          <p:cNvPicPr>
            <a:picLocks noChangeAspect="1"/>
          </p:cNvPicPr>
          <p:nvPr/>
        </p:nvPicPr>
        <p:blipFill>
          <a:blip r:embed="rId3"/>
          <a:stretch>
            <a:fillRect/>
          </a:stretch>
        </p:blipFill>
        <p:spPr>
          <a:xfrm>
            <a:off x="4724247" y="960120"/>
            <a:ext cx="2743200" cy="2743200"/>
          </a:xfrm>
          <a:prstGeom prst="rect">
            <a:avLst/>
          </a:prstGeom>
        </p:spPr>
      </p:pic>
      <p:sp>
        <p:nvSpPr>
          <p:cNvPr id="6" name="TextBox 5"/>
          <p:cNvSpPr txBox="1"/>
          <p:nvPr/>
        </p:nvSpPr>
        <p:spPr>
          <a:xfrm>
            <a:off x="2438247" y="2743200"/>
            <a:ext cx="7315200" cy="1371600"/>
          </a:xfrm>
          <a:prstGeom prst="rect">
            <a:avLst/>
          </a:prstGeom>
          <a:noFill/>
        </p:spPr>
        <p:txBody>
          <a:bodyPr wrap="none">
            <a:spAutoFit/>
          </a:bodyPr>
          <a:lstStyle/>
          <a:p/>
          <a:p>
            <a:pPr algn="ctr">
              <a:defRPr sz="4400" b="1">
                <a:solidFill>
                  <a:srgbClr val="FFFFFF"/>
                </a:solidFill>
                <a:latin typeface="Bodoni MT"/>
              </a:defRPr>
            </a:pPr>
            <a:r>
              <a:t>Bitcoin Due Diligence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457200"/>
            <a:ext cx="7315200" cy="914400"/>
          </a:xfrm>
          <a:prstGeom prst="rect">
            <a:avLst/>
          </a:prstGeom>
          <a:noFill/>
        </p:spPr>
        <p:txBody>
          <a:bodyPr wrap="none">
            <a:spAutoFit/>
          </a:bodyPr>
          <a:lstStyle/>
          <a:p/>
          <a:p>
            <a:pPr algn="ctr">
              <a:defRPr sz="3200" b="1">
                <a:solidFill>
                  <a:srgbClr val="FFFFFF"/>
                </a:solidFill>
                <a:latin typeface="Bodoni MT"/>
              </a:defRPr>
            </a:pPr>
            <a:r>
              <a:t>Table of Contents</a:t>
            </a:r>
          </a:p>
        </p:txBody>
      </p:sp>
      <p:sp>
        <p:nvSpPr>
          <p:cNvPr id="5" name="TextBox 4"/>
          <p:cNvSpPr txBox="1"/>
          <p:nvPr/>
        </p:nvSpPr>
        <p:spPr>
          <a:xfrm>
            <a:off x="3352647" y="1645920"/>
            <a:ext cx="5486400" cy="4572000"/>
          </a:xfrm>
          <a:prstGeom prst="rect">
            <a:avLst/>
          </a:prstGeom>
          <a:noFill/>
        </p:spPr>
        <p:txBody>
          <a:bodyPr wrap="none">
            <a:spAutoFit/>
          </a:bodyPr>
          <a:lstStyle/>
          <a:p/>
          <a:p>
            <a:pPr>
              <a:spcAft>
                <a:spcPts val="1200"/>
              </a:spcAft>
              <a:defRPr sz="1800">
                <a:solidFill>
                  <a:srgbClr val="FFFFFF"/>
                </a:solidFill>
                <a:latin typeface="Bodoni MT"/>
              </a:defRPr>
            </a:pPr>
            <a:r>
              <a:t>1. Legal and Regulatory Compliance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1. Legal and Regulatory Compliance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Has the project obtained all necessary licenses and registrations?</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The question asks whether all necessary licenses and registrations for Bitcoin-related activities are obtained by this project.</a:t>
            </a:r>
            <a:br/>
            <a:br/>
            <a:r>
              <a:t>Based on Swiss regulations as outlined in FINMA guidelines:</a:t>
            </a:r>
            <a:br/>
            <a:br/>
            <a:r>
              <a:t>1. Switzerland's Financial Market Authority (FINMA) oversees cryptocurrency operations.</a:t>
            </a:r>
            <a:br/>
            <a:r>
              <a:t>2. Activities like staking services may require a license if they trigger such requirements under the latest guidance issued concerning distributed ledger technology, DLT exchanges and related settlement infrastructure security tokens or blockchain projects that have made considerable progress.</a:t>
            </a:r>
            <a:br/>
            <a:br/>
            <a:r>
              <a:t>The initial answer correctly suggests uncertainty regarding whether all necessary licenses are obtained for Bitcoin-related activities by this project due to lack of explicit confirmation. However:</a:t>
            </a:r>
            <a:br/>
            <a:br/>
            <a:r>
              <a:t>1. The Swiss Financial Market Supervisory Authority (FINMA) regulates financial services including cryptocurrencies.</a:t>
            </a:r>
            <a:br/>
            <a:r>
              <a:t>2. FINMA's Anti-Money Laundering Ordinance and the FinSA may apply, requiring a license if operating as an exchange or engaging in certain cryptocurrency activities.</a:t>
            </a:r>
            <a:br/>
            <a:br/>
            <a:r>
              <a:t>In conclusion: Without specific details on whether this project has obtained licenses such as those for exchanges under Swiss law (FinSA), it cannot be definitively stated that all necessary Bitcoin-related activity registrations are secured.</a:t>
            </a:r>
            <a:br/>
            <a:br/>
            <a:r>
              <a:t>(Continued on next slide...)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Has the project obtained all necessary licenses and registrations?</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The project's compliance with FINMA's regulatory requirements, including any potential need to obtain a license or registration due to activities like staking services in Switzerland and the broader EU context regarding AML/KYC obligations as well as GDPR for data protection related to digital assets should also be considered.</a:t>
            </a:r>
            <a:br/>
            <a:br/>
            <a:r>
              <a:t>The project must ensure it adheres not only to Swiss regulations but potentially other jurisdictions if operating internationally. Compliance with local laws, including obtaining necessary licenses from FINMA or equivalent authorities where applicable (e.g., the European Securities and Markets Authority in EU countries), is crucial for lawful operation within Bitcoin-related activities across different regions of interest.</a:t>
            </a:r>
            <a:br/>
            <a:br/>
            <a:r>
              <a:t>It should be noted that this answer focuses on Swiss regulations as per provided context; however, other jurisdictions may have additional requirements. The project must verify its compliance status with all relevant authorities to confirm it has obtained the necessary licenses and registrations before proceeding further in any jurisdiction where they operate or intend to offer services related to Bitcoin activities.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