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Lst>
  <p:sldSz cx="12191695"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slide1.xml><?xml version="1.0" encoding="utf-8"?>
<p:sld xmlns:a="http://schemas.openxmlformats.org/drawingml/2006/main" xmlns:p="http://schemas.openxmlformats.org/presentationml/2006/main" xmlns:r="http://schemas.openxmlformats.org/officeDocument/2006/relationships">
  <p:cSld>
    <p:spTree>
      <p:pic>
        <p:nvPicPr>
          <p:cNvPr id="4" name="Picture 3"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pic>
        <p:nvPicPr>
          <p:cNvPr id="5" name="Picture 4" descr="LST.png"/>
          <p:cNvPicPr>
            <a:picLocks noChangeAspect="1"/>
          </p:cNvPicPr>
          <p:nvPr/>
        </p:nvPicPr>
        <p:blipFill>
          <a:blip r:embed="rId3"/>
          <a:stretch>
            <a:fillRect/>
          </a:stretch>
        </p:blipFill>
        <p:spPr>
          <a:xfrm>
            <a:off x="4724247" y="960120"/>
            <a:ext cx="2743200" cy="2743200"/>
          </a:xfrm>
          <a:prstGeom prst="rect">
            <a:avLst/>
          </a:prstGeom>
        </p:spPr>
      </p:pic>
      <p:sp>
        <p:nvSpPr>
          <p:cNvPr id="6" name="TextBox 5"/>
          <p:cNvSpPr txBox="1"/>
          <p:nvPr/>
        </p:nvSpPr>
        <p:spPr>
          <a:xfrm>
            <a:off x="2438247" y="2743200"/>
            <a:ext cx="7315200" cy="1371600"/>
          </a:xfrm>
          <a:prstGeom prst="rect">
            <a:avLst/>
          </a:prstGeom>
          <a:noFill/>
        </p:spPr>
        <p:txBody>
          <a:bodyPr wrap="none">
            <a:spAutoFit/>
          </a:bodyPr>
          <a:lstStyle/>
          <a:p/>
          <a:p>
            <a:pPr algn="ctr">
              <a:defRPr sz="4400" b="1">
                <a:solidFill>
                  <a:srgbClr val="FFFFFF"/>
                </a:solidFill>
                <a:latin typeface="Bodoni MT"/>
              </a:defRPr>
            </a:pPr>
            <a:r>
              <a:t>Chainlink Due Diligence Report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2438247" y="457200"/>
            <a:ext cx="7315200" cy="914400"/>
          </a:xfrm>
          <a:prstGeom prst="rect">
            <a:avLst/>
          </a:prstGeom>
          <a:noFill/>
        </p:spPr>
        <p:txBody>
          <a:bodyPr wrap="none">
            <a:spAutoFit/>
          </a:bodyPr>
          <a:lstStyle/>
          <a:p/>
          <a:p>
            <a:pPr algn="ctr">
              <a:defRPr sz="3200" b="1">
                <a:solidFill>
                  <a:srgbClr val="FFFFFF"/>
                </a:solidFill>
                <a:latin typeface="Bodoni MT"/>
              </a:defRPr>
            </a:pPr>
            <a:r>
              <a:t>Table of Contents</a:t>
            </a:r>
          </a:p>
        </p:txBody>
      </p:sp>
      <p:sp>
        <p:nvSpPr>
          <p:cNvPr id="5" name="TextBox 4"/>
          <p:cNvSpPr txBox="1"/>
          <p:nvPr/>
        </p:nvSpPr>
        <p:spPr>
          <a:xfrm>
            <a:off x="3352647" y="1645920"/>
            <a:ext cx="5486400" cy="4572000"/>
          </a:xfrm>
          <a:prstGeom prst="rect">
            <a:avLst/>
          </a:prstGeom>
          <a:noFill/>
        </p:spPr>
        <p:txBody>
          <a:bodyPr wrap="none">
            <a:spAutoFit/>
          </a:bodyPr>
          <a:lstStyle/>
          <a:p/>
          <a:p>
            <a:pPr>
              <a:spcAft>
                <a:spcPts val="1200"/>
              </a:spcAft>
              <a:defRPr sz="1800">
                <a:solidFill>
                  <a:srgbClr val="FFFFFF"/>
                </a:solidFill>
                <a:latin typeface="Bodoni MT"/>
              </a:defRPr>
            </a:pPr>
            <a:r>
              <a:t>1. Legal and Regulatory Compliance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2438247" y="1828800"/>
            <a:ext cx="7315200" cy="1371600"/>
          </a:xfrm>
          <a:prstGeom prst="rect">
            <a:avLst/>
          </a:prstGeom>
          <a:noFill/>
        </p:spPr>
        <p:txBody>
          <a:bodyPr wrap="none">
            <a:spAutoFit/>
          </a:bodyPr>
          <a:lstStyle/>
          <a:p/>
          <a:p>
            <a:pPr algn="ctr">
              <a:defRPr sz="3200" b="1">
                <a:solidFill>
                  <a:srgbClr val="FFFFFF"/>
                </a:solidFill>
                <a:latin typeface="Bodoni MT"/>
              </a:defRPr>
            </a:pPr>
            <a:r>
              <a:t>1. Legal and Regulatory Compliance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457200" y="457200"/>
            <a:ext cx="10972800" cy="914400"/>
          </a:xfrm>
          <a:prstGeom prst="rect">
            <a:avLst/>
          </a:prstGeom>
          <a:noFill/>
        </p:spPr>
        <p:txBody>
          <a:bodyPr wrap="none">
            <a:spAutoFit/>
          </a:bodyPr>
          <a:lstStyle/>
          <a:p/>
          <a:p>
            <a:pPr>
              <a:defRPr sz="1800" b="1">
                <a:solidFill>
                  <a:srgbClr val="FFFFFF"/>
                </a:solidFill>
                <a:latin typeface="Bodoni MT"/>
              </a:defRPr>
            </a:pPr>
            <a:r>
              <a:t>What are the legal rights and obligations of token holders?</a:t>
            </a:r>
          </a:p>
        </p:txBody>
      </p:sp>
      <p:sp>
        <p:nvSpPr>
          <p:cNvPr id="5" name="TextBox 4"/>
          <p:cNvSpPr txBox="1"/>
          <p:nvPr/>
        </p:nvSpPr>
        <p:spPr>
          <a:xfrm>
            <a:off x="457200" y="1554480"/>
            <a:ext cx="10972800" cy="4114800"/>
          </a:xfrm>
          <a:prstGeom prst="rect">
            <a:avLst/>
          </a:prstGeom>
          <a:noFill/>
        </p:spPr>
        <p:txBody>
          <a:bodyPr wrap="square">
            <a:spAutoFit/>
          </a:bodyPr>
          <a:lstStyle/>
          <a:p/>
          <a:p>
            <a:pPr>
              <a:defRPr sz="1500">
                <a:solidFill>
                  <a:srgbClr val="FFFFFF"/>
                </a:solidFill>
                <a:latin typeface="Bodoni MT"/>
              </a:defRPr>
            </a:pPr>
            <a:r>
              <a:t>Regarding Chainlink (Sentinel Token), token holders' legal rights and obligations can be summarized as follows:</a:t>
            </a:r>
            <a:br/>
            <a:br/>
            <a:r>
              <a:t>1. **Refund Rights**:</a:t>
            </a:r>
            <a:br/>
            <a:r>
              <a:t>   - The company is obliged to provide refunds if there are discrepancies between promised future performance prices, inherent value promises made in respect of the tokens held by purchasers.</a:t>
            </a:r>
            <a:br/>
            <a:br/>
            <a:r>
              <a:t>2. **Tax Implications Responsibility**: </a:t>
            </a:r>
            <a:br/>
            <a:r>
              <a:t>   - Token holders bear sole responsibility for determining any tax implications related to their purchase and holding of Sentinel Tokens.</a:t>
            </a:r>
            <a:br/>
            <a:r>
              <a:t>   - They may agree that they will hold themselves liable (or a designated affiliate) responsible directly or indirectly, including special incidental consequences arising from the use of data connected with accepting tokens.</a:t>
            </a:r>
            <a:br/>
            <a:br/>
            <a:r>
              <a:t>3. **Warranty on Information**:</a:t>
            </a:r>
            <a:br/>
            <a:r>
              <a:t>   - The company guarantees accuracy in its whitepaper regarding promises made about future performance prices and inherent values.</a:t>
            </a:r>
            <a:br/>
            <a:r>
              <a:t>   - Token holders must rely upon authorized representatives for accurate information as per representations contained within official documents like a whitepaper or press releases issued by the company's executives, directors, employees acting under authority.</a:t>
            </a:r>
            <a:br/>
            <a:br/>
            <a:r>
              <a:t>4.</a:t>
            </a:r>
            <a:br/>
            <a:br/>
            <a:r>
              <a:t>(Continued on next slide...)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457200" y="457200"/>
            <a:ext cx="10972800" cy="914400"/>
          </a:xfrm>
          <a:prstGeom prst="rect">
            <a:avLst/>
          </a:prstGeom>
          <a:noFill/>
        </p:spPr>
        <p:txBody>
          <a:bodyPr wrap="none">
            <a:spAutoFit/>
          </a:bodyPr>
          <a:lstStyle/>
          <a:p/>
          <a:p>
            <a:pPr>
              <a:defRPr sz="1800" b="1">
                <a:solidFill>
                  <a:srgbClr val="FFFFFF"/>
                </a:solidFill>
                <a:latin typeface="Bodoni MT"/>
              </a:defRPr>
            </a:pPr>
            <a:r>
              <a:t>(Continued) What are the legal rights and obligations of token holders?</a:t>
            </a:r>
          </a:p>
        </p:txBody>
      </p:sp>
      <p:sp>
        <p:nvSpPr>
          <p:cNvPr id="5" name="TextBox 4"/>
          <p:cNvSpPr txBox="1"/>
          <p:nvPr/>
        </p:nvSpPr>
        <p:spPr>
          <a:xfrm>
            <a:off x="457200" y="1554480"/>
            <a:ext cx="10972800" cy="4114800"/>
          </a:xfrm>
          <a:prstGeom prst="rect">
            <a:avLst/>
          </a:prstGeom>
          <a:noFill/>
        </p:spPr>
        <p:txBody>
          <a:bodyPr wrap="square">
            <a:spAutoFit/>
          </a:bodyPr>
          <a:lstStyle/>
          <a:p/>
          <a:p>
            <a:pPr>
              <a:defRPr sz="1500">
                <a:solidFill>
                  <a:srgbClr val="FFFFFF"/>
                </a:solidFill>
                <a:latin typeface="Bodoni MT"/>
              </a:defRPr>
            </a:pPr>
            <a:r>
              <a:t>**Consultation with Legal Financial Tax Professionals**:</a:t>
            </a:r>
            <a:br/>
            <a:r>
              <a:t>   - It is strongly advised that token holders consult legal financial tax professionals to understand specific obligations and implications related to their investment in Sentinel Tokens.</a:t>
            </a:r>
            <a:br/>
            <a:r>
              <a:t>   </a:t>
            </a:r>
            <a:br/>
            <a:r>
              <a:t>5. **Risk Acknowledgment &amp; Liability Disclaimers**: </a:t>
            </a:r>
            <a:br/>
            <a:r>
              <a:t>   - The company disclaims all responsibility for any statements made within the whitepaper, including forward-looking projections or guarantees about future performance prices of tokens (Sentinel Token).</a:t>
            </a:r>
            <a:br/>
            <a:r>
              <a:t>   - Token holders acknowledge that they will not hold Chainlink liable directly nor indirectly in cases involving direct losses such as tortious claims and contractual disputes.</a:t>
            </a:r>
            <a:br/>
            <a:br/>
            <a:r>
              <a:t>6. **Arbitration Clause**:</a:t>
            </a:r>
            <a:br/>
            <a:r>
              <a:t>   - Disputes arising from the token sale are to be resolved through arbitration, with a waiver of rights for participating or joining any class action lawsuit against Chainlink.</a:t>
            </a:r>
            <a:br/>
            <a:r>
              <a:t>   </a:t>
            </a:r>
            <a:br/>
            <a:r>
              <a:t>7. **Continuous Representation &amp; Legal Advice**: </a:t>
            </a:r>
            <a:br/>
            <a:r>
              <a:t>   - Token holders must rely on authorized representatives and should seek continuous legal advice if there is an ongoing representation that may change over time due to developments in the project.</a:t>
            </a:r>
            <a:br/>
            <a:br/>
            <a:r>
              <a:t>In conclusion, token holders have specific rights regarding refunds for discrepancies between promised values versus actual performance but bear significant responsibility concerning tax implications.</a:t>
            </a:r>
            <a:br/>
            <a:br/>
            <a:r>
              <a:t>(Continued on next slide...)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457200" y="457200"/>
            <a:ext cx="10972800" cy="914400"/>
          </a:xfrm>
          <a:prstGeom prst="rect">
            <a:avLst/>
          </a:prstGeom>
          <a:noFill/>
        </p:spPr>
        <p:txBody>
          <a:bodyPr wrap="none">
            <a:spAutoFit/>
          </a:bodyPr>
          <a:lstStyle/>
          <a:p/>
          <a:p>
            <a:pPr>
              <a:defRPr sz="1800" b="1">
                <a:solidFill>
                  <a:srgbClr val="FFFFFF"/>
                </a:solidFill>
                <a:latin typeface="Bodoni MT"/>
              </a:defRPr>
            </a:pPr>
            <a:r>
              <a:t>(Continued) What are the legal rights and obligations of token holders?</a:t>
            </a:r>
          </a:p>
        </p:txBody>
      </p:sp>
      <p:sp>
        <p:nvSpPr>
          <p:cNvPr id="5" name="TextBox 4"/>
          <p:cNvSpPr txBox="1"/>
          <p:nvPr/>
        </p:nvSpPr>
        <p:spPr>
          <a:xfrm>
            <a:off x="457200" y="1554480"/>
            <a:ext cx="10972800" cy="4114800"/>
          </a:xfrm>
          <a:prstGeom prst="rect">
            <a:avLst/>
          </a:prstGeom>
          <a:noFill/>
        </p:spPr>
        <p:txBody>
          <a:bodyPr wrap="square">
            <a:spAutoFit/>
          </a:bodyPr>
          <a:lstStyle/>
          <a:p/>
          <a:p>
            <a:pPr>
              <a:defRPr sz="1500">
                <a:solidFill>
                  <a:srgbClr val="FFFFFF"/>
                </a:solidFill>
                <a:latin typeface="Bodoni MT"/>
              </a:defRPr>
            </a:pPr>
            <a:r>
              <a:t>They are advised against relying solely upon forward-looking statements within official documents without seeking professional financial and legal counsel on their obligations related to Sentinel Tokens (Chainlink). Additionally, they must acknowledge the company's liability disclaimers while understanding that any disputes will be resolved through arbitration rather than litigation or class action suits.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