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12191695"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jpg"/><Relationship Id="rId3"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image" Target="../media/image1.jpg"/></Relationships>
</file>

<file path=ppt/slides/slide1.xml><?xml version="1.0" encoding="utf-8"?>
<p:sld xmlns:a="http://schemas.openxmlformats.org/drawingml/2006/main" xmlns:p="http://schemas.openxmlformats.org/presentationml/2006/main" xmlns:r="http://schemas.openxmlformats.org/officeDocument/2006/relationships">
  <p:cSld>
    <p:spTree>
      <p:pic>
        <p:nvPicPr>
          <p:cNvPr id="4" name="Picture 3"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pic>
        <p:nvPicPr>
          <p:cNvPr id="5" name="Picture 4" descr="LST.png"/>
          <p:cNvPicPr>
            <a:picLocks noChangeAspect="1"/>
          </p:cNvPicPr>
          <p:nvPr/>
        </p:nvPicPr>
        <p:blipFill>
          <a:blip r:embed="rId3"/>
          <a:stretch>
            <a:fillRect/>
          </a:stretch>
        </p:blipFill>
        <p:spPr>
          <a:xfrm>
            <a:off x="4724247" y="960120"/>
            <a:ext cx="2743200" cy="2743200"/>
          </a:xfrm>
          <a:prstGeom prst="rect">
            <a:avLst/>
          </a:prstGeom>
        </p:spPr>
      </p:pic>
      <p:sp>
        <p:nvSpPr>
          <p:cNvPr id="6" name="TextBox 5"/>
          <p:cNvSpPr txBox="1"/>
          <p:nvPr/>
        </p:nvSpPr>
        <p:spPr>
          <a:xfrm>
            <a:off x="2438247" y="2743200"/>
            <a:ext cx="7315200" cy="1371600"/>
          </a:xfrm>
          <a:prstGeom prst="rect">
            <a:avLst/>
          </a:prstGeom>
          <a:noFill/>
        </p:spPr>
        <p:txBody>
          <a:bodyPr wrap="none">
            <a:spAutoFit/>
          </a:bodyPr>
          <a:lstStyle/>
          <a:p/>
          <a:p>
            <a:pPr algn="ctr">
              <a:defRPr sz="4400" b="1">
                <a:solidFill>
                  <a:srgbClr val="FFFFFF"/>
                </a:solidFill>
                <a:latin typeface="Bodoni MT"/>
              </a:defRPr>
            </a:pPr>
            <a:r>
              <a:t>BItcoin Due Diligence Report</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2438247" y="457200"/>
            <a:ext cx="7315200" cy="914400"/>
          </a:xfrm>
          <a:prstGeom prst="rect">
            <a:avLst/>
          </a:prstGeom>
          <a:noFill/>
        </p:spPr>
        <p:txBody>
          <a:bodyPr wrap="none">
            <a:spAutoFit/>
          </a:bodyPr>
          <a:lstStyle/>
          <a:p/>
          <a:p>
            <a:pPr algn="ctr">
              <a:defRPr sz="3200" b="1">
                <a:solidFill>
                  <a:srgbClr val="FFFFFF"/>
                </a:solidFill>
                <a:latin typeface="Bodoni MT"/>
              </a:defRPr>
            </a:pPr>
            <a:r>
              <a:t>Table of Contents</a:t>
            </a:r>
          </a:p>
        </p:txBody>
      </p:sp>
      <p:sp>
        <p:nvSpPr>
          <p:cNvPr id="5" name="TextBox 4"/>
          <p:cNvSpPr txBox="1"/>
          <p:nvPr/>
        </p:nvSpPr>
        <p:spPr>
          <a:xfrm>
            <a:off x="3352647" y="1645920"/>
            <a:ext cx="5486400" cy="4572000"/>
          </a:xfrm>
          <a:prstGeom prst="rect">
            <a:avLst/>
          </a:prstGeom>
          <a:noFill/>
        </p:spPr>
        <p:txBody>
          <a:bodyPr wrap="none">
            <a:spAutoFit/>
          </a:bodyPr>
          <a:lstStyle/>
          <a:p/>
          <a:p>
            <a:pPr>
              <a:spcAft>
                <a:spcPts val="1200"/>
              </a:spcAft>
              <a:defRPr sz="1800">
                <a:solidFill>
                  <a:srgbClr val="FFFFFF"/>
                </a:solidFill>
                <a:latin typeface="Bodoni MT"/>
              </a:defRPr>
            </a:pPr>
            <a:r>
              <a:t>3. Technical Due Diligence</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2438247" y="1828800"/>
            <a:ext cx="7315200" cy="1371600"/>
          </a:xfrm>
          <a:prstGeom prst="rect">
            <a:avLst/>
          </a:prstGeom>
          <a:noFill/>
        </p:spPr>
        <p:txBody>
          <a:bodyPr wrap="none">
            <a:spAutoFit/>
          </a:bodyPr>
          <a:lstStyle/>
          <a:p/>
          <a:p>
            <a:pPr algn="ctr">
              <a:defRPr sz="3200" b="1">
                <a:solidFill>
                  <a:srgbClr val="FFFFFF"/>
                </a:solidFill>
                <a:latin typeface="Bodoni MT"/>
              </a:defRPr>
            </a:pPr>
            <a:r>
              <a:t>3. Technical Due Diligence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How are the digital assets custodied?</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Regarding Bitcoin custodianship:</a:t>
            </a:r>
            <a:br/>
            <a:br/>
            <a:r>
              <a:t>Bitcoin and other digital assets are typically stored using various types of wallets that cater to different levels of security preferences.</a:t>
            </a:r>
            <a:br/>
            <a:br/>
            <a:r>
              <a:t>1. Software Wallets:</a:t>
            </a:r>
            <a:br/>
            <a:r>
              <a:t>   - These can be installed directly onto personal computers or mobile devices.</a:t>
            </a:r>
            <a:br/>
            <a:r>
              <a:t>   - They interact with the blockchain network, allowing users full control over their private keys which authenticate transactions on behalf of Bitcoin owners (self-custody).</a:t>
            </a:r>
            <a:br/>
            <a:r>
              <a:t>   </a:t>
            </a:r>
            <a:br/>
            <a:r>
              <a:t>2. Online Wallet Services: </a:t>
            </a:r>
            <a:br/>
            <a:r>
              <a:t>   - Operated by third-party companies that provide online wallet services for storing digital assets securely in a centralized manner while still maintaining some level of decentralization.</a:t>
            </a:r>
            <a:br/>
            <a:r>
              <a:t>   - Users can deposit and withdraw funds, but the service provider holds onto their private keys.</a:t>
            </a:r>
            <a:br/>
            <a:br/>
            <a:r>
              <a:t>3. Hardware Wallets:</a:t>
            </a:r>
            <a:br/>
            <a:r>
              <a:t>   - These are physical devices designed to store Bitcoin offline (cold storage), providing an extra layer of security against online threats like hacking or malware attacks on software wallets by keeping them disconnected from internet access.</a:t>
            </a:r>
            <a:br/>
            <a:r>
              <a:t>   </a:t>
            </a:r>
            <a:br/>
            <a:r>
              <a:t>Custodianship in Blockchain Context:</a:t>
            </a:r>
            <a:br/>
            <a:br/>
            <a:r>
              <a:t>- Self-Custody: Users maintain full control over their private keys and, consequently, the associated digital assets.</a:t>
            </a:r>
            <a:br/>
            <a:br/>
            <a:r>
              <a:t>(Continued on next slide...)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(Continued) How are the digital assets custodied?</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This method is preferred for those who want maximum autonomy but requires a higher level of security awareness to protect against loss or theft.</a:t>
            </a:r>
            <a:br/>
            <a:br/>
            <a:r>
              <a:t>- Third-party Custody (Online Wallets): These services offer convenience with added features like recovery options in case users lose access due to lost devices; however, they come at the cost of some control over private keys. Users must trust these entities not only for safekeeping but also because they're responsible if something goes wrong.</a:t>
            </a:r>
            <a:br/>
            <a:br/>
            <a:r>
              <a:t>- Hardware Wallet Custodianship: This method strikes a balance between security and convenience by storing assets offline while still allowing users access to their funds through secure connections when needed (e.g., transferring Bitcoin).</a:t>
            </a:r>
            <a:br/>
            <a:br/>
            <a:r>
              <a:t>Bitcoin's Decentralized Nature:</a:t>
            </a:r>
            <a:br/>
            <a:br/>
            <a:r>
              <a:t>The blockchain technology underpinning the cryptocurrency ensures that no single entity controls or stores all of it.</a:t>
            </a:r>
            <a:br/>
            <a:br/>
            <a:r>
              <a:t>(Continued on next slide...)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pic>
        <p:nvPicPr>
          <p:cNvPr id="3" name="Picture 2" descr="TemplateBG.jpg"/>
          <p:cNvPicPr>
            <a:picLocks noChangeAspect="1"/>
          </p:cNvPicPr>
          <p:nvPr/>
        </p:nvPicPr>
        <p:blipFill>
          <a:blip r:embed="rId2"/>
          <a:stretch>
            <a:fillRect/>
          </a:stretch>
        </p:blipFill>
        <p:spPr>
          <a:xfrm>
            <a:off x="0" y="0"/>
            <a:ext cx="12191695" cy="6858000"/>
          </a:xfrm>
          <a:prstGeom prst="rect">
            <a:avLst/>
          </a:prstGeom>
        </p:spPr>
      </p:pic>
      <p:nvGrpSpPr>
        <p:cNvPr id="1" name=""/>
        <p:cNvGrpSpPr/>
        <p:nvPr/>
      </p:nvGrpSpPr>
      <p:grpSpPr/>
      <p:sp>
        <p:nvSpPr>
          <p:cNvPr id="2" name="Title 1"/>
          <p:cNvSpPr>
            <a:spLocks noGrp="1"/>
          </p:cNvSpPr>
          <p:nvPr>
            <p:ph type="title"/>
          </p:nvPr>
        </p:nvSpPr>
        <p:spPr/>
        <p:txBody>
          <a:bodyPr/>
          <a:lstStyle/>
          <a:p/>
        </p:txBody>
      </p:sp>
      <p:sp>
        <p:nvSpPr>
          <p:cNvPr id="4" name="TextBox 3"/>
          <p:cNvSpPr txBox="1"/>
          <p:nvPr/>
        </p:nvSpPr>
        <p:spPr>
          <a:xfrm>
            <a:off x="457200" y="457200"/>
            <a:ext cx="10972800" cy="914400"/>
          </a:xfrm>
          <a:prstGeom prst="rect">
            <a:avLst/>
          </a:prstGeom>
          <a:noFill/>
        </p:spPr>
        <p:txBody>
          <a:bodyPr wrap="none">
            <a:spAutoFit/>
          </a:bodyPr>
          <a:lstStyle/>
          <a:p/>
          <a:p>
            <a:pPr>
              <a:defRPr sz="1800" b="1">
                <a:solidFill>
                  <a:srgbClr val="FFFFFF"/>
                </a:solidFill>
                <a:latin typeface="Bodoni MT"/>
              </a:defRPr>
            </a:pPr>
            <a:r>
              <a:t>(Continued) How are the digital assets custodied?</a:t>
            </a:r>
          </a:p>
        </p:txBody>
      </p:sp>
      <p:sp>
        <p:nvSpPr>
          <p:cNvPr id="5" name="TextBox 4"/>
          <p:cNvSpPr txBox="1"/>
          <p:nvPr/>
        </p:nvSpPr>
        <p:spPr>
          <a:xfrm>
            <a:off x="457200" y="1554480"/>
            <a:ext cx="10972800" cy="4114800"/>
          </a:xfrm>
          <a:prstGeom prst="rect">
            <a:avLst/>
          </a:prstGeom>
          <a:noFill/>
        </p:spPr>
        <p:txBody>
          <a:bodyPr wrap="square">
            <a:spAutoFit/>
          </a:bodyPr>
          <a:lstStyle/>
          <a:p/>
          <a:p>
            <a:pPr>
              <a:defRPr sz="1500">
                <a:solidFill>
                  <a:srgbClr val="FFFFFF"/>
                </a:solidFill>
                <a:latin typeface="Bodoni MT"/>
              </a:defRPr>
            </a:pPr>
            <a:r>
              <a:t>Instead, ownership is recorded across numerous computers worldwide in a decentralized ledger system called the blockchain.</a:t>
            </a:r>
            <a:br/>
            <a:br/>
            <a:r>
              <a:t>- Every transaction involving digital assets like Bitcoin results from cryptographic signatures generated by private keys held exclusively and securely (either personally managed through software wallets/hardware devices for self-custody users).</a:t>
            </a:r>
            <a:br/>
            <a:r>
              <a:t>  </a:t>
            </a:r>
            <a:br/>
            <a:r>
              <a:t>- The public nature of blockchains means that while transactions are transparent, they do not reveal sensitive information such as wallet addresses or amounts directly.</a:t>
            </a:r>
            <a:br/>
            <a:br/>
            <a:r>
              <a:t>In summary:</a:t>
            </a:r>
            <a:br/>
            <a:br/>
            <a:r>
              <a:t>Bitcoin custodianship is characterized primarily by the use of digital wallets—software on personal computers/mobiles (self-custody), online services managed third-party entities for convenience and recovery options protection against loss through hardware devices that offer offline storage with secure access. The decentralized blockchain ledger ensures no single custodian controls Bitcoin, maintaining its security features while enabling transparent transaction recording across a distributed network of nodes worldwide.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