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pic>
        <p:nvPicPr>
          <p:cNvPr id="4" name="Picture 3"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pic>
        <p:nvPicPr>
          <p:cNvPr id="5" name="Picture 4" descr="LST.png"/>
          <p:cNvPicPr>
            <a:picLocks noChangeAspect="1"/>
          </p:cNvPicPr>
          <p:nvPr/>
        </p:nvPicPr>
        <p:blipFill>
          <a:blip r:embed="rId3"/>
          <a:stretch>
            <a:fillRect/>
          </a:stretch>
        </p:blipFill>
        <p:spPr>
          <a:xfrm>
            <a:off x="4724247" y="960120"/>
            <a:ext cx="2743200" cy="2743200"/>
          </a:xfrm>
          <a:prstGeom prst="rect">
            <a:avLst/>
          </a:prstGeom>
        </p:spPr>
      </p:pic>
      <p:sp>
        <p:nvSpPr>
          <p:cNvPr id="6" name="TextBox 5"/>
          <p:cNvSpPr txBox="1"/>
          <p:nvPr/>
        </p:nvSpPr>
        <p:spPr>
          <a:xfrm>
            <a:off x="2438247" y="2743200"/>
            <a:ext cx="7315200" cy="1371600"/>
          </a:xfrm>
          <a:prstGeom prst="rect">
            <a:avLst/>
          </a:prstGeom>
          <a:noFill/>
        </p:spPr>
        <p:txBody>
          <a:bodyPr wrap="none">
            <a:spAutoFit/>
          </a:bodyPr>
          <a:lstStyle/>
          <a:p/>
          <a:p>
            <a:pPr algn="ctr">
              <a:defRPr sz="4400" b="1">
                <a:solidFill>
                  <a:srgbClr val="FFFFFF"/>
                </a:solidFill>
                <a:latin typeface="Bodoni MT"/>
              </a:defRPr>
            </a:pPr>
            <a:r>
              <a:t>Bitcoin Due Diligence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457200"/>
            <a:ext cx="7315200" cy="914400"/>
          </a:xfrm>
          <a:prstGeom prst="rect">
            <a:avLst/>
          </a:prstGeom>
          <a:noFill/>
        </p:spPr>
        <p:txBody>
          <a:bodyPr wrap="none">
            <a:spAutoFit/>
          </a:bodyPr>
          <a:lstStyle/>
          <a:p/>
          <a:p>
            <a:pPr algn="ctr">
              <a:defRPr sz="3200" b="1">
                <a:solidFill>
                  <a:srgbClr val="FFFFFF"/>
                </a:solidFill>
                <a:latin typeface="Bodoni MT"/>
              </a:defRPr>
            </a:pPr>
            <a:r>
              <a:t>Table of Contents</a:t>
            </a:r>
          </a:p>
        </p:txBody>
      </p:sp>
      <p:sp>
        <p:nvSpPr>
          <p:cNvPr id="5" name="TextBox 4"/>
          <p:cNvSpPr txBox="1"/>
          <p:nvPr/>
        </p:nvSpPr>
        <p:spPr>
          <a:xfrm>
            <a:off x="3352647" y="1645920"/>
            <a:ext cx="5486400" cy="4572000"/>
          </a:xfrm>
          <a:prstGeom prst="rect">
            <a:avLst/>
          </a:prstGeom>
          <a:noFill/>
        </p:spPr>
        <p:txBody>
          <a:bodyPr wrap="none">
            <a:spAutoFit/>
          </a:bodyPr>
          <a:lstStyle/>
          <a:p/>
          <a:p>
            <a:pPr>
              <a:spcAft>
                <a:spcPts val="1200"/>
              </a:spcAft>
              <a:defRPr sz="1800">
                <a:solidFill>
                  <a:srgbClr val="FFFFFF"/>
                </a:solidFill>
                <a:latin typeface="Bodoni MT"/>
              </a:defRPr>
            </a:pPr>
            <a:r>
              <a:t>1. Legal and Regulatory Compliance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1. Legal and Regulatory Compliance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What is the legal structure of the entity behind the digital asset?</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The legal structure of Bitcoin is inherently decentralized and operates as distributed ledger technology (DLT) or blockchain rather than being controlled by any single entity such as an organization or government body. This design was intentionally chosen to create a "peer-to-peer electronic cash system" without central authority, aiming for trustlessness in transactions where users can directly transact with each other.</a:t>
            </a:r>
            <a:br/>
            <a:br/>
            <a:r>
              <a:t>Bitcoin's decentralized nature means there is no singular legal structure behind it; instead of being governed by one jurisdiction, its operations are spread across the global network. Nodes within this peer-to-peer ecosystem collectively validate and record Bitcoin transactions on a public ledger known as blockchain through consensus mechanisms like Proof-of-Work (PoW).</a:t>
            </a:r>
            <a:br/>
            <a:br/>
            <a:r>
              <a:t>The original whitepaper authored under pseudonym Satoshi Nakamoto in 2008 laid out these principles without assigning legal jurisdiction to any specific country or region, reflecting the global scope of its intended use.</a:t>
            </a:r>
            <a:br/>
            <a:br/>
            <a:r>
              <a:t>(Continued on next slide...)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What is the legal structure of the entity behind the digital asset?</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Consequently, this has led to varying degrees and types of recognition by different countries worldwide.</a:t>
            </a:r>
            <a:br/>
            <a:br/>
            <a:r>
              <a:t>While Bitcoin itself lacks a centralized governing body responsible for enforcing regulations directly upon it as an entity would be expected in traditional financial systems (such as banks), individual users can still face legal consequences under national laws that apply broadly across digital assets or cryptocurrencies. For instance, some jurisdictions may treat transactions involving Bitcoins similarly to those with fiat currencies and impose taxes accordingly.</a:t>
            </a:r>
            <a:br/>
            <a:br/>
            <a:r>
              <a:t>Furthermore, the open-source nature of Bitcoin's original protocol has led to numerous forks—variations created by altering its underlying codebase—and spin-offs like Litecoin (LTC) that have their own unique legal structures as they are governed under different rules or consensus mechanisms. These derivatives can be subject to varying degrees and types of regulation depending on the jurisdiction in which they're operated.</a:t>
            </a:r>
            <a:br/>
            <a:br/>
            <a:r>
              <a:t>In summary, Bitcoin's decentralized structure means there is no single entity with a defined legal framework behind it; instead, its governance relies upon collective agreement among network participants operating within an international context that lacks uniformity across jurisdictions.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