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Templat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5" name="Picture 4" descr="L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247" y="96012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247" y="2743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FF"/>
                </a:solidFill>
                <a:latin typeface="Bodoni MT"/>
              </a:defRPr>
            </a:pPr>
            <a:r>
              <a:t>Cosmos Due Diligence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3" name="Picture 2" descr="Templat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438247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  <a:latin typeface="Bodoni MT"/>
              </a:defRPr>
            </a:pPr>
            <a:r>
              <a:t>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647" y="164592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  <a:latin typeface="Bodoni MT"/>
              </a:defRPr>
            </a:pPr>
            <a:r>
              <a:t>4. Team and Governance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3" name="Picture 2" descr="Templat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438247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>
                <a:solidFill>
                  <a:srgbClr val="FFFFFF"/>
                </a:solidFill>
                <a:latin typeface="Bodoni MT"/>
              </a:defRPr>
            </a:pPr>
            <a:r>
              <a:t>4. Team and Governance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3" name="Picture 2" descr="Templat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FFFFFF"/>
                </a:solidFill>
                <a:latin typeface="Bodoni MT"/>
              </a:defRPr>
            </a:pPr>
            <a:r>
              <a:t>How are governance proposals submitted, voted on, and executed?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554480"/>
            <a:ext cx="10972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500">
                <a:solidFill>
                  <a:srgbClr val="FFFFFF"/>
                </a:solidFill>
                <a:latin typeface="Bodoni MT"/>
              </a:defRPr>
            </a:pPr>
            <a:r>
              <a:t>In Cosmos, governance proposals are submitted through an inclusive and structured process that ensures community involvement at every stage:</a:t>
            </a:r>
            <a:br/>
            <a:br/>
            <a:r>
              <a:t>1. **Proposal Submission**:</a:t>
            </a:r>
            <a:br/>
            <a:r>
              <a:t>   - Proposals can be initiated by any member of the ecosystem.</a:t>
            </a:r>
            <a:br/>
            <a:r>
              <a:t>   - They must include a detailed description outlining what is being proposed (e.g., protocol changes or new features), along with justifications, potential impacts, risks involved and benefits expected.</a:t>
            </a:r>
            <a:br/>
            <a:br/>
            <a:r>
              <a:t>2. **Discussion Phase**: </a:t>
            </a:r>
            <a:br/>
            <a:r>
              <a:t>   - The proposal undergoes an open discussion phase where stakeholders can provide feedback through various channels like forums such as Cosmos Forum.</a:t>
            </a:r>
            <a:br/>
            <a:r>
              <a:t>   - This stage allows for a thorough vetting process involving community input to address concerns or suggest improvements before moving forward with the voting procedure.</a:t>
            </a:r>
            <a:br/>
            <a:br/>
            <a:r>
              <a:t>3. **Voting Process and Delegation**:</a:t>
            </a:r>
            <a:br/>
            <a:r>
              <a:t>   - Voting power in Cosmos is determined by ATOM tokens held, which validators can either use directly (voting themselves) or delegate.</a:t>
            </a:r>
            <a:br/>
            <a:r>
              <a:t>   - Validators have their own votes but also hold delegated votes from other stakeholders who trust them to vote on behalf of others' interests.</a:t>
            </a:r>
            <a:br/>
            <a:br/>
            <a:r>
              <a:t>4.</a:t>
            </a:r>
            <a:br/>
            <a:br/>
            <a:r>
              <a:t>(Continued on next slide...)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3" name="Picture 2" descr="Templat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FFFFFF"/>
                </a:solidFill>
                <a:latin typeface="Bodoni MT"/>
              </a:defRPr>
            </a:pPr>
            <a:r>
              <a:t>(Continued) How are governance proposals submitted, voted on, and executed?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554480"/>
            <a:ext cx="10972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500">
                <a:solidFill>
                  <a:srgbClr val="FFFFFF"/>
                </a:solidFill>
                <a:latin typeface="Bodoni MT"/>
              </a:defRPr>
            </a:pPr>
            <a:r>
              <a:t>**Thresholds and Rounds**:</a:t>
            </a:r>
            <a:br/>
            <a:r>
              <a:t>   - The minimum number of required affirmative votes varies depending upon the governance mechanism in place, with thresholds ranging typically between simple majorities (e.g., 66%) up to more substantial ones like two-thirds or three-quarters.</a:t>
            </a:r>
            <a:br/>
            <a:r>
              <a:t>   - Multiple voting rounds are conducted where validators can cast their vote. Each round allows for reassessment and adjustments if necessary.</a:t>
            </a:r>
            <a:br/>
            <a:br/>
            <a:r>
              <a:t>5. **Execution**:</a:t>
            </a:r>
            <a:br/>
            <a:r>
              <a:t>   - Once a proposal receives the required number of votes, it is executed by updating smart contracts within Cosmos' infrastructure to reflect new rules or features as approved through governance.</a:t>
            </a:r>
            <a:br/>
            <a:r>
              <a:t>   </a:t>
            </a:r>
            <a:br/>
            <a:r>
              <a:t>6. **Safety Mechanisms &amp; Governance Evolution**: </a:t>
            </a:r>
            <a:br/>
            <a:r>
              <a:t>   - The system includes safety mechanisms like cooling-off periods and checks against rapid changes that could destabilize consensus decisions.</a:t>
            </a:r>
            <a:br/>
            <a:br/>
            <a:r>
              <a:t>7. **Decentralization Principle**:</a:t>
            </a:r>
            <a:br/>
            <a:r>
              <a:t>   - Unlike traditional centralized systems, Cosmos emphasizes a decentralized approach where validators collectively decide on the direction of protocol evolution through transparent voting processes.</a:t>
            </a:r>
            <a:br/>
            <a:r>
              <a:t>   </a:t>
            </a:r>
            <a:br/>
            <a:r>
              <a:t>8.</a:t>
            </a:r>
            <a:br/>
            <a:br/>
            <a:r>
              <a:t>(Continued on next slide...)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3" name="Picture 2" descr="Template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FFFFFF"/>
                </a:solidFill>
                <a:latin typeface="Bodoni MT"/>
              </a:defRPr>
            </a:pPr>
            <a:r>
              <a:t>(Continued) How are governance proposals submitted, voted on, and executed?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554480"/>
            <a:ext cx="10972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500">
                <a:solidFill>
                  <a:srgbClr val="FFFFFF"/>
                </a:solidFill>
                <a:latin typeface="Bodoni MT"/>
              </a:defRPr>
            </a:pPr>
            <a:r>
              <a:t>**Delegation Flexibility &amp; Governance Evolution Potential**: </a:t>
            </a:r>
            <a:br/>
            <a:r>
              <a:t>   - The delegation mechanism allows for flexibility and scalability in governance as stakeholders can choose to delegate their votes based upon trust or strategic interests.</a:t>
            </a:r>
            <a:br/>
            <a:br/>
            <a:r>
              <a:t>In summary, Cosmos employs a decentralized yet structured approach where community members actively participate at every stage of the proposal process—from submission through discussion phases up until execution. This ensures that changes are well-considered with broad consensus before being implemented into the network's governance framework and smart contracts.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