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2"/>
    <p:sldId id="261" r:id="rId13"/>
    <p:sldId id="262" r:id="rId14"/>
    <p:sldId id="263" r:id="rId15"/>
    <p:sldId id="264" r:id="rId16"/>
    <p:sldId id="26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notesMaster" Target="notesMasters/notesMaster1.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chart>
    <c:title>
      <c:tx>
        <c:rich>
          <a:bodyPr/>
          <a:lstStyle/>
          <a:p>
            <a:r>
              <a:t>Cybersecurity Market Saturation</a:t>
            </a:r>
          </a:p>
        </c:rich>
      </c:tx>
      <c:layout/>
      <c:overlay val="0"/>
    </c:title>
    <c:autoTitleDeleted val="0"/>
    <c:plotArea>
      <c:barChart>
        <c:barDir val="bar"/>
        <c:grouping val="clustered"/>
        <c:ser>
          <c:idx val="0"/>
          <c:order val="0"/>
          <c:tx>
            <c:strRef>
              <c:f>Sheet1!$B$1</c:f>
              <c:strCache>
                <c:ptCount val="1"/>
                <c:pt idx="0">
                  <c:v>Cybersecurity Market Saturation</c:v>
                </c:pt>
              </c:strCache>
            </c:strRef>
          </c:tx>
          <c:cat>
            <c:strRef>
              <c:f>Sheet1!$A$2:$A$4</c:f>
              <c:strCache>
                <c:ptCount val="3"/>
                <c:pt idx="0">
                  <c:v>Number of Cybersecurity Solutions</c:v>
                </c:pt>
                <c:pt idx="1">
                  <c:v>Number of Users</c:v>
                </c:pt>
                <c:pt idx="2">
                  <c:v>Cybersecurity Breaches</c:v>
                </c:pt>
              </c:strCache>
            </c:strRef>
          </c:cat>
          <c:val>
            <c:numRef>
              <c:f>Sheet1!$B$2:$B$4</c:f>
              <c:numCache>
                <c:formatCode>General</c:formatCode>
                <c:ptCount val="3"/>
                <c:pt idx="0">
                  <c:v>1600.0</c:v>
                </c:pt>
                <c:pt idx="1">
                  <c:v>100.0</c:v>
                </c:pt>
                <c:pt idx="2">
                  <c:v>50.0</c:v>
                </c:pt>
              </c:numCache>
            </c:numRef>
          </c:val>
        </c:ser>
        <c:axId val="-2068027336"/>
        <c:axId val="-2113994440"/>
      </c:barChart>
      <c:catAx>
        <c:axId val="-2068027336"/>
        <c:scaling>
          <c:orientation val="minMax"/>
        </c:scaling>
        <c:delete val="0"/>
        <c:axPos val="l"/>
        <c:majorTickMark val="out"/>
        <c:minorTickMark val="none"/>
        <c:tickLblPos val="nextTo"/>
        <c:crossAx val="-2113994440"/>
        <c:crosses val="autoZero"/>
        <c:auto val="1"/>
        <c:lblAlgn val="ctr"/>
        <c:lblOffset val="100"/>
        <c:noMultiLvlLbl val="0"/>
      </c:catAx>
      <c:valAx>
        <c:axId val="-2113994440"/>
        <c:scaling/>
        <c:delete val="0"/>
        <c:axPos val="b"/>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chart>
    <c:title>
      <c:tx>
        <c:rich>
          <a:bodyPr/>
          <a:lstStyle/>
          <a:p>
            <a:r>
              <a:t>Cloudbric's Security Efficiency</a:t>
            </a:r>
          </a:p>
        </c:rich>
      </c:tx>
      <c:layout/>
      <c:overlay val="0"/>
    </c:title>
    <c:autoTitleDeleted val="0"/>
    <c:plotArea>
      <c:lineChart>
        <c:grouping val="standard"/>
        <c:varyColors val="0"/>
        <c:ser>
          <c:idx val="0"/>
          <c:order val="0"/>
          <c:tx>
            <c:strRef>
              <c:f>Sheet1!$B$1</c:f>
              <c:strCache>
                <c:ptCount val="1"/>
                <c:pt idx="0">
                  <c:v>Cloudbric's Security Efficiency</c:v>
                </c:pt>
              </c:strCache>
            </c:strRef>
          </c:tx>
          <c:cat>
            <c:strRef>
              <c:f>Sheet1!$A$2:$A$4</c:f>
              <c:strCache>
                <c:ptCount val="3"/>
                <c:pt idx="0">
                  <c:v>Security Components</c:v>
                </c:pt>
                <c:pt idx="1">
                  <c:v>Threat Detection</c:v>
                </c:pt>
                <c:pt idx="2">
                  <c:v>False Positive Rate</c:v>
                </c:pt>
              </c:strCache>
            </c:strRef>
          </c:cat>
          <c:val>
            <c:numRef>
              <c:f>Sheet1!$B$2:$B$4</c:f>
              <c:numCache>
                <c:formatCode>General</c:formatCode>
                <c:ptCount val="3"/>
                <c:pt idx="0">
                  <c:v>90.0</c:v>
                </c:pt>
                <c:pt idx="1">
                  <c:v>85.0</c:v>
                </c:pt>
                <c:pt idx="2">
                  <c:v>5.0</c:v>
                </c:pt>
              </c:numCache>
            </c:numRef>
          </c:val>
          <c:smooth val="0"/>
        </c:ser>
        <c:marker val="1"/>
        <c:smooth val="0"/>
        <c:axId val="2118791784"/>
        <c:axId val="2140495176"/>
      </c:lineChart>
      <c:catAx>
        <c:axId val="2118791784"/>
        <c:scaling>
          <c:orientation val="minMax"/>
        </c:scaling>
        <c:delete val="0"/>
        <c:axPos val="b"/>
        <c:majorTickMark val="out"/>
        <c:minorTickMark val="none"/>
        <c:tickLblPos val="nextTo"/>
        <c:crossAx val="2140495176"/>
        <c:crosses val="autoZero"/>
        <c:auto val="1"/>
        <c:lblAlgn val="ctr"/>
        <c:lblOffset val="100"/>
        <c:noMultiLvlLbl val="0"/>
      </c:catAx>
      <c:valAx>
        <c:axId val="2140495176"/>
        <c:scaling/>
        <c:delete val="0"/>
        <c:axPos val="l"/>
        <c:majorGridlines/>
        <c:majorTickMark val="out"/>
        <c:minorTickMark val="none"/>
        <c:tickLblPos val="nextTo"/>
        <c:crossAx val="2118791784"/>
        <c:crosses val="autoZero"/>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chart>
    <c:title>
      <c:tx>
        <c:rich>
          <a:bodyPr/>
          <a:lstStyle/>
          <a:p>
            <a:r>
              <a:t>Distribution of Cyber Threat Information</a:t>
            </a:r>
          </a:p>
        </c:rich>
      </c:tx>
      <c:layout/>
      <c:overlay val="0"/>
    </c:title>
    <c:autoTitleDeleted val="0"/>
    <c:plotArea>
      <c:pieChart>
        <c:varyColors val="1"/>
        <c:ser>
          <c:idx val="0"/>
          <c:order val="0"/>
          <c:tx>
            <c:strRef>
              <c:f>Sheet1!$B$1</c:f>
              <c:strCache>
                <c:ptCount val="1"/>
                <c:pt idx="0">
                  <c:v>Distribution of Cyber Threat Information</c:v>
                </c:pt>
              </c:strCache>
            </c:strRef>
          </c:tx>
          <c:cat>
            <c:strRef>
              <c:f>Sheet1!$A$2:$A$4</c:f>
              <c:strCache>
                <c:ptCount val="3"/>
                <c:pt idx="0">
                  <c:v>Malicious IP Detection</c:v>
                </c:pt>
                <c:pt idx="1">
                  <c:v>Spam URL Listings</c:v>
                </c:pt>
                <c:pt idx="2">
                  <c:v>Fraud Crypto Addresses</c:v>
                </c:pt>
              </c:strCache>
            </c:strRef>
          </c:cat>
          <c:val>
            <c:numRef>
              <c:f>Sheet1!$B$2:$B$4</c:f>
              <c:numCache>
                <c:formatCode>General</c:formatCode>
                <c:ptCount val="3"/>
                <c:pt idx="0">
                  <c:v>40.0</c:v>
                </c:pt>
                <c:pt idx="1">
                  <c:v>30.0</c:v>
                </c:pt>
                <c:pt idx="2">
                  <c:v>30.0</c:v>
                </c:pt>
              </c:numCache>
            </c:numRef>
          </c:val>
        </c:ser>
      </c:pieChart>
    </c:plotArea>
    <c:dispBlanksAs val="gap"/>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current cybersecurity landscape is highly saturated with over 1,600 solutions available worldwide, making the selection process complicated for users.</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Cloudbric aims to provide a consolidated suite of cybersecurity solutions, focusing on security efficiency, data transparency, and user trust.</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use of blockchain and IPFS ensures the decentralization and security of cyber threat information.</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Cybersecurity Measures Against Hacks</a:t>
            </a:r>
          </a:p>
        </p:txBody>
      </p:sp>
      <p:sp>
        <p:nvSpPr>
          <p:cNvPr id="3" name="Subtitle 2"/>
          <p:cNvSpPr>
            <a:spLocks noGrp="1"/>
          </p:cNvSpPr>
          <p:nvPr>
            <p:ph type="subTitle" idx="1"/>
          </p:nvPr>
        </p:nvSpPr>
        <p:spPr/>
        <p:txBody>
          <a:bodyPr/>
          <a:lstStyle/>
          <a:p>
            <a:r>
              <a:t>Protecting Against Emerging Threats with Advanced Cybersecurity Solutions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of Cyber Threat Information</a:t>
            </a:r>
          </a:p>
        </p:txBody>
      </p:sp>
      <p:sp>
        <p:nvSpPr>
          <p:cNvPr id="3" name="Content Placeholder 2"/>
          <p:cNvSpPr>
            <a:spLocks noGrp="1"/>
          </p:cNvSpPr>
          <p:nvPr>
            <p:ph idx="1"/>
          </p:nvPr>
        </p:nvSpPr>
        <p:spPr/>
        <p:txBody>
          <a:bodyPr/>
          <a:lstStyle/>
          <a:p/>
        </p:txBody>
      </p:sp>
      <p:graphicFrame>
        <p:nvGraphicFramePr>
          <p:cNvPr id="4" name="Chart 3"/>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r:id="rId2"/>
          </a:graphicData>
        </a:graphic>
      </p:graphicFrame>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Current Cybersecurity Reality</a:t>
            </a:r>
          </a:p>
        </p:txBody>
      </p:sp>
      <p:sp>
        <p:nvSpPr>
          <p:cNvPr id="3" name="Content Placeholder 2"/>
          <p:cNvSpPr>
            <a:spLocks noGrp="1"/>
          </p:cNvSpPr>
          <p:nvPr>
            <p:ph idx="1"/>
          </p:nvPr>
        </p:nvSpPr>
        <p:spPr/>
        <p:txBody>
          <a:bodyPr/>
          <a:lstStyle/>
          <a:p>
            <a:pPr/>
            <a:r>
              <a:t>The world is shifting towards an interconnected, internet-driven society, making the need for secure and private online data increasingly paramount.</a:t>
            </a:r>
          </a:p>
          <a:p>
            <a:pPr/>
            <a:r>
              <a:t>The open flow of information online makes users and organizations highly vulnerable to cyber hacking, with critical online data breaches reaching record highs and millions of personal records stolen each year.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Current Cybersecurity Reality</a:t>
            </a:r>
          </a:p>
        </p:txBody>
      </p:sp>
      <p:sp>
        <p:nvSpPr>
          <p:cNvPr id="3" name="Content Placeholder 2"/>
          <p:cNvSpPr>
            <a:spLocks noGrp="1"/>
          </p:cNvSpPr>
          <p:nvPr>
            <p:ph idx="1"/>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Cybersecurity Market Saturation</a:t>
            </a:r>
          </a:p>
        </p:txBody>
      </p:sp>
      <p:sp>
        <p:nvSpPr>
          <p:cNvPr id="3" name="Content Placeholder 2"/>
          <p:cNvSpPr>
            <a:spLocks noGrp="1"/>
          </p:cNvSpPr>
          <p:nvPr>
            <p:ph idx="1"/>
          </p:nvPr>
        </p:nvSpPr>
        <p:spPr/>
        <p:txBody>
          <a:bodyPr/>
          <a:lstStyle/>
          <a:p/>
        </p:txBody>
      </p:sp>
      <p:graphicFrame>
        <p:nvGraphicFramePr>
          <p:cNvPr id="4" name="Chart 3"/>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r:id="rId2"/>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Proposed Solution - Cloudbric</a:t>
            </a:r>
          </a:p>
        </p:txBody>
      </p:sp>
      <p:sp>
        <p:nvSpPr>
          <p:cNvPr id="3" name="Content Placeholder 2"/>
          <p:cNvSpPr>
            <a:spLocks noGrp="1"/>
          </p:cNvSpPr>
          <p:nvPr>
            <p:ph idx="1"/>
          </p:nvPr>
        </p:nvSpPr>
        <p:spPr/>
        <p:txBody>
          <a:bodyPr/>
          <a:lstStyle/>
          <a:p>
            <a:pPr/>
            <a:r>
              <a:t>Cloudbric's primary mission is to revolutionize the cybersecurity market by making information security open and accessible to users.</a:t>
            </a:r>
          </a:p>
          <a:p>
            <a:pPr/>
            <a:r>
              <a:t>Introduction of a new decentralized universal security platform powered by AI-based deep learning technology.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Proposed Solution - Cloudbric</a:t>
            </a:r>
          </a:p>
        </p:txBody>
      </p:sp>
      <p:sp>
        <p:nvSpPr>
          <p:cNvPr id="3" name="Content Placeholder 2"/>
          <p:cNvSpPr>
            <a:spLocks noGrp="1"/>
          </p:cNvSpPr>
          <p:nvPr>
            <p:ph idx="1"/>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Cloudbric's Security Efficiency</a:t>
            </a:r>
          </a:p>
        </p:txBody>
      </p:sp>
      <p:sp>
        <p:nvSpPr>
          <p:cNvPr id="3" name="Content Placeholder 2"/>
          <p:cNvSpPr>
            <a:spLocks noGrp="1"/>
          </p:cNvSpPr>
          <p:nvPr>
            <p:ph idx="1"/>
          </p:nvPr>
        </p:nvSpPr>
        <p:spPr/>
        <p:txBody>
          <a:bodyPr/>
          <a:lstStyle/>
          <a:p/>
        </p:txBody>
      </p:sp>
      <p:graphicFrame>
        <p:nvGraphicFramePr>
          <p:cNvPr id="4" name="Chart 3"/>
          <p:cNvGraphicFramePr>
            <a:graphicFrameLocks noGrp="1"/>
          </p:cNvGraphicFramePr>
          <p:nvPr/>
        </p:nvGraphicFramePr>
        <p:xfrm>
          <a:off x="914400" y="1828800"/>
          <a:ext cx="7315200" cy="4114800"/>
        </p:xfrm>
        <a:graphic>
          <a:graphicData uri="http://schemas.openxmlformats.org/drawingml/2006/chart">
            <c:chart xmlns:c="http://schemas.openxmlformats.org/drawingml/2006/chart" r:id="rId2"/>
          </a:graphicData>
        </a:graphic>
      </p:graphicFrame>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Decentralization of Threat Intelligence</a:t>
            </a:r>
          </a:p>
        </p:txBody>
      </p:sp>
      <p:sp>
        <p:nvSpPr>
          <p:cNvPr id="3" name="Content Placeholder 2"/>
          <p:cNvSpPr>
            <a:spLocks noGrp="1"/>
          </p:cNvSpPr>
          <p:nvPr>
            <p:ph idx="1"/>
          </p:nvPr>
        </p:nvSpPr>
        <p:spPr/>
        <p:txBody>
          <a:bodyPr/>
          <a:lstStyle/>
          <a:p>
            <a:pPr/>
            <a:r>
              <a:t>Cloudbric's decentralized security ecosystem compiles large amounts of anonymous user-generated attack logs.</a:t>
            </a:r>
          </a:p>
          <a:p>
            <a:pPr/>
            <a:r>
              <a:t>The collective transparency and open verification goal is to develop the world's largest cyber threat database.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Decentralization of Threat Intelligence</a:t>
            </a:r>
          </a:p>
        </p:txBody>
      </p:sp>
      <p:sp>
        <p:nvSpPr>
          <p:cNvPr id="3" name="Content Placeholder 2"/>
          <p:cNvSpPr>
            <a:spLocks noGrp="1"/>
          </p:cNvSpPr>
          <p:nvPr>
            <p:ph idx="1"/>
          </p:nvPr>
        </p:nvSpPr>
        <p:spPr/>
        <p:txBody>
          <a:bodyPr/>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