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1" r:id="rId4"/>
    <p:sldId id="262" r:id="rId5"/>
    <p:sldId id="263" r:id="rId6"/>
    <p:sldId id="264" r:id="rId7"/>
    <p:sldId id="265" r:id="rId8"/>
    <p:sldId id="266" r:id="rId9"/>
    <p:sldId id="267"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ste Karaçay" initials="BK" lastIdx="2" clrIdx="0">
    <p:extLst>
      <p:ext uri="{19B8F6BF-5375-455C-9EA6-DF929625EA0E}">
        <p15:presenceInfo xmlns:p15="http://schemas.microsoft.com/office/powerpoint/2012/main" userId="Beste Karaç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CB553-62DB-4791-8465-E11661E79207}" type="datetimeFigureOut">
              <a:rPr lang="en-US" smtClean="0"/>
              <a:t>4/26/2018</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86E26-8259-431B-982D-F1DB956C8694}" type="slidenum">
              <a:rPr lang="en-US" smtClean="0"/>
              <a:t>‹#›</a:t>
            </a:fld>
            <a:endParaRPr lang="en-US"/>
          </a:p>
        </p:txBody>
      </p:sp>
    </p:spTree>
    <p:extLst>
      <p:ext uri="{BB962C8B-B14F-4D97-AF65-F5344CB8AC3E}">
        <p14:creationId xmlns:p14="http://schemas.microsoft.com/office/powerpoint/2010/main" val="1082095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E7E63CA-FFCC-4F87-9DBE-4865FDE1A02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E83B1883-3962-4754-B4D2-C8DE6DC8A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08F45823-1BF3-4FB7-8B9E-D0665E4AC2F0}"/>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5" name="Alt Bilgi Yer Tutucusu 4">
            <a:extLst>
              <a:ext uri="{FF2B5EF4-FFF2-40B4-BE49-F238E27FC236}">
                <a16:creationId xmlns:a16="http://schemas.microsoft.com/office/drawing/2014/main" id="{0C9FFC4D-30A5-45EC-BA84-E79639DE5B2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9F9C3665-3F91-4DD0-9556-F94D8EBC74F3}"/>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1928560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BB4650D-E155-4199-9B35-9FB230B6223F}"/>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533C1AD2-FF32-4449-83C3-74759627DE2D}"/>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4CF5D283-0489-42F4-85CA-B3DDA316D4F3}"/>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5" name="Alt Bilgi Yer Tutucusu 4">
            <a:extLst>
              <a:ext uri="{FF2B5EF4-FFF2-40B4-BE49-F238E27FC236}">
                <a16:creationId xmlns:a16="http://schemas.microsoft.com/office/drawing/2014/main" id="{DB45A99D-DDB3-485C-9432-31F8C458AAB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7E5F330-C521-452A-8E99-39E0301F7890}"/>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3964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1ACCE76-1999-497D-A57A-22688734BC9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390B62B7-5974-4797-B3D3-224245817126}"/>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A93FEE3F-7F6F-4899-BBD2-4957EB7455A4}"/>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5" name="Alt Bilgi Yer Tutucusu 4">
            <a:extLst>
              <a:ext uri="{FF2B5EF4-FFF2-40B4-BE49-F238E27FC236}">
                <a16:creationId xmlns:a16="http://schemas.microsoft.com/office/drawing/2014/main" id="{A3679F69-478C-48A2-97A1-BF50E1D52D4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5F70FC06-45A6-449A-82A5-FC2B04103479}"/>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110041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E5B916A-56B7-4F8C-B7C6-AE5E8612B935}"/>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A5D6D0C2-9DD1-4C37-8032-354630400F8F}"/>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75BF1A2F-0BCA-4B47-B8CD-956EA525340C}"/>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5" name="Alt Bilgi Yer Tutucusu 4">
            <a:extLst>
              <a:ext uri="{FF2B5EF4-FFF2-40B4-BE49-F238E27FC236}">
                <a16:creationId xmlns:a16="http://schemas.microsoft.com/office/drawing/2014/main" id="{5DADDDE5-7653-4798-8122-EB93054F518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7C0F79E-D3BD-4582-98A4-FEE4E1FB17E0}"/>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225731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161034B-D4D6-4734-AFA2-2F903A3F55F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B220A7C2-F36F-4246-8972-1D0AEC43B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15FA53B4-3C05-423D-9D50-9BD41501208F}"/>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5" name="Alt Bilgi Yer Tutucusu 4">
            <a:extLst>
              <a:ext uri="{FF2B5EF4-FFF2-40B4-BE49-F238E27FC236}">
                <a16:creationId xmlns:a16="http://schemas.microsoft.com/office/drawing/2014/main" id="{E8D515E7-2ED5-460C-9146-22D5C252B50F}"/>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3D197EB-8B02-4E1B-B7B4-3005BE7AAA8B}"/>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227110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5529BD8-548C-4A60-89F2-5C53FF37C911}"/>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877C1279-D73F-4D0D-BAA8-6F30BF92EC16}"/>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CE780E93-91B6-4C09-B23E-A893DB39B9B5}"/>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67424413-38C3-48E5-A5A8-8377139C466A}"/>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6" name="Alt Bilgi Yer Tutucusu 5">
            <a:extLst>
              <a:ext uri="{FF2B5EF4-FFF2-40B4-BE49-F238E27FC236}">
                <a16:creationId xmlns:a16="http://schemas.microsoft.com/office/drawing/2014/main" id="{4E6B1E66-88E0-485B-9A9E-3B3ADF84F017}"/>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C283F9CA-C0BA-4CD3-94E1-67AF40924C64}"/>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93410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17DC732-8FEC-4425-95B6-8641CC51DA58}"/>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BE606EF5-48A6-465E-A078-50C11DE75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E8739C48-8582-4F6F-B42E-6E2DBCE448F2}"/>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29489736-2E0C-4673-9831-44F8BAF82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E7970634-2425-44C8-A736-5AAB57AF2436}"/>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66055C24-44FA-4304-91DA-55266DE771E1}"/>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8" name="Alt Bilgi Yer Tutucusu 7">
            <a:extLst>
              <a:ext uri="{FF2B5EF4-FFF2-40B4-BE49-F238E27FC236}">
                <a16:creationId xmlns:a16="http://schemas.microsoft.com/office/drawing/2014/main" id="{98193CD3-AAD9-4BF6-AED4-D2D119464D28}"/>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529C266C-1063-41C2-9112-A80214DDF3F0}"/>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177009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B702DD9-6625-435E-B955-892AB10EF3D6}"/>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E5B5990D-F336-4DF4-AA8B-A508AE8812DE}"/>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4" name="Alt Bilgi Yer Tutucusu 3">
            <a:extLst>
              <a:ext uri="{FF2B5EF4-FFF2-40B4-BE49-F238E27FC236}">
                <a16:creationId xmlns:a16="http://schemas.microsoft.com/office/drawing/2014/main" id="{A2892E13-5D6E-4364-9BBB-EA1945B33F00}"/>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9220C1AB-1B46-47BE-9173-6DD4EEE191B6}"/>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305380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5D3FD94-4F15-4D8E-9F0F-DB5C00702135}"/>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3" name="Alt Bilgi Yer Tutucusu 2">
            <a:extLst>
              <a:ext uri="{FF2B5EF4-FFF2-40B4-BE49-F238E27FC236}">
                <a16:creationId xmlns:a16="http://schemas.microsoft.com/office/drawing/2014/main" id="{1B4C0444-424B-453D-BCFC-AF0AD0DFEEE0}"/>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A6C11504-9B22-48D0-A81B-B375A7F7A0EC}"/>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356869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7F7D4F0-71E9-461C-9553-EB85AF282F8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3746DA40-6018-45D9-AAB9-FAA666529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DE80D112-6EFB-43EE-9043-5BBD41E57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A20042DA-166A-4CF6-8D3B-CABFC4F963E8}"/>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6" name="Alt Bilgi Yer Tutucusu 5">
            <a:extLst>
              <a:ext uri="{FF2B5EF4-FFF2-40B4-BE49-F238E27FC236}">
                <a16:creationId xmlns:a16="http://schemas.microsoft.com/office/drawing/2014/main" id="{7F4C9837-CD36-47B6-86A1-DC4EA16DE4D6}"/>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D29CB34-FFF5-4EFA-ABCD-DADEA867A7BC}"/>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242918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F2B2430-81B7-4F89-B317-A4A33374D2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6475A652-CC64-482E-82B3-4E95614B8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00DE0627-0790-4C14-8CBE-389D8D43A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D221236E-FA5A-4C02-992A-8B1F59728334}"/>
              </a:ext>
            </a:extLst>
          </p:cNvPr>
          <p:cNvSpPr>
            <a:spLocks noGrp="1"/>
          </p:cNvSpPr>
          <p:nvPr>
            <p:ph type="dt" sz="half" idx="10"/>
          </p:nvPr>
        </p:nvSpPr>
        <p:spPr/>
        <p:txBody>
          <a:bodyPr/>
          <a:lstStyle/>
          <a:p>
            <a:fld id="{A0EB49D8-B24D-4147-82B3-F507D5520E20}" type="datetimeFigureOut">
              <a:rPr lang="en-US" smtClean="0"/>
              <a:t>4/26/2018</a:t>
            </a:fld>
            <a:endParaRPr lang="en-US"/>
          </a:p>
        </p:txBody>
      </p:sp>
      <p:sp>
        <p:nvSpPr>
          <p:cNvPr id="6" name="Alt Bilgi Yer Tutucusu 5">
            <a:extLst>
              <a:ext uri="{FF2B5EF4-FFF2-40B4-BE49-F238E27FC236}">
                <a16:creationId xmlns:a16="http://schemas.microsoft.com/office/drawing/2014/main" id="{32B39087-843C-4398-8956-9E5AA2EF0F5E}"/>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6006C6EE-941A-454B-A6A4-B22A8D4DB27F}"/>
              </a:ext>
            </a:extLst>
          </p:cNvPr>
          <p:cNvSpPr>
            <a:spLocks noGrp="1"/>
          </p:cNvSpPr>
          <p:nvPr>
            <p:ph type="sldNum" sz="quarter" idx="12"/>
          </p:nvPr>
        </p:nvSpPr>
        <p:spPr/>
        <p:txBody>
          <a:bodyPr/>
          <a:lstStyle/>
          <a:p>
            <a:fld id="{145D7A14-5EA8-4C9B-BCA3-ED93E5A17B0E}" type="slidenum">
              <a:rPr lang="en-US" smtClean="0"/>
              <a:t>‹#›</a:t>
            </a:fld>
            <a:endParaRPr lang="en-US"/>
          </a:p>
        </p:txBody>
      </p:sp>
    </p:spTree>
    <p:extLst>
      <p:ext uri="{BB962C8B-B14F-4D97-AF65-F5344CB8AC3E}">
        <p14:creationId xmlns:p14="http://schemas.microsoft.com/office/powerpoint/2010/main" val="36639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A0ACACD-443E-41D0-A0CE-8DF2FF7A3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B161865E-A7F2-45E0-B93B-C61684ECD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DB51B1E-F903-4203-9922-68C26BA54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B49D8-B24D-4147-82B3-F507D5520E20}" type="datetimeFigureOut">
              <a:rPr lang="en-US" smtClean="0"/>
              <a:t>4/26/2018</a:t>
            </a:fld>
            <a:endParaRPr lang="en-US"/>
          </a:p>
        </p:txBody>
      </p:sp>
      <p:sp>
        <p:nvSpPr>
          <p:cNvPr id="5" name="Alt Bilgi Yer Tutucusu 4">
            <a:extLst>
              <a:ext uri="{FF2B5EF4-FFF2-40B4-BE49-F238E27FC236}">
                <a16:creationId xmlns:a16="http://schemas.microsoft.com/office/drawing/2014/main" id="{3B004D09-7430-49B8-9E7D-F2ADDA7BE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81598FDA-B636-4C6F-BEC7-011C36B7E1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D7A14-5EA8-4C9B-BCA3-ED93E5A17B0E}" type="slidenum">
              <a:rPr lang="en-US" smtClean="0"/>
              <a:t>‹#›</a:t>
            </a:fld>
            <a:endParaRPr lang="en-US"/>
          </a:p>
        </p:txBody>
      </p:sp>
    </p:spTree>
    <p:extLst>
      <p:ext uri="{BB962C8B-B14F-4D97-AF65-F5344CB8AC3E}">
        <p14:creationId xmlns:p14="http://schemas.microsoft.com/office/powerpoint/2010/main" val="111941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27717BC-C704-449C-A4D8-2D3D4749F419}"/>
              </a:ext>
            </a:extLst>
          </p:cNvPr>
          <p:cNvSpPr>
            <a:spLocks noGrp="1"/>
          </p:cNvSpPr>
          <p:nvPr>
            <p:ph type="ctrTitle"/>
          </p:nvPr>
        </p:nvSpPr>
        <p:spPr>
          <a:xfrm>
            <a:off x="874644" y="145774"/>
            <a:ext cx="10204174" cy="3803374"/>
          </a:xfrm>
        </p:spPr>
        <p:txBody>
          <a:bodyPr>
            <a:normAutofit/>
          </a:bodyPr>
          <a:lstStyle/>
          <a:p>
            <a:r>
              <a:rPr lang="tr-TR" sz="3600" b="1" dirty="0">
                <a:latin typeface="Times New Roman" panose="02020603050405020304" pitchFamily="18" charset="0"/>
                <a:cs typeface="Times New Roman" panose="02020603050405020304" pitchFamily="18" charset="0"/>
              </a:rPr>
              <a:t>MIDDLE EAST TECHNICAL UNIVERSITY</a:t>
            </a:r>
            <a:br>
              <a:rPr lang="tr-TR" sz="3600" b="1" dirty="0">
                <a:latin typeface="Times New Roman" panose="02020603050405020304" pitchFamily="18" charset="0"/>
                <a:cs typeface="Times New Roman" panose="02020603050405020304" pitchFamily="18" charset="0"/>
              </a:rPr>
            </a:br>
            <a:r>
              <a:rPr lang="tr-TR" sz="3600" i="1" dirty="0" err="1">
                <a:latin typeface="Times New Roman" panose="02020603050405020304" pitchFamily="18" charset="0"/>
                <a:cs typeface="Times New Roman" panose="02020603050405020304" pitchFamily="18" charset="0"/>
              </a:rPr>
              <a:t>Department</a:t>
            </a:r>
            <a:r>
              <a:rPr lang="tr-TR" sz="3600" i="1" dirty="0">
                <a:latin typeface="Times New Roman" panose="02020603050405020304" pitchFamily="18" charset="0"/>
                <a:cs typeface="Times New Roman" panose="02020603050405020304" pitchFamily="18" charset="0"/>
              </a:rPr>
              <a:t> of </a:t>
            </a:r>
            <a:r>
              <a:rPr lang="tr-TR" sz="3600" i="1" dirty="0" err="1">
                <a:latin typeface="Times New Roman" panose="02020603050405020304" pitchFamily="18" charset="0"/>
                <a:cs typeface="Times New Roman" panose="02020603050405020304" pitchFamily="18" charset="0"/>
              </a:rPr>
              <a:t>Statistics</a:t>
            </a:r>
            <a:endParaRPr lang="en-US" sz="3600" i="1" dirty="0">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D6B91C39-2C17-48E0-8C9B-83791C3D4788}"/>
              </a:ext>
            </a:extLst>
          </p:cNvPr>
          <p:cNvSpPr>
            <a:spLocks noGrp="1"/>
          </p:cNvSpPr>
          <p:nvPr>
            <p:ph type="subTitle" idx="1"/>
          </p:nvPr>
        </p:nvSpPr>
        <p:spPr>
          <a:xfrm>
            <a:off x="1524000" y="4250635"/>
            <a:ext cx="9144000" cy="2461591"/>
          </a:xfrm>
        </p:spPr>
        <p:txBody>
          <a:bodyPr>
            <a:normAutofit fontScale="85000" lnSpcReduction="20000"/>
          </a:bodyPr>
          <a:lstStyle/>
          <a:p>
            <a:r>
              <a:rPr lang="tr-TR" b="1" dirty="0">
                <a:latin typeface="Times New Roman" panose="02020603050405020304" pitchFamily="18" charset="0"/>
                <a:cs typeface="Times New Roman" panose="02020603050405020304" pitchFamily="18" charset="0"/>
              </a:rPr>
              <a:t>STAT 292 </a:t>
            </a:r>
          </a:p>
          <a:p>
            <a:r>
              <a:rPr lang="tr-TR" b="1" dirty="0">
                <a:latin typeface="Times New Roman" panose="02020603050405020304" pitchFamily="18" charset="0"/>
                <a:cs typeface="Times New Roman" panose="02020603050405020304" pitchFamily="18" charset="0"/>
              </a:rPr>
              <a:t>TERM PROJECT I</a:t>
            </a:r>
          </a:p>
          <a:p>
            <a:endParaRPr lang="tr-TR" b="1" dirty="0">
              <a:latin typeface="Times New Roman" panose="02020603050405020304" pitchFamily="18" charset="0"/>
              <a:cs typeface="Times New Roman" panose="02020603050405020304" pitchFamily="18" charset="0"/>
            </a:endParaRPr>
          </a:p>
          <a:p>
            <a:endParaRPr lang="tr-TR" b="1" dirty="0">
              <a:latin typeface="Times New Roman" panose="02020603050405020304" pitchFamily="18" charset="0"/>
              <a:cs typeface="Times New Roman" panose="02020603050405020304" pitchFamily="18" charset="0"/>
            </a:endParaRPr>
          </a:p>
          <a:p>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Bennur</a:t>
            </a:r>
            <a:r>
              <a:rPr lang="tr-TR" b="1" dirty="0">
                <a:latin typeface="Times New Roman" panose="02020603050405020304" pitchFamily="18" charset="0"/>
                <a:cs typeface="Times New Roman" panose="02020603050405020304" pitchFamily="18" charset="0"/>
              </a:rPr>
              <a:t> Kaya</a:t>
            </a:r>
          </a:p>
          <a:p>
            <a:r>
              <a:rPr lang="tr-TR" b="1" dirty="0">
                <a:latin typeface="Times New Roman" panose="02020603050405020304" pitchFamily="18" charset="0"/>
                <a:cs typeface="Times New Roman" panose="02020603050405020304" pitchFamily="18" charset="0"/>
              </a:rPr>
              <a:t>				                   Beste Karaçay</a:t>
            </a:r>
          </a:p>
          <a:p>
            <a:r>
              <a:rPr lang="tr-TR" b="1" dirty="0">
                <a:latin typeface="Times New Roman" panose="02020603050405020304" pitchFamily="18" charset="0"/>
                <a:cs typeface="Times New Roman" panose="02020603050405020304" pitchFamily="18" charset="0"/>
              </a:rPr>
              <a:t>				                    Merve Erşahin</a:t>
            </a:r>
            <a:endParaRPr lang="en-US" b="1" dirty="0">
              <a:latin typeface="Times New Roman" panose="02020603050405020304" pitchFamily="18" charset="0"/>
              <a:cs typeface="Times New Roman" panose="02020603050405020304" pitchFamily="18" charset="0"/>
            </a:endParaRPr>
          </a:p>
        </p:txBody>
      </p:sp>
      <p:pic>
        <p:nvPicPr>
          <p:cNvPr id="4" name="Picture 1" descr="C:\Users\stat_lab\Desktop\Logo_of_METU.svg.png">
            <a:extLst>
              <a:ext uri="{FF2B5EF4-FFF2-40B4-BE49-F238E27FC236}">
                <a16:creationId xmlns:a16="http://schemas.microsoft.com/office/drawing/2014/main" id="{0C1AAF07-2958-4469-A971-5007EE2FAF1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5219" y="666529"/>
            <a:ext cx="2271395" cy="1895475"/>
          </a:xfrm>
          <a:prstGeom prst="rect">
            <a:avLst/>
          </a:prstGeom>
          <a:noFill/>
          <a:ln>
            <a:noFill/>
          </a:ln>
        </p:spPr>
      </p:pic>
    </p:spTree>
    <p:extLst>
      <p:ext uri="{BB962C8B-B14F-4D97-AF65-F5344CB8AC3E}">
        <p14:creationId xmlns:p14="http://schemas.microsoft.com/office/powerpoint/2010/main" val="426382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5B1F78D-CBB2-45DB-AFDF-46A556FE02A0}"/>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Moreover, as we can see from the bar plot</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below</a:t>
            </a:r>
            <a:r>
              <a:rPr lang="en-US" sz="2400" dirty="0">
                <a:latin typeface="Times New Roman" panose="02020603050405020304" pitchFamily="18" charset="0"/>
                <a:cs typeface="Times New Roman" panose="02020603050405020304" pitchFamily="18" charset="0"/>
              </a:rPr>
              <a:t>, the rate of death changes according to the continents. Asia has the highest rate and Europe follows Asia.</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692BD532-32C5-4F22-8D36-ADCA2A55D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426" y="1690688"/>
            <a:ext cx="7709148" cy="4802187"/>
          </a:xfrm>
        </p:spPr>
      </p:pic>
    </p:spTree>
    <p:extLst>
      <p:ext uri="{BB962C8B-B14F-4D97-AF65-F5344CB8AC3E}">
        <p14:creationId xmlns:p14="http://schemas.microsoft.com/office/powerpoint/2010/main" val="125137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25925AC-D76D-4E54-B2C5-C81B2DE97807}"/>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Multiple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Linear</a:t>
            </a:r>
            <a:r>
              <a:rPr lang="tr-TR" dirty="0">
                <a:latin typeface="Times New Roman" panose="02020603050405020304" pitchFamily="18" charset="0"/>
                <a:cs typeface="Times New Roman" panose="02020603050405020304" pitchFamily="18" charset="0"/>
              </a:rPr>
              <a:t> Model</a:t>
            </a:r>
            <a:endParaRPr lang="en-US"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689CE438-23DE-47D9-9663-B9AE8749099F}"/>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CHD</a:t>
            </a:r>
            <a:r>
              <a:rPr lang="en-US" sz="2400" dirty="0">
                <a:latin typeface="Times New Roman" panose="02020603050405020304" pitchFamily="18" charset="0"/>
                <a:cs typeface="Times New Roman" panose="02020603050405020304" pitchFamily="18" charset="0"/>
              </a:rPr>
              <a:t> = 176.9-1.67*LifeExpectancy-0.9*Inactivity+ 1.29ConsOfSugar+2.37*ObesityRate+0.03*TobaccoCons-0.015*</a:t>
            </a:r>
            <a:r>
              <a:rPr lang="en-US" sz="2400" dirty="0" err="1">
                <a:latin typeface="Times New Roman" panose="02020603050405020304" pitchFamily="18" charset="0"/>
                <a:cs typeface="Times New Roman" panose="02020603050405020304" pitchFamily="18" charset="0"/>
              </a:rPr>
              <a:t>HealthExpenditure</a:t>
            </a:r>
            <a:endParaRPr lang="en-US" sz="24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There is more than one predictor variable which affects the number of death because of Coronary Heart Disease and these are life expectancy, inactivity, consumption </a:t>
            </a:r>
            <a:r>
              <a:rPr lang="tr-TR" sz="2200" dirty="0">
                <a:latin typeface="Times New Roman" panose="02020603050405020304" pitchFamily="18" charset="0"/>
                <a:cs typeface="Times New Roman" panose="02020603050405020304" pitchFamily="18" charset="0"/>
              </a:rPr>
              <a:t>o</a:t>
            </a:r>
            <a:r>
              <a:rPr lang="en-US" sz="2200" dirty="0">
                <a:latin typeface="Times New Roman" panose="02020603050405020304" pitchFamily="18" charset="0"/>
                <a:cs typeface="Times New Roman" panose="02020603050405020304" pitchFamily="18" charset="0"/>
              </a:rPr>
              <a:t>f sugar, obesity rate, tobacco consumption and health expenditure. </a:t>
            </a:r>
            <a:endParaRPr lang="tr-TR" sz="2200" dirty="0">
              <a:latin typeface="Times New Roman" panose="02020603050405020304" pitchFamily="18" charset="0"/>
              <a:cs typeface="Times New Roman" panose="02020603050405020304" pitchFamily="18" charset="0"/>
            </a:endParaRPr>
          </a:p>
          <a:p>
            <a:pPr marL="0" indent="0">
              <a:buNone/>
            </a:pPr>
            <a:endParaRPr lang="tr-TR" sz="2200" dirty="0">
              <a:latin typeface="Times New Roman" panose="02020603050405020304" pitchFamily="18" charset="0"/>
              <a:cs typeface="Times New Roman" panose="02020603050405020304" pitchFamily="18" charset="0"/>
            </a:endParaRPr>
          </a:p>
          <a:p>
            <a:pPr marL="0" indent="0">
              <a:buNone/>
            </a:pPr>
            <a:r>
              <a:rPr lang="tr-TR" sz="2200" dirty="0" err="1">
                <a:latin typeface="Times New Roman" panose="02020603050405020304" pitchFamily="18" charset="0"/>
                <a:cs typeface="Times New Roman" panose="02020603050405020304" pitchFamily="18" charset="0"/>
              </a:rPr>
              <a:t>For</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example</a:t>
            </a:r>
            <a:r>
              <a:rPr lang="tr-TR"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When Sugar Consumption </a:t>
            </a:r>
            <a:r>
              <a:rPr lang="tr-TR" sz="2200" dirty="0">
                <a:latin typeface="Times New Roman" panose="02020603050405020304" pitchFamily="18" charset="0"/>
                <a:cs typeface="Times New Roman" panose="02020603050405020304" pitchFamily="18" charset="0"/>
              </a:rPr>
              <a:t>is </a:t>
            </a:r>
            <a:r>
              <a:rPr lang="tr-TR" sz="2200" dirty="0" err="1">
                <a:latin typeface="Times New Roman" panose="02020603050405020304" pitchFamily="18" charset="0"/>
                <a:cs typeface="Times New Roman" panose="02020603050405020304" pitchFamily="18" charset="0"/>
              </a:rPr>
              <a:t>increased</a:t>
            </a:r>
            <a:r>
              <a:rPr lang="tr-T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one unit, the rate of death because of Coronary Heart Disease also increases 1.29 unit.</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89800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30FD4B-C6CB-4FDE-902D-2E83478CD56D}"/>
              </a:ext>
            </a:extLst>
          </p:cNvPr>
          <p:cNvSpPr>
            <a:spLocks noGrp="1"/>
          </p:cNvSpPr>
          <p:nvPr>
            <p:ph type="title"/>
          </p:nvPr>
        </p:nvSpPr>
        <p:spPr>
          <a:xfrm>
            <a:off x="869731" y="312574"/>
            <a:ext cx="10515600" cy="6140778"/>
          </a:xfrm>
        </p:spPr>
        <p:txBody>
          <a:bodyPr/>
          <a:lstStyle/>
          <a:p>
            <a:r>
              <a:rPr lang="en-US" dirty="0" smtClean="0">
                <a:latin typeface="Times New Roman" panose="02020603050405020304" pitchFamily="18" charset="0"/>
                <a:cs typeface="Times New Roman" panose="02020603050405020304" pitchFamily="18" charset="0"/>
              </a:rPr>
              <a:t>Thank you for your attention, if you have any question we would like to answer 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41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54A31F1-DB77-4133-B196-B4BADA00DBFE}"/>
              </a:ext>
            </a:extLst>
          </p:cNvPr>
          <p:cNvSpPr>
            <a:spLocks noGrp="1"/>
          </p:cNvSpPr>
          <p:nvPr>
            <p:ph type="title"/>
          </p:nvPr>
        </p:nvSpPr>
        <p:spPr>
          <a:xfrm>
            <a:off x="838200" y="365126"/>
            <a:ext cx="10515600" cy="787814"/>
          </a:xfrm>
        </p:spPr>
        <p:txBody>
          <a:bodyPr>
            <a:normAutofit fontScale="90000"/>
          </a:bodyPr>
          <a:lstStyle/>
          <a:p>
            <a:r>
              <a:rPr lang="tr-TR" sz="3100" b="1" dirty="0">
                <a:latin typeface="Times New Roman" panose="02020603050405020304" pitchFamily="18" charset="0"/>
                <a:cs typeface="Times New Roman" panose="02020603050405020304" pitchFamily="18" charset="0"/>
              </a:rPr>
              <a:t/>
            </a:r>
            <a:br>
              <a:rPr lang="tr-TR" sz="3100" b="1" dirty="0">
                <a:latin typeface="Times New Roman" panose="02020603050405020304" pitchFamily="18" charset="0"/>
                <a:cs typeface="Times New Roman" panose="02020603050405020304" pitchFamily="18" charset="0"/>
              </a:rPr>
            </a:br>
            <a:r>
              <a:rPr lang="tr-TR" sz="3100" b="1" dirty="0" err="1">
                <a:latin typeface="Times New Roman" panose="02020603050405020304" pitchFamily="18" charset="0"/>
                <a:cs typeface="Times New Roman" panose="02020603050405020304" pitchFamily="18" charset="0"/>
              </a:rPr>
              <a:t>Description</a:t>
            </a:r>
            <a:r>
              <a:rPr lang="tr-TR" sz="3100" b="1" dirty="0">
                <a:latin typeface="Times New Roman" panose="02020603050405020304" pitchFamily="18" charset="0"/>
                <a:cs typeface="Times New Roman" panose="02020603050405020304" pitchFamily="18" charset="0"/>
              </a:rPr>
              <a:t> of </a:t>
            </a:r>
            <a:r>
              <a:rPr lang="tr-TR" sz="3100" b="1" dirty="0" err="1">
                <a:latin typeface="Times New Roman" panose="02020603050405020304" pitchFamily="18" charset="0"/>
                <a:cs typeface="Times New Roman" panose="02020603050405020304" pitchFamily="18" charset="0"/>
              </a:rPr>
              <a:t>the</a:t>
            </a:r>
            <a:r>
              <a:rPr lang="tr-TR" sz="3100" b="1" dirty="0">
                <a:latin typeface="Times New Roman" panose="02020603050405020304" pitchFamily="18" charset="0"/>
                <a:cs typeface="Times New Roman" panose="02020603050405020304" pitchFamily="18" charset="0"/>
              </a:rPr>
              <a:t> Problem</a:t>
            </a:r>
            <a:r>
              <a:rPr lang="en-US" dirty="0"/>
              <a:t/>
            </a:r>
            <a:br>
              <a:rPr lang="en-US" dirty="0"/>
            </a:br>
            <a:endParaRPr lang="en-US" dirty="0"/>
          </a:p>
        </p:txBody>
      </p:sp>
      <p:sp>
        <p:nvSpPr>
          <p:cNvPr id="3" name="İçerik Yer Tutucusu 2">
            <a:extLst>
              <a:ext uri="{FF2B5EF4-FFF2-40B4-BE49-F238E27FC236}">
                <a16:creationId xmlns:a16="http://schemas.microsoft.com/office/drawing/2014/main" id="{35002888-1956-4E68-9A12-3AEA55486D55}"/>
              </a:ext>
            </a:extLst>
          </p:cNvPr>
          <p:cNvSpPr>
            <a:spLocks noGrp="1"/>
          </p:cNvSpPr>
          <p:nvPr>
            <p:ph idx="1"/>
          </p:nvPr>
        </p:nvSpPr>
        <p:spPr>
          <a:xfrm>
            <a:off x="834887" y="927652"/>
            <a:ext cx="10515600" cy="5764696"/>
          </a:xfrm>
        </p:spPr>
        <p:txBody>
          <a:bodyPr>
            <a:normAutofit/>
          </a:bodyPr>
          <a:lstStyle/>
          <a:p>
            <a:r>
              <a:rPr lang="tr-TR" sz="2200" dirty="0" err="1">
                <a:latin typeface="Times New Roman" panose="02020603050405020304" pitchFamily="18" charset="0"/>
                <a:cs typeface="Times New Roman" panose="02020603050405020304" pitchFamily="18" charset="0"/>
              </a:rPr>
              <a:t>Coronary</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heart</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disease</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refers</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to</a:t>
            </a:r>
            <a:r>
              <a:rPr lang="tr-TR" sz="2200" dirty="0">
                <a:latin typeface="Times New Roman" panose="02020603050405020304" pitchFamily="18" charset="0"/>
                <a:cs typeface="Times New Roman" panose="02020603050405020304" pitchFamily="18" charset="0"/>
              </a:rPr>
              <a:t> a </a:t>
            </a:r>
            <a:r>
              <a:rPr lang="tr-TR" sz="2200" dirty="0" err="1">
                <a:latin typeface="Times New Roman" panose="02020603050405020304" pitchFamily="18" charset="0"/>
                <a:cs typeface="Times New Roman" panose="02020603050405020304" pitchFamily="18" charset="0"/>
              </a:rPr>
              <a:t>narrowing</a:t>
            </a:r>
            <a:r>
              <a:rPr lang="tr-TR" sz="2200" dirty="0">
                <a:latin typeface="Times New Roman" panose="02020603050405020304" pitchFamily="18" charset="0"/>
                <a:cs typeface="Times New Roman" panose="02020603050405020304" pitchFamily="18" charset="0"/>
              </a:rPr>
              <a:t> of </a:t>
            </a:r>
            <a:r>
              <a:rPr lang="tr-TR" sz="2200" dirty="0" err="1">
                <a:latin typeface="Times New Roman" panose="02020603050405020304" pitchFamily="18" charset="0"/>
                <a:cs typeface="Times New Roman" panose="02020603050405020304" pitchFamily="18" charset="0"/>
              </a:rPr>
              <a:t>the</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coronary</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arteries</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the</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blood</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vessels</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that</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supply</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oxygen</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and</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blood</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to</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the</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heart</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Research</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suggests</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that</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coronary</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heart</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disease</a:t>
            </a:r>
            <a:r>
              <a:rPr lang="tr-TR" sz="2200" dirty="0">
                <a:latin typeface="Times New Roman" panose="02020603050405020304" pitchFamily="18" charset="0"/>
                <a:cs typeface="Times New Roman" panose="02020603050405020304" pitchFamily="18" charset="0"/>
              </a:rPr>
              <a:t> (CHD) </a:t>
            </a:r>
            <a:r>
              <a:rPr lang="tr-TR" sz="2200" dirty="0" err="1">
                <a:latin typeface="Times New Roman" panose="02020603050405020304" pitchFamily="18" charset="0"/>
                <a:cs typeface="Times New Roman" panose="02020603050405020304" pitchFamily="18" charset="0"/>
              </a:rPr>
              <a:t>starts</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when</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certain</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factors</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damage</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the</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inner</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layers</a:t>
            </a:r>
            <a:r>
              <a:rPr lang="tr-TR" sz="2200" dirty="0">
                <a:latin typeface="Times New Roman" panose="02020603050405020304" pitchFamily="18" charset="0"/>
                <a:cs typeface="Times New Roman" panose="02020603050405020304" pitchFamily="18" charset="0"/>
              </a:rPr>
              <a:t> of </a:t>
            </a:r>
            <a:r>
              <a:rPr lang="tr-TR" sz="2200" dirty="0" err="1">
                <a:latin typeface="Times New Roman" panose="02020603050405020304" pitchFamily="18" charset="0"/>
                <a:cs typeface="Times New Roman" panose="02020603050405020304" pitchFamily="18" charset="0"/>
              </a:rPr>
              <a:t>the</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coronary</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arteries</a:t>
            </a:r>
            <a:r>
              <a:rPr lang="tr-TR" sz="2200" dirty="0">
                <a:latin typeface="Times New Roman" panose="02020603050405020304" pitchFamily="18" charset="0"/>
                <a:cs typeface="Times New Roman" panose="02020603050405020304" pitchFamily="18" charset="0"/>
              </a:rPr>
              <a:t>. </a:t>
            </a:r>
          </a:p>
          <a:p>
            <a:r>
              <a:rPr lang="en-US" sz="2200" dirty="0" smtClean="0">
                <a:latin typeface="Times New Roman" panose="02020603050405020304" pitchFamily="18" charset="0"/>
                <a:cs typeface="Times New Roman" panose="02020603050405020304" pitchFamily="18" charset="0"/>
              </a:rPr>
              <a:t>We </a:t>
            </a:r>
            <a:r>
              <a:rPr lang="tr-TR" sz="2200" dirty="0" smtClean="0">
                <a:latin typeface="Times New Roman" panose="02020603050405020304" pitchFamily="18" charset="0"/>
                <a:cs typeface="Times New Roman" panose="02020603050405020304" pitchFamily="18" charset="0"/>
              </a:rPr>
              <a:t>have </a:t>
            </a:r>
            <a:r>
              <a:rPr lang="tr-TR" sz="2200" dirty="0">
                <a:latin typeface="Times New Roman" panose="02020603050405020304" pitchFamily="18" charset="0"/>
                <a:cs typeface="Times New Roman" panose="02020603050405020304" pitchFamily="18" charset="0"/>
              </a:rPr>
              <a:t>10 </a:t>
            </a:r>
            <a:r>
              <a:rPr lang="tr-TR" sz="2200" dirty="0" smtClean="0">
                <a:latin typeface="Times New Roman" panose="02020603050405020304" pitchFamily="18" charset="0"/>
                <a:cs typeface="Times New Roman" panose="02020603050405020304" pitchFamily="18" charset="0"/>
              </a:rPr>
              <a:t>variables</a:t>
            </a:r>
            <a:r>
              <a:rPr lang="en-US" sz="2200" dirty="0" smtClean="0">
                <a:latin typeface="Times New Roman" panose="02020603050405020304" pitchFamily="18" charset="0"/>
                <a:cs typeface="Times New Roman" panose="02020603050405020304" pitchFamily="18" charset="0"/>
              </a:rPr>
              <a:t>, 3 of them are categorical.</a:t>
            </a:r>
            <a:endParaRPr lang="tr-TR" sz="2200" dirty="0">
              <a:latin typeface="Times New Roman" panose="02020603050405020304" pitchFamily="18" charset="0"/>
              <a:cs typeface="Times New Roman" panose="02020603050405020304" pitchFamily="18" charset="0"/>
            </a:endParaRPr>
          </a:p>
          <a:p>
            <a:r>
              <a:rPr lang="tr-TR" sz="2200" dirty="0" err="1">
                <a:latin typeface="Times New Roman" panose="02020603050405020304" pitchFamily="18" charset="0"/>
                <a:cs typeface="Times New Roman" panose="02020603050405020304" pitchFamily="18" charset="0"/>
              </a:rPr>
              <a:t>Our</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dataset</a:t>
            </a:r>
            <a:r>
              <a:rPr lang="tr-TR" sz="2200" dirty="0">
                <a:latin typeface="Times New Roman" panose="02020603050405020304" pitchFamily="18" charset="0"/>
                <a:cs typeface="Times New Roman" panose="02020603050405020304" pitchFamily="18" charset="0"/>
              </a:rPr>
              <a:t> is </a:t>
            </a:r>
            <a:r>
              <a:rPr lang="tr-TR" sz="2200" dirty="0" err="1">
                <a:latin typeface="Times New Roman" panose="02020603050405020304" pitchFamily="18" charset="0"/>
                <a:cs typeface="Times New Roman" panose="02020603050405020304" pitchFamily="18" charset="0"/>
              </a:rPr>
              <a:t>consists</a:t>
            </a:r>
            <a:r>
              <a:rPr lang="tr-TR"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he </a:t>
            </a:r>
            <a:r>
              <a:rPr lang="en-US" sz="2200" i="1" dirty="0">
                <a:latin typeface="Times New Roman" panose="02020603050405020304" pitchFamily="18" charset="0"/>
                <a:cs typeface="Times New Roman" panose="02020603050405020304" pitchFamily="18" charset="0"/>
              </a:rPr>
              <a:t>countries</a:t>
            </a:r>
            <a:r>
              <a:rPr lang="en-US" sz="2200" dirty="0">
                <a:latin typeface="Times New Roman" panose="02020603050405020304" pitchFamily="18" charset="0"/>
                <a:cs typeface="Times New Roman" panose="02020603050405020304" pitchFamily="18" charset="0"/>
              </a:rPr>
              <a:t> where data are received</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c</a:t>
            </a:r>
            <a:r>
              <a:rPr lang="en-US" sz="2200" i="1" dirty="0" err="1">
                <a:latin typeface="Times New Roman" panose="02020603050405020304" pitchFamily="18" charset="0"/>
                <a:cs typeface="Times New Roman" panose="02020603050405020304" pitchFamily="18" charset="0"/>
              </a:rPr>
              <a:t>ontinents</a:t>
            </a:r>
            <a:r>
              <a:rPr lang="tr-TR" sz="2200" i="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as in</a:t>
            </a:r>
            <a:r>
              <a:rPr lang="en-US"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Africa</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America</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Asia</a:t>
            </a:r>
            <a:r>
              <a:rPr lang="tr-TR" sz="2200" dirty="0">
                <a:latin typeface="Times New Roman" panose="02020603050405020304" pitchFamily="18" charset="0"/>
                <a:cs typeface="Times New Roman" panose="02020603050405020304" pitchFamily="18" charset="0"/>
              </a:rPr>
              <a:t>, Europe, </a:t>
            </a:r>
            <a:r>
              <a:rPr lang="tr-TR" sz="2200" dirty="0" err="1">
                <a:latin typeface="Times New Roman" panose="02020603050405020304" pitchFamily="18" charset="0"/>
                <a:cs typeface="Times New Roman" panose="02020603050405020304" pitchFamily="18" charset="0"/>
              </a:rPr>
              <a:t>Ocenia</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d</a:t>
            </a:r>
            <a:r>
              <a:rPr lang="en-US" sz="2200" i="1" dirty="0" err="1">
                <a:latin typeface="Times New Roman" panose="02020603050405020304" pitchFamily="18" charset="0"/>
                <a:cs typeface="Times New Roman" panose="02020603050405020304" pitchFamily="18" charset="0"/>
              </a:rPr>
              <a:t>eath</a:t>
            </a:r>
            <a:r>
              <a:rPr lang="en-US" sz="2200" i="1"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r</a:t>
            </a:r>
            <a:r>
              <a:rPr lang="en-US" sz="2200" i="1" dirty="0">
                <a:latin typeface="Times New Roman" panose="02020603050405020304" pitchFamily="18" charset="0"/>
                <a:cs typeface="Times New Roman" panose="02020603050405020304" pitchFamily="18" charset="0"/>
              </a:rPr>
              <a:t>ate</a:t>
            </a:r>
            <a:r>
              <a:rPr lang="en-US" sz="2200"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p</a:t>
            </a:r>
            <a:r>
              <a:rPr lang="en-US" sz="2200" dirty="0" err="1">
                <a:latin typeface="Times New Roman" panose="02020603050405020304" pitchFamily="18" charset="0"/>
                <a:cs typeface="Times New Roman" panose="02020603050405020304" pitchFamily="18" charset="0"/>
              </a:rPr>
              <a:t>er</a:t>
            </a:r>
            <a:r>
              <a:rPr lang="en-US" sz="2200" dirty="0">
                <a:latin typeface="Times New Roman" panose="02020603050405020304" pitchFamily="18" charset="0"/>
                <a:cs typeface="Times New Roman" panose="02020603050405020304" pitchFamily="18" charset="0"/>
              </a:rPr>
              <a:t> 100.000 people because of CHD</a:t>
            </a:r>
            <a:r>
              <a:rPr lang="tr-TR"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CHD</a:t>
            </a:r>
            <a:r>
              <a:rPr lang="tr-TR" sz="2200" i="1"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Level</a:t>
            </a:r>
            <a:r>
              <a:rPr lang="tr-TR"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VH: Very High (If variable&gt;=133.30)</a:t>
            </a:r>
          </a:p>
          <a:p>
            <a:pPr marL="0" indent="0">
              <a:buNone/>
            </a:pPr>
            <a:r>
              <a:rPr lang="en-US" sz="2200" dirty="0">
                <a:latin typeface="Times New Roman" panose="02020603050405020304" pitchFamily="18" charset="0"/>
                <a:cs typeface="Times New Roman" panose="02020603050405020304" pitchFamily="18" charset="0"/>
              </a:rPr>
              <a:t>           H: High (If 133.30&gt;variable&gt;=89.76)</a:t>
            </a:r>
          </a:p>
          <a:p>
            <a:pPr marL="0" indent="0">
              <a:buNone/>
            </a:pPr>
            <a:r>
              <a:rPr lang="en-US" sz="2200" dirty="0">
                <a:latin typeface="Times New Roman" panose="02020603050405020304" pitchFamily="18" charset="0"/>
                <a:cs typeface="Times New Roman" panose="02020603050405020304" pitchFamily="18" charset="0"/>
              </a:rPr>
              <a:t>           M: Medium (If 89.76&gt;variable&gt;=65.79) </a:t>
            </a:r>
          </a:p>
          <a:p>
            <a:pPr marL="0" indent="0">
              <a:buNone/>
            </a:pPr>
            <a:r>
              <a:rPr lang="en-US" sz="2200" dirty="0">
                <a:latin typeface="Times New Roman" panose="02020603050405020304" pitchFamily="18" charset="0"/>
                <a:cs typeface="Times New Roman" panose="02020603050405020304" pitchFamily="18" charset="0"/>
              </a:rPr>
              <a:t>           L: Low (If variable&lt;65.79)</a:t>
            </a:r>
            <a:r>
              <a:rPr lang="tr-TR" sz="2200" dirty="0">
                <a:latin typeface="Times New Roman" panose="02020603050405020304" pitchFamily="18" charset="0"/>
                <a:cs typeface="Times New Roman" panose="02020603050405020304" pitchFamily="18" charset="0"/>
              </a:rPr>
              <a:t>,</a:t>
            </a:r>
          </a:p>
          <a:p>
            <a:pPr marL="0" indent="0">
              <a:buNone/>
            </a:pPr>
            <a:r>
              <a:rPr lang="tr-TR" sz="2200" i="1" dirty="0">
                <a:latin typeface="Times New Roman" panose="02020603050405020304" pitchFamily="18" charset="0"/>
                <a:cs typeface="Times New Roman" panose="02020603050405020304" pitchFamily="18" charset="0"/>
              </a:rPr>
              <a:t>life </a:t>
            </a:r>
            <a:r>
              <a:rPr lang="en-US" sz="2200" i="1" dirty="0">
                <a:latin typeface="Times New Roman" panose="02020603050405020304" pitchFamily="18" charset="0"/>
                <a:cs typeface="Times New Roman" panose="02020603050405020304" pitchFamily="18" charset="0"/>
              </a:rPr>
              <a:t>expectancy </a:t>
            </a:r>
            <a:r>
              <a:rPr lang="en-US" sz="2200" dirty="0">
                <a:latin typeface="Times New Roman" panose="02020603050405020304" pitchFamily="18" charset="0"/>
                <a:cs typeface="Times New Roman" panose="02020603050405020304" pitchFamily="18" charset="0"/>
              </a:rPr>
              <a:t>of people according to the countries</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i</a:t>
            </a:r>
            <a:r>
              <a:rPr lang="en-US" sz="2200" i="1" dirty="0" err="1">
                <a:latin typeface="Times New Roman" panose="02020603050405020304" pitchFamily="18" charset="0"/>
                <a:cs typeface="Times New Roman" panose="02020603050405020304" pitchFamily="18" charset="0"/>
              </a:rPr>
              <a:t>nactivity</a:t>
            </a:r>
            <a:r>
              <a:rPr lang="tr-TR" sz="2200"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sugar</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consumption</a:t>
            </a:r>
            <a:r>
              <a:rPr lang="tr-TR" sz="2200" i="1"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per</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capita</a:t>
            </a:r>
            <a:r>
              <a:rPr lang="tr-TR" sz="2200"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obesity</a:t>
            </a:r>
            <a:r>
              <a:rPr lang="tr-TR" sz="2200" i="1" dirty="0">
                <a:latin typeface="Times New Roman" panose="02020603050405020304" pitchFamily="18" charset="0"/>
                <a:cs typeface="Times New Roman" panose="02020603050405020304" pitchFamily="18" charset="0"/>
              </a:rPr>
              <a:t> rate </a:t>
            </a:r>
            <a:r>
              <a:rPr lang="tr-TR" sz="2200" dirty="0" err="1">
                <a:latin typeface="Times New Roman" panose="02020603050405020304" pitchFamily="18" charset="0"/>
                <a:cs typeface="Times New Roman" panose="02020603050405020304" pitchFamily="18" charset="0"/>
              </a:rPr>
              <a:t>per</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country</a:t>
            </a:r>
            <a:r>
              <a:rPr lang="tr-TR" sz="2200"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number</a:t>
            </a:r>
            <a:r>
              <a:rPr lang="tr-TR" sz="2200" i="1"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of cigarettes</a:t>
            </a:r>
            <a:r>
              <a:rPr lang="tr-TR" sz="2200" i="1" dirty="0">
                <a:latin typeface="Times New Roman" panose="02020603050405020304" pitchFamily="18" charset="0"/>
                <a:cs typeface="Times New Roman" panose="02020603050405020304" pitchFamily="18" charset="0"/>
              </a:rPr>
              <a:t> </a:t>
            </a:r>
            <a:r>
              <a:rPr lang="tr-TR" sz="2200" i="1" dirty="0" err="1">
                <a:latin typeface="Times New Roman" panose="02020603050405020304" pitchFamily="18" charset="0"/>
                <a:cs typeface="Times New Roman" panose="02020603050405020304" pitchFamily="18" charset="0"/>
              </a:rPr>
              <a:t>smoked</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per person</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and</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lastly</a:t>
            </a:r>
            <a:r>
              <a:rPr lang="tr-TR" sz="2200" dirty="0">
                <a:latin typeface="Times New Roman" panose="02020603050405020304" pitchFamily="18" charset="0"/>
                <a:cs typeface="Times New Roman" panose="02020603050405020304" pitchFamily="18" charset="0"/>
              </a:rPr>
              <a:t> total </a:t>
            </a:r>
            <a:r>
              <a:rPr lang="en-US" sz="2200" i="1" dirty="0">
                <a:latin typeface="Times New Roman" panose="02020603050405020304" pitchFamily="18" charset="0"/>
                <a:cs typeface="Times New Roman" panose="02020603050405020304" pitchFamily="18" charset="0"/>
              </a:rPr>
              <a:t>health expenditure </a:t>
            </a:r>
            <a:r>
              <a:rPr lang="en-US" sz="2200" dirty="0">
                <a:latin typeface="Times New Roman" panose="02020603050405020304" pitchFamily="18" charset="0"/>
                <a:cs typeface="Times New Roman" panose="02020603050405020304" pitchFamily="18" charset="0"/>
              </a:rPr>
              <a:t>per capita in U.S. dollars.</a:t>
            </a:r>
          </a:p>
        </p:txBody>
      </p:sp>
    </p:spTree>
    <p:extLst>
      <p:ext uri="{BB962C8B-B14F-4D97-AF65-F5344CB8AC3E}">
        <p14:creationId xmlns:p14="http://schemas.microsoft.com/office/powerpoint/2010/main" val="170467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B326272-6758-4610-B0C1-1C91D77E743A}"/>
              </a:ext>
            </a:extLst>
          </p:cNvPr>
          <p:cNvSpPr>
            <a:spLocks noGrp="1"/>
          </p:cNvSpPr>
          <p:nvPr>
            <p:ph type="title"/>
          </p:nvPr>
        </p:nvSpPr>
        <p:spPr>
          <a:xfrm>
            <a:off x="838200" y="365126"/>
            <a:ext cx="10515600" cy="483014"/>
          </a:xfrm>
        </p:spPr>
        <p:txBody>
          <a:bodyPr>
            <a:normAutofit fontScale="90000"/>
          </a:bodyPr>
          <a:lstStyle/>
          <a:p>
            <a:r>
              <a:rPr lang="tr-TR" sz="2200" b="1" dirty="0" err="1">
                <a:latin typeface="Times New Roman" panose="02020603050405020304" pitchFamily="18" charset="0"/>
                <a:cs typeface="Times New Roman" panose="02020603050405020304" pitchFamily="18" charset="0"/>
              </a:rPr>
              <a:t>Question</a:t>
            </a:r>
            <a:r>
              <a:rPr lang="tr-TR" sz="2200" b="1" dirty="0">
                <a:latin typeface="Times New Roman" panose="02020603050405020304" pitchFamily="18" charset="0"/>
                <a:cs typeface="Times New Roman" panose="02020603050405020304" pitchFamily="18" charset="0"/>
              </a:rPr>
              <a:t> 1</a:t>
            </a:r>
            <a:r>
              <a:rPr lang="tr-TR" sz="18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there a relationship between expenses for health of the continents and rate of disease?</a:t>
            </a:r>
            <a:br>
              <a:rPr lang="en-US" sz="2200" dirty="0">
                <a:latin typeface="Times New Roman" panose="02020603050405020304" pitchFamily="18" charset="0"/>
                <a:cs typeface="Times New Roman" panose="02020603050405020304" pitchFamily="18" charset="0"/>
              </a:rPr>
            </a:br>
            <a:endParaRPr lang="en-US" sz="2200"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A7ADA038-4392-4192-B7ED-CB8C823944BE}"/>
              </a:ext>
            </a:extLst>
          </p:cNvPr>
          <p:cNvSpPr>
            <a:spLocks noGrp="1"/>
          </p:cNvSpPr>
          <p:nvPr>
            <p:ph idx="1"/>
          </p:nvPr>
        </p:nvSpPr>
        <p:spPr>
          <a:xfrm>
            <a:off x="838200" y="848140"/>
            <a:ext cx="10515600" cy="5328823"/>
          </a:xfrm>
        </p:spPr>
        <p:txBody>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we wanted to check that if there is a relation between expenses for health of the continents and rate of disease. As </a:t>
            </a:r>
            <a:r>
              <a:rPr lang="tr-TR" sz="2400" dirty="0">
                <a:latin typeface="Times New Roman" panose="02020603050405020304" pitchFamily="18" charset="0"/>
                <a:cs typeface="Times New Roman" panose="02020603050405020304" pitchFamily="18" charset="0"/>
              </a:rPr>
              <a:t>it</a:t>
            </a:r>
            <a:r>
              <a:rPr lang="en-US" sz="2400" dirty="0">
                <a:latin typeface="Times New Roman" panose="02020603050405020304" pitchFamily="18" charset="0"/>
                <a:cs typeface="Times New Roman" panose="02020603050405020304" pitchFamily="18" charset="0"/>
              </a:rPr>
              <a:t> can</a:t>
            </a:r>
            <a:r>
              <a:rPr lang="tr-TR" sz="2400" dirty="0">
                <a:latin typeface="Times New Roman" panose="02020603050405020304" pitchFamily="18" charset="0"/>
                <a:cs typeface="Times New Roman" panose="02020603050405020304" pitchFamily="18" charset="0"/>
              </a:rPr>
              <a:t> be</a:t>
            </a:r>
            <a:r>
              <a:rPr lang="en-US" sz="2400" dirty="0">
                <a:latin typeface="Times New Roman" panose="02020603050405020304" pitchFamily="18" charset="0"/>
                <a:cs typeface="Times New Roman" panose="02020603050405020304" pitchFamily="18" charset="0"/>
              </a:rPr>
              <a:t> see</a:t>
            </a:r>
            <a:r>
              <a:rPr lang="tr-TR"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from the linear regression table, p-value (0.002975) is less than alpha value (0.05). </a:t>
            </a:r>
            <a:endParaRPr lang="tr-TR" dirty="0"/>
          </a:p>
          <a:p>
            <a:endParaRPr lang="tr-TR" dirty="0"/>
          </a:p>
          <a:p>
            <a:endParaRPr lang="tr-TR" dirty="0"/>
          </a:p>
          <a:p>
            <a:endParaRPr lang="tr-TR" dirty="0"/>
          </a:p>
          <a:p>
            <a:pPr marL="0" indent="0">
              <a:buNone/>
            </a:pPr>
            <a:endParaRPr lang="tr-TR" dirty="0"/>
          </a:p>
        </p:txBody>
      </p:sp>
      <p:pic>
        <p:nvPicPr>
          <p:cNvPr id="8" name="Resim 7">
            <a:extLst>
              <a:ext uri="{FF2B5EF4-FFF2-40B4-BE49-F238E27FC236}">
                <a16:creationId xmlns:a16="http://schemas.microsoft.com/office/drawing/2014/main" id="{5245A3CB-D8DC-4C0F-8607-58B1FA52A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655" y="3279662"/>
            <a:ext cx="5878690" cy="1245372"/>
          </a:xfrm>
          <a:prstGeom prst="rect">
            <a:avLst/>
          </a:prstGeom>
        </p:spPr>
      </p:pic>
    </p:spTree>
    <p:extLst>
      <p:ext uri="{BB962C8B-B14F-4D97-AF65-F5344CB8AC3E}">
        <p14:creationId xmlns:p14="http://schemas.microsoft.com/office/powerpoint/2010/main" val="120097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a:extLst>
              <a:ext uri="{FF2B5EF4-FFF2-40B4-BE49-F238E27FC236}">
                <a16:creationId xmlns:a16="http://schemas.microsoft.com/office/drawing/2014/main" id="{9933221B-40D1-48F3-81E5-0A1D56C5C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31" y="949694"/>
            <a:ext cx="6018669" cy="3662063"/>
          </a:xfrm>
        </p:spPr>
      </p:pic>
      <p:pic>
        <p:nvPicPr>
          <p:cNvPr id="12" name="Resim 11">
            <a:extLst>
              <a:ext uri="{FF2B5EF4-FFF2-40B4-BE49-F238E27FC236}">
                <a16:creationId xmlns:a16="http://schemas.microsoft.com/office/drawing/2014/main" id="{B87B002E-2080-4F24-A1D6-3BFB54F7D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41" y="949694"/>
            <a:ext cx="6052928" cy="3662063"/>
          </a:xfrm>
          <a:prstGeom prst="rect">
            <a:avLst/>
          </a:prstGeom>
        </p:spPr>
      </p:pic>
    </p:spTree>
    <p:extLst>
      <p:ext uri="{BB962C8B-B14F-4D97-AF65-F5344CB8AC3E}">
        <p14:creationId xmlns:p14="http://schemas.microsoft.com/office/powerpoint/2010/main" val="63884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C47B098-31A0-4A19-8B4C-6BA3070BA73C}"/>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We can also see the relationship between CHD and expenses for health with scatter plot.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03D440F4-2D7F-4AF7-B9D1-56070CDB5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942" y="1156965"/>
            <a:ext cx="6916115" cy="4124901"/>
          </a:xfrm>
        </p:spPr>
      </p:pic>
    </p:spTree>
    <p:extLst>
      <p:ext uri="{BB962C8B-B14F-4D97-AF65-F5344CB8AC3E}">
        <p14:creationId xmlns:p14="http://schemas.microsoft.com/office/powerpoint/2010/main" val="226215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59715E2-45AB-4CD2-8B6D-A3A867517854}"/>
              </a:ext>
            </a:extLst>
          </p:cNvPr>
          <p:cNvSpPr>
            <a:spLocks noGrp="1"/>
          </p:cNvSpPr>
          <p:nvPr>
            <p:ph type="title"/>
          </p:nvPr>
        </p:nvSpPr>
        <p:spPr>
          <a:xfrm>
            <a:off x="838200" y="533290"/>
            <a:ext cx="10515600" cy="1325563"/>
          </a:xfrm>
        </p:spPr>
        <p:txBody>
          <a:bodyPr>
            <a:normAutofit/>
          </a:bodyPr>
          <a:lstStyle/>
          <a:p>
            <a:r>
              <a:rPr lang="en-US" sz="2000" b="1" dirty="0" smtClean="0">
                <a:latin typeface="Times New Roman" panose="02020603050405020304" pitchFamily="18" charset="0"/>
                <a:cs typeface="Times New Roman" panose="02020603050405020304" pitchFamily="18" charset="0"/>
              </a:rPr>
              <a:t>Question </a:t>
            </a: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The data set of Consumption of Sugar contains 94 observations with variance 11.6. We think that the mean rate of sugar consumption exceeds 25. Are we correct? Also, show that this claim is true or not with an appropriate graph, diagram or table.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CEEF0195-9D0A-4212-A6D0-AEEDC8E03241}"/>
              </a:ext>
            </a:extLst>
          </p:cNvPr>
          <p:cNvSpPr>
            <a:spLocks noGrp="1"/>
          </p:cNvSpPr>
          <p:nvPr>
            <p:ph idx="1"/>
          </p:nvPr>
        </p:nvSpPr>
        <p:spPr>
          <a:xfrm>
            <a:off x="838200" y="1391478"/>
            <a:ext cx="10515600" cy="4785485"/>
          </a:xfrm>
        </p:spPr>
        <p:txBody>
          <a:bodyPr>
            <a:normAutofit/>
          </a:bodyPr>
          <a:lstStyle/>
          <a:p>
            <a:endParaRPr lang="tr-TR" sz="20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Output </a:t>
            </a:r>
            <a:r>
              <a:rPr lang="tr-TR" sz="2400" dirty="0">
                <a:latin typeface="Times New Roman" panose="02020603050405020304" pitchFamily="18" charset="0"/>
                <a:cs typeface="Times New Roman" panose="02020603050405020304" pitchFamily="18" charset="0"/>
              </a:rPr>
              <a:t>of </a:t>
            </a:r>
            <a:r>
              <a:rPr lang="en-US" sz="2400" dirty="0" err="1">
                <a:latin typeface="Times New Roman" panose="02020603050405020304" pitchFamily="18" charset="0"/>
                <a:cs typeface="Times New Roman" panose="02020603050405020304" pitchFamily="18" charset="0"/>
              </a:rPr>
              <a:t>Zcalculated</a:t>
            </a:r>
            <a:r>
              <a:rPr lang="en-US" sz="2400" dirty="0">
                <a:latin typeface="Times New Roman" panose="02020603050405020304" pitchFamily="18" charset="0"/>
                <a:cs typeface="Times New Roman" panose="02020603050405020304" pitchFamily="18" charset="0"/>
              </a:rPr>
              <a:t> is -1.48 and z-alpha(0.05) is -1.645. Since z-calculated is greater than z-alpha </a:t>
            </a:r>
            <a:r>
              <a:rPr lang="en-US" sz="2400" dirty="0" smtClean="0">
                <a:latin typeface="Times New Roman" panose="02020603050405020304" pitchFamily="18" charset="0"/>
                <a:cs typeface="Times New Roman" panose="02020603050405020304" pitchFamily="18" charset="0"/>
              </a:rPr>
              <a:t>value. </a:t>
            </a:r>
            <a:r>
              <a:rPr lang="en-US" sz="2400" dirty="0">
                <a:latin typeface="Times New Roman" panose="02020603050405020304" pitchFamily="18" charset="0"/>
                <a:cs typeface="Times New Roman" panose="02020603050405020304" pitchFamily="18" charset="0"/>
              </a:rPr>
              <a:t>That means, we have enough evidence to say that the mean rate of sugar consumption is greater than 25.</a:t>
            </a:r>
            <a:endParaRPr lang="tr-TR" sz="2400" dirty="0">
              <a:latin typeface="Times New Roman" panose="02020603050405020304" pitchFamily="18" charset="0"/>
              <a:cs typeface="Times New Roman" panose="02020603050405020304" pitchFamily="18" charset="0"/>
            </a:endParaRPr>
          </a:p>
          <a:p>
            <a:endParaRPr lang="tr-TR" sz="2400" dirty="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Also, a box plot is created in order to do conclusion visually.</a:t>
            </a:r>
            <a:endParaRPr lang="tr-TR" sz="2400" dirty="0">
              <a:latin typeface="Times New Roman" panose="02020603050405020304" pitchFamily="18" charset="0"/>
              <a:cs typeface="Times New Roman" panose="02020603050405020304" pitchFamily="18" charset="0"/>
            </a:endParaRPr>
          </a:p>
          <a:p>
            <a:pPr marL="0" indent="0">
              <a:buNone/>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81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1644B6A-6988-4916-B143-C340FCC6B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364" y="944761"/>
            <a:ext cx="8126160" cy="4794659"/>
          </a:xfrm>
        </p:spPr>
      </p:pic>
    </p:spTree>
    <p:extLst>
      <p:ext uri="{BB962C8B-B14F-4D97-AF65-F5344CB8AC3E}">
        <p14:creationId xmlns:p14="http://schemas.microsoft.com/office/powerpoint/2010/main" val="194614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4C622C0-D189-41F6-A654-DDC48315F50F}"/>
              </a:ext>
            </a:extLst>
          </p:cNvPr>
          <p:cNvSpPr>
            <a:spLocks noGrp="1"/>
          </p:cNvSpPr>
          <p:nvPr>
            <p:ph type="title"/>
          </p:nvPr>
        </p:nvSpPr>
        <p:spPr>
          <a:xfrm>
            <a:off x="838200" y="365125"/>
            <a:ext cx="10515600" cy="1039605"/>
          </a:xfrm>
        </p:spPr>
        <p:txBody>
          <a:bodyPr>
            <a:normAutofit fontScale="90000"/>
          </a:bodyPr>
          <a:lstStyle/>
          <a:p>
            <a:r>
              <a:rPr lang="en-US" sz="2000" b="1" dirty="0">
                <a:latin typeface="Times New Roman" panose="02020603050405020304" pitchFamily="18" charset="0"/>
                <a:cs typeface="Times New Roman" panose="02020603050405020304" pitchFamily="18" charset="0"/>
              </a:rPr>
              <a:t>Question 3: </a:t>
            </a:r>
            <a:r>
              <a:rPr lang="en-US" sz="2000" dirty="0">
                <a:latin typeface="Times New Roman" panose="02020603050405020304" pitchFamily="18" charset="0"/>
                <a:cs typeface="Times New Roman" panose="02020603050405020304" pitchFamily="18" charset="0"/>
              </a:rPr>
              <a:t>After examining the pie chart of Obesity Rate according to CHD levels, compare the obesity rates of low and high CHD levels. Is the obesity rates of low CHD level greater than high CHD level? If this is not sufficiently obvious, use the appropriate test.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7B628BFE-2B39-43F7-9D95-9CAEB9D9B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04730"/>
            <a:ext cx="4686954" cy="2972215"/>
          </a:xfrm>
        </p:spPr>
      </p:pic>
      <p:sp>
        <p:nvSpPr>
          <p:cNvPr id="7" name="Dikdörtgen 6">
            <a:extLst>
              <a:ext uri="{FF2B5EF4-FFF2-40B4-BE49-F238E27FC236}">
                <a16:creationId xmlns:a16="http://schemas.microsoft.com/office/drawing/2014/main" id="{0126BCCD-493D-4E67-880E-90357C759654}"/>
              </a:ext>
            </a:extLst>
          </p:cNvPr>
          <p:cNvSpPr/>
          <p:nvPr/>
        </p:nvSpPr>
        <p:spPr>
          <a:xfrm>
            <a:off x="838200" y="4907072"/>
            <a:ext cx="6096000" cy="707886"/>
          </a:xfrm>
          <a:prstGeom prst="rect">
            <a:avLst/>
          </a:prstGeom>
        </p:spPr>
        <p:txBody>
          <a:bodyPr>
            <a:spAutoFit/>
          </a:bodyPr>
          <a:lstStyle/>
          <a:p>
            <a:r>
              <a:rPr lang="tr-TR" sz="2000" dirty="0" err="1">
                <a:latin typeface="Times New Roman" panose="02020603050405020304" pitchFamily="18" charset="0"/>
                <a:cs typeface="Times New Roman" panose="02020603050405020304" pitchFamily="18" charset="0"/>
              </a:rPr>
              <a:t>It</a:t>
            </a:r>
            <a:r>
              <a:rPr lang="tr-TR" sz="2000" dirty="0">
                <a:latin typeface="Times New Roman" panose="02020603050405020304" pitchFamily="18" charset="0"/>
                <a:cs typeface="Times New Roman" panose="02020603050405020304" pitchFamily="18" charset="0"/>
              </a:rPr>
              <a:t> is </a:t>
            </a:r>
            <a:r>
              <a:rPr lang="tr-TR" sz="2000" dirty="0" err="1">
                <a:latin typeface="Times New Roman" panose="02020603050405020304" pitchFamily="18" charset="0"/>
                <a:cs typeface="Times New Roman" panose="02020603050405020304" pitchFamily="18" charset="0"/>
              </a:rPr>
              <a:t>founded</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that</a:t>
            </a:r>
            <a:r>
              <a:rPr lang="en-US" sz="2000" dirty="0">
                <a:latin typeface="Times New Roman" panose="02020603050405020304" pitchFamily="18" charset="0"/>
                <a:cs typeface="Times New Roman" panose="02020603050405020304" pitchFamily="18" charset="0"/>
              </a:rPr>
              <a:t> the calculated z value which is 0.0307 is smaller than z alpha(0.05) value, </a:t>
            </a:r>
            <a:r>
              <a:rPr lang="en-US" sz="2000" dirty="0" smtClean="0">
                <a:latin typeface="Times New Roman" panose="02020603050405020304" pitchFamily="18" charset="0"/>
                <a:cs typeface="Times New Roman" panose="02020603050405020304" pitchFamily="18" charset="0"/>
              </a:rPr>
              <a:t>1.645.</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41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9B1BBB6-1FE5-4B7D-8465-035983EF9F28}"/>
              </a:ext>
            </a:extLst>
          </p:cNvPr>
          <p:cNvSpPr>
            <a:spLocks noGrp="1"/>
          </p:cNvSpPr>
          <p:nvPr>
            <p:ph type="title"/>
          </p:nvPr>
        </p:nvSpPr>
        <p:spPr>
          <a:xfrm>
            <a:off x="838200" y="524152"/>
            <a:ext cx="10515600" cy="893832"/>
          </a:xfrm>
        </p:spPr>
        <p:txBody>
          <a:bodyPr>
            <a:normAutofit fontScale="90000"/>
          </a:bodyPr>
          <a:lstStyle/>
          <a:p>
            <a:r>
              <a:rPr lang="en-US" sz="2700" b="1" dirty="0">
                <a:latin typeface="Times New Roman" panose="02020603050405020304" pitchFamily="18" charset="0"/>
                <a:cs typeface="Times New Roman" panose="02020603050405020304" pitchFamily="18" charset="0"/>
              </a:rPr>
              <a:t>Question 4: </a:t>
            </a:r>
            <a:r>
              <a:rPr lang="tr-TR" sz="2700" dirty="0" err="1">
                <a:latin typeface="Times New Roman" panose="02020603050405020304" pitchFamily="18" charset="0"/>
                <a:cs typeface="Times New Roman" panose="02020603050405020304" pitchFamily="18" charset="0"/>
              </a:rPr>
              <a:t>Does</a:t>
            </a:r>
            <a:r>
              <a:rPr lang="tr-TR" sz="2700" dirty="0">
                <a:latin typeface="Times New Roman" panose="02020603050405020304" pitchFamily="18" charset="0"/>
                <a:cs typeface="Times New Roman" panose="02020603050405020304" pitchFamily="18" charset="0"/>
              </a:rPr>
              <a:t> </a:t>
            </a:r>
            <a:r>
              <a:rPr lang="tr-TR" sz="2700" dirty="0" err="1">
                <a:latin typeface="Times New Roman" panose="02020603050405020304" pitchFamily="18" charset="0"/>
                <a:cs typeface="Times New Roman" panose="02020603050405020304" pitchFamily="18" charset="0"/>
              </a:rPr>
              <a:t>number</a:t>
            </a:r>
            <a:r>
              <a:rPr lang="tr-TR" sz="2700" dirty="0">
                <a:latin typeface="Times New Roman" panose="02020603050405020304" pitchFamily="18" charset="0"/>
                <a:cs typeface="Times New Roman" panose="02020603050405020304" pitchFamily="18" charset="0"/>
              </a:rPr>
              <a:t> of </a:t>
            </a:r>
            <a:r>
              <a:rPr lang="tr-TR" sz="2700" dirty="0" err="1">
                <a:latin typeface="Times New Roman" panose="02020603050405020304" pitchFamily="18" charset="0"/>
                <a:cs typeface="Times New Roman" panose="02020603050405020304" pitchFamily="18" charset="0"/>
              </a:rPr>
              <a:t>people</a:t>
            </a:r>
            <a:r>
              <a:rPr lang="tr-TR" sz="2700" dirty="0">
                <a:latin typeface="Times New Roman" panose="02020603050405020304" pitchFamily="18" charset="0"/>
                <a:cs typeface="Times New Roman" panose="02020603050405020304" pitchFamily="18" charset="0"/>
              </a:rPr>
              <a:t> </a:t>
            </a:r>
            <a:r>
              <a:rPr lang="tr-TR" sz="2700" dirty="0" err="1">
                <a:latin typeface="Times New Roman" panose="02020603050405020304" pitchFamily="18" charset="0"/>
                <a:cs typeface="Times New Roman" panose="02020603050405020304" pitchFamily="18" charset="0"/>
              </a:rPr>
              <a:t>who</a:t>
            </a:r>
            <a:r>
              <a:rPr lang="tr-TR" sz="2700" dirty="0">
                <a:latin typeface="Times New Roman" panose="02020603050405020304" pitchFamily="18" charset="0"/>
                <a:cs typeface="Times New Roman" panose="02020603050405020304" pitchFamily="18" charset="0"/>
              </a:rPr>
              <a:t> </a:t>
            </a:r>
            <a:r>
              <a:rPr lang="tr-TR" sz="2700" dirty="0" err="1">
                <a:latin typeface="Times New Roman" panose="02020603050405020304" pitchFamily="18" charset="0"/>
                <a:cs typeface="Times New Roman" panose="02020603050405020304" pitchFamily="18" charset="0"/>
              </a:rPr>
              <a:t>died</a:t>
            </a:r>
            <a:r>
              <a:rPr lang="tr-TR" sz="2700" dirty="0">
                <a:latin typeface="Times New Roman" panose="02020603050405020304" pitchFamily="18" charset="0"/>
                <a:cs typeface="Times New Roman" panose="02020603050405020304" pitchFamily="18" charset="0"/>
              </a:rPr>
              <a:t> </a:t>
            </a:r>
            <a:r>
              <a:rPr lang="tr-TR" sz="2700" dirty="0" err="1">
                <a:latin typeface="Times New Roman" panose="02020603050405020304" pitchFamily="18" charset="0"/>
                <a:cs typeface="Times New Roman" panose="02020603050405020304" pitchFamily="18" charset="0"/>
              </a:rPr>
              <a:t>because</a:t>
            </a:r>
            <a:r>
              <a:rPr lang="tr-TR" sz="2700" dirty="0">
                <a:latin typeface="Times New Roman" panose="02020603050405020304" pitchFamily="18" charset="0"/>
                <a:cs typeface="Times New Roman" panose="02020603050405020304" pitchFamily="18" charset="0"/>
              </a:rPr>
              <a:t> of </a:t>
            </a:r>
            <a:r>
              <a:rPr lang="tr-TR" sz="2700" dirty="0" err="1">
                <a:latin typeface="Times New Roman" panose="02020603050405020304" pitchFamily="18" charset="0"/>
                <a:cs typeface="Times New Roman" panose="02020603050405020304" pitchFamily="18" charset="0"/>
              </a:rPr>
              <a:t>the</a:t>
            </a:r>
            <a:r>
              <a:rPr lang="tr-TR" sz="2700" dirty="0">
                <a:latin typeface="Times New Roman" panose="02020603050405020304" pitchFamily="18" charset="0"/>
                <a:cs typeface="Times New Roman" panose="02020603050405020304" pitchFamily="18" charset="0"/>
              </a:rPr>
              <a:t> </a:t>
            </a:r>
            <a:r>
              <a:rPr lang="tr-TR" sz="2700" dirty="0" err="1">
                <a:latin typeface="Times New Roman" panose="02020603050405020304" pitchFamily="18" charset="0"/>
                <a:cs typeface="Times New Roman" panose="02020603050405020304" pitchFamily="18" charset="0"/>
              </a:rPr>
              <a:t>disease</a:t>
            </a:r>
            <a:r>
              <a:rPr lang="tr-TR" sz="2700" dirty="0">
                <a:latin typeface="Times New Roman" panose="02020603050405020304" pitchFamily="18" charset="0"/>
                <a:cs typeface="Times New Roman" panose="02020603050405020304" pitchFamily="18" charset="0"/>
              </a:rPr>
              <a:t> </a:t>
            </a:r>
            <a:r>
              <a:rPr lang="tr-TR" sz="2700" dirty="0" err="1">
                <a:latin typeface="Times New Roman" panose="02020603050405020304" pitchFamily="18" charset="0"/>
                <a:cs typeface="Times New Roman" panose="02020603050405020304" pitchFamily="18" charset="0"/>
              </a:rPr>
              <a:t>changes</a:t>
            </a:r>
            <a:r>
              <a:rPr lang="tr-TR" sz="2700" dirty="0">
                <a:latin typeface="Times New Roman" panose="02020603050405020304" pitchFamily="18" charset="0"/>
                <a:cs typeface="Times New Roman" panose="02020603050405020304" pitchFamily="18" charset="0"/>
              </a:rPr>
              <a:t> </a:t>
            </a:r>
            <a:r>
              <a:rPr lang="tr-TR" sz="2700" dirty="0" err="1">
                <a:latin typeface="Times New Roman" panose="02020603050405020304" pitchFamily="18" charset="0"/>
                <a:cs typeface="Times New Roman" panose="02020603050405020304" pitchFamily="18" charset="0"/>
              </a:rPr>
              <a:t>according</a:t>
            </a:r>
            <a:r>
              <a:rPr lang="tr-TR" sz="2700" dirty="0">
                <a:latin typeface="Times New Roman" panose="02020603050405020304" pitchFamily="18" charset="0"/>
                <a:cs typeface="Times New Roman" panose="02020603050405020304" pitchFamily="18" charset="0"/>
              </a:rPr>
              <a:t> </a:t>
            </a:r>
            <a:r>
              <a:rPr lang="tr-TR" sz="2700" dirty="0" err="1">
                <a:latin typeface="Times New Roman" panose="02020603050405020304" pitchFamily="18" charset="0"/>
                <a:cs typeface="Times New Roman" panose="02020603050405020304" pitchFamily="18" charset="0"/>
              </a:rPr>
              <a:t>to</a:t>
            </a:r>
            <a:r>
              <a:rPr lang="tr-TR" sz="2700" dirty="0">
                <a:latin typeface="Times New Roman" panose="02020603050405020304" pitchFamily="18" charset="0"/>
                <a:cs typeface="Times New Roman" panose="02020603050405020304" pitchFamily="18" charset="0"/>
              </a:rPr>
              <a:t> </a:t>
            </a:r>
            <a:r>
              <a:rPr lang="tr-TR" sz="2700" dirty="0" err="1">
                <a:latin typeface="Times New Roman" panose="02020603050405020304" pitchFamily="18" charset="0"/>
                <a:cs typeface="Times New Roman" panose="02020603050405020304" pitchFamily="18" charset="0"/>
              </a:rPr>
              <a:t>continents</a:t>
            </a:r>
            <a:r>
              <a:rPr lang="tr-TR" sz="2700" dirty="0">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3" name="İçerik Yer Tutucusu 2">
            <a:extLst>
              <a:ext uri="{FF2B5EF4-FFF2-40B4-BE49-F238E27FC236}">
                <a16:creationId xmlns:a16="http://schemas.microsoft.com/office/drawing/2014/main" id="{9B57C321-64E0-4AED-AA8F-6171CCA70EE9}"/>
              </a:ext>
            </a:extLst>
          </p:cNvPr>
          <p:cNvSpPr>
            <a:spLocks noGrp="1"/>
          </p:cNvSpPr>
          <p:nvPr>
            <p:ph idx="1"/>
          </p:nvPr>
        </p:nvSpPr>
        <p:spPr>
          <a:xfrm>
            <a:off x="838200" y="1417984"/>
            <a:ext cx="10515600" cy="4758979"/>
          </a:xfrm>
        </p:spPr>
        <p:txBody>
          <a:bodyPr/>
          <a:lstStyle/>
          <a:p>
            <a:r>
              <a:rPr lang="en-US" sz="2400" dirty="0">
                <a:latin typeface="Times New Roman" panose="02020603050405020304" pitchFamily="18" charset="0"/>
                <a:cs typeface="Times New Roman" panose="02020603050405020304" pitchFamily="18" charset="0"/>
              </a:rPr>
              <a:t>ANOVA table is created to investigate </a:t>
            </a:r>
            <a:r>
              <a:rPr lang="tr-TR" sz="2400" dirty="0" err="1">
                <a:latin typeface="Times New Roman" panose="02020603050405020304" pitchFamily="18" charset="0"/>
                <a:cs typeface="Times New Roman" panose="02020603050405020304" pitchFamily="18" charset="0"/>
              </a:rPr>
              <a:t>this</a:t>
            </a:r>
            <a:r>
              <a:rPr lang="tr-TR" sz="2400" dirty="0">
                <a:latin typeface="Times New Roman" panose="02020603050405020304" pitchFamily="18" charset="0"/>
                <a:cs typeface="Times New Roman" panose="02020603050405020304" pitchFamily="18" charset="0"/>
              </a:rPr>
              <a:t> problem.</a:t>
            </a:r>
            <a:endParaRPr lang="en-US" sz="2400" dirty="0">
              <a:latin typeface="Times New Roman" panose="02020603050405020304" pitchFamily="18" charset="0"/>
              <a:cs typeface="Times New Roman" panose="02020603050405020304" pitchFamily="18" charset="0"/>
            </a:endParaRPr>
          </a:p>
          <a:p>
            <a:pPr marL="0" indent="0">
              <a:buNone/>
            </a:pPr>
            <a:endParaRPr lang="tr-TR" dirty="0"/>
          </a:p>
          <a:p>
            <a:pPr marL="0" indent="0">
              <a:buNone/>
            </a:pPr>
            <a:endParaRPr lang="tr-TR" dirty="0"/>
          </a:p>
          <a:p>
            <a:pPr marL="0" indent="0">
              <a:buNone/>
            </a:pPr>
            <a:endParaRPr lang="tr-TR" dirty="0"/>
          </a:p>
          <a:p>
            <a:endParaRPr lang="tr-TR" sz="2400" dirty="0">
              <a:latin typeface="Times New Roman" panose="02020603050405020304" pitchFamily="18" charset="0"/>
              <a:cs typeface="Times New Roman" panose="02020603050405020304" pitchFamily="18" charset="0"/>
            </a:endParaRPr>
          </a:p>
          <a:p>
            <a:pPr marL="0" indent="0">
              <a:buNone/>
            </a:pPr>
            <a:endParaRPr lang="tr-TR" dirty="0"/>
          </a:p>
          <a:p>
            <a:pPr marL="0" indent="0">
              <a:buNone/>
            </a:pPr>
            <a:endParaRPr lang="en-US" dirty="0"/>
          </a:p>
        </p:txBody>
      </p:sp>
      <p:pic>
        <p:nvPicPr>
          <p:cNvPr id="7" name="Resim 6">
            <a:extLst>
              <a:ext uri="{FF2B5EF4-FFF2-40B4-BE49-F238E27FC236}">
                <a16:creationId xmlns:a16="http://schemas.microsoft.com/office/drawing/2014/main" id="{06420963-7879-4DD8-BB30-098CF3B48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687" y="2088252"/>
            <a:ext cx="10523617" cy="893832"/>
          </a:xfrm>
          <a:prstGeom prst="rect">
            <a:avLst/>
          </a:prstGeom>
        </p:spPr>
      </p:pic>
      <p:pic>
        <p:nvPicPr>
          <p:cNvPr id="9" name="Resim 8">
            <a:extLst>
              <a:ext uri="{FF2B5EF4-FFF2-40B4-BE49-F238E27FC236}">
                <a16:creationId xmlns:a16="http://schemas.microsoft.com/office/drawing/2014/main" id="{2187ACA5-A58D-49DE-BD1F-1A0080DCF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062" y="3429000"/>
            <a:ext cx="8209876" cy="2933977"/>
          </a:xfrm>
          <a:prstGeom prst="rect">
            <a:avLst/>
          </a:prstGeom>
        </p:spPr>
      </p:pic>
    </p:spTree>
    <p:extLst>
      <p:ext uri="{BB962C8B-B14F-4D97-AF65-F5344CB8AC3E}">
        <p14:creationId xmlns:p14="http://schemas.microsoft.com/office/powerpoint/2010/main" val="148597964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603</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Teması</vt:lpstr>
      <vt:lpstr>MIDDLE EAST TECHNICAL UNIVERSITY Department of Statistics</vt:lpstr>
      <vt:lpstr> Description of the Problem </vt:lpstr>
      <vt:lpstr>Question 1: Is there a relationship between expenses for health of the continents and rate of disease? </vt:lpstr>
      <vt:lpstr>PowerPoint Presentation</vt:lpstr>
      <vt:lpstr>We can also see the relationship between CHD and expenses for health with scatter plot. </vt:lpstr>
      <vt:lpstr>Question 2: The data set of Consumption of Sugar contains 94 observations with variance 11.6. We think that the mean rate of sugar consumption exceeds 25. Are we correct? Also, show that this claim is true or not with an appropriate graph, diagram or table. </vt:lpstr>
      <vt:lpstr>PowerPoint Presentation</vt:lpstr>
      <vt:lpstr>Question 3: After examining the pie chart of Obesity Rate according to CHD levels, compare the obesity rates of low and high CHD levels. Is the obesity rates of low CHD level greater than high CHD level? If this is not sufficiently obvious, use the appropriate test. </vt:lpstr>
      <vt:lpstr>Question 4: Does number of people who died because of the disease changes according to continents? </vt:lpstr>
      <vt:lpstr>Moreover, as we can see from the bar plot below, the rate of death changes according to the continents. Asia has the highest rate and Europe follows Asia. </vt:lpstr>
      <vt:lpstr>Multiple Linear Model</vt:lpstr>
      <vt:lpstr>Thank you for your attention, if you have any question we would like to answer them.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 EAST TECHNICAL UNIVERSITY Department of Statistics</dc:title>
  <dc:creator>Beste Karaçay</dc:creator>
  <cp:lastModifiedBy>stat_lab</cp:lastModifiedBy>
  <cp:revision>28</cp:revision>
  <dcterms:created xsi:type="dcterms:W3CDTF">2018-04-24T16:08:20Z</dcterms:created>
  <dcterms:modified xsi:type="dcterms:W3CDTF">2018-04-26T13:25:57Z</dcterms:modified>
</cp:coreProperties>
</file>