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
  </p:notesMasterIdLst>
  <p:sldIdLst>
    <p:sldId id="257" r:id="rId2"/>
  </p:sldIdLst>
  <p:sldSz cx="21031200" cy="30175200"/>
  <p:notesSz cx="6858000" cy="9144000"/>
  <p:defaultTextStyle>
    <a:defPPr>
      <a:defRPr lang="en-US"/>
    </a:defPPr>
    <a:lvl1pPr marL="0" algn="l" defTabSz="1228954" rtl="0" eaLnBrk="1" latinLnBrk="0" hangingPunct="1">
      <a:defRPr sz="4838" kern="1200">
        <a:solidFill>
          <a:schemeClr val="tx1"/>
        </a:solidFill>
        <a:latin typeface="+mn-lt"/>
        <a:ea typeface="+mn-ea"/>
        <a:cs typeface="+mn-cs"/>
      </a:defRPr>
    </a:lvl1pPr>
    <a:lvl2pPr marL="1228954" algn="l" defTabSz="1228954" rtl="0" eaLnBrk="1" latinLnBrk="0" hangingPunct="1">
      <a:defRPr sz="4838" kern="1200">
        <a:solidFill>
          <a:schemeClr val="tx1"/>
        </a:solidFill>
        <a:latin typeface="+mn-lt"/>
        <a:ea typeface="+mn-ea"/>
        <a:cs typeface="+mn-cs"/>
      </a:defRPr>
    </a:lvl2pPr>
    <a:lvl3pPr marL="2457907" algn="l" defTabSz="1228954" rtl="0" eaLnBrk="1" latinLnBrk="0" hangingPunct="1">
      <a:defRPr sz="4838" kern="1200">
        <a:solidFill>
          <a:schemeClr val="tx1"/>
        </a:solidFill>
        <a:latin typeface="+mn-lt"/>
        <a:ea typeface="+mn-ea"/>
        <a:cs typeface="+mn-cs"/>
      </a:defRPr>
    </a:lvl3pPr>
    <a:lvl4pPr marL="3686861" algn="l" defTabSz="1228954" rtl="0" eaLnBrk="1" latinLnBrk="0" hangingPunct="1">
      <a:defRPr sz="4838" kern="1200">
        <a:solidFill>
          <a:schemeClr val="tx1"/>
        </a:solidFill>
        <a:latin typeface="+mn-lt"/>
        <a:ea typeface="+mn-ea"/>
        <a:cs typeface="+mn-cs"/>
      </a:defRPr>
    </a:lvl4pPr>
    <a:lvl5pPr marL="4915814" algn="l" defTabSz="1228954" rtl="0" eaLnBrk="1" latinLnBrk="0" hangingPunct="1">
      <a:defRPr sz="4838" kern="1200">
        <a:solidFill>
          <a:schemeClr val="tx1"/>
        </a:solidFill>
        <a:latin typeface="+mn-lt"/>
        <a:ea typeface="+mn-ea"/>
        <a:cs typeface="+mn-cs"/>
      </a:defRPr>
    </a:lvl5pPr>
    <a:lvl6pPr marL="6144768" algn="l" defTabSz="1228954" rtl="0" eaLnBrk="1" latinLnBrk="0" hangingPunct="1">
      <a:defRPr sz="4838" kern="1200">
        <a:solidFill>
          <a:schemeClr val="tx1"/>
        </a:solidFill>
        <a:latin typeface="+mn-lt"/>
        <a:ea typeface="+mn-ea"/>
        <a:cs typeface="+mn-cs"/>
      </a:defRPr>
    </a:lvl6pPr>
    <a:lvl7pPr marL="7373722" algn="l" defTabSz="1228954" rtl="0" eaLnBrk="1" latinLnBrk="0" hangingPunct="1">
      <a:defRPr sz="4838" kern="1200">
        <a:solidFill>
          <a:schemeClr val="tx1"/>
        </a:solidFill>
        <a:latin typeface="+mn-lt"/>
        <a:ea typeface="+mn-ea"/>
        <a:cs typeface="+mn-cs"/>
      </a:defRPr>
    </a:lvl7pPr>
    <a:lvl8pPr marL="8602675" algn="l" defTabSz="1228954" rtl="0" eaLnBrk="1" latinLnBrk="0" hangingPunct="1">
      <a:defRPr sz="4838" kern="1200">
        <a:solidFill>
          <a:schemeClr val="tx1"/>
        </a:solidFill>
        <a:latin typeface="+mn-lt"/>
        <a:ea typeface="+mn-ea"/>
        <a:cs typeface="+mn-cs"/>
      </a:defRPr>
    </a:lvl8pPr>
    <a:lvl9pPr marL="9831629" algn="l" defTabSz="1228954"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FFE1E1"/>
    <a:srgbClr val="FE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31" autoAdjust="0"/>
    <p:restoredTop sz="94660"/>
  </p:normalViewPr>
  <p:slideViewPr>
    <p:cSldViewPr snapToGrid="0">
      <p:cViewPr>
        <p:scale>
          <a:sx n="28" d="100"/>
          <a:sy n="28" d="100"/>
        </p:scale>
        <p:origin x="270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8F1A0-70D8-4706-B851-5FA3134DD86F}" type="datetimeFigureOut">
              <a:rPr lang="en-US" smtClean="0"/>
              <a:t>6/3/2018</a:t>
            </a:fld>
            <a:endParaRPr lang="en-US"/>
          </a:p>
        </p:txBody>
      </p:sp>
      <p:sp>
        <p:nvSpPr>
          <p:cNvPr id="4" name="Slide Image Placeholder 3"/>
          <p:cNvSpPr>
            <a:spLocks noGrp="1" noRot="1" noChangeAspect="1"/>
          </p:cNvSpPr>
          <p:nvPr>
            <p:ph type="sldImg" idx="2"/>
          </p:nvPr>
        </p:nvSpPr>
        <p:spPr>
          <a:xfrm>
            <a:off x="2354263" y="1143000"/>
            <a:ext cx="2149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4E30E-05D4-4EBF-AAE5-432FA7A9820A}" type="slidenum">
              <a:rPr lang="en-US" smtClean="0"/>
              <a:t>‹#›</a:t>
            </a:fld>
            <a:endParaRPr lang="en-US"/>
          </a:p>
        </p:txBody>
      </p:sp>
    </p:spTree>
    <p:extLst>
      <p:ext uri="{BB962C8B-B14F-4D97-AF65-F5344CB8AC3E}">
        <p14:creationId xmlns:p14="http://schemas.microsoft.com/office/powerpoint/2010/main" val="355754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8900" y="4938397"/>
            <a:ext cx="15773400" cy="10505440"/>
          </a:xfrm>
        </p:spPr>
        <p:txBody>
          <a:bodyPr anchor="b"/>
          <a:lstStyle>
            <a:lvl1pPr algn="ctr">
              <a:defRPr sz="10350"/>
            </a:lvl1pPr>
          </a:lstStyle>
          <a:p>
            <a:r>
              <a:rPr lang="en-US"/>
              <a:t>Click to edit Master title style</a:t>
            </a:r>
          </a:p>
        </p:txBody>
      </p:sp>
      <p:sp>
        <p:nvSpPr>
          <p:cNvPr id="3" name="Subtitle 2"/>
          <p:cNvSpPr>
            <a:spLocks noGrp="1"/>
          </p:cNvSpPr>
          <p:nvPr>
            <p:ph type="subTitle" idx="1"/>
          </p:nvPr>
        </p:nvSpPr>
        <p:spPr>
          <a:xfrm>
            <a:off x="2628900" y="15848967"/>
            <a:ext cx="15773400" cy="7285353"/>
          </a:xfrm>
        </p:spPr>
        <p:txBody>
          <a:bodyPr/>
          <a:lstStyle>
            <a:lvl1pPr marL="0" indent="0" algn="ctr">
              <a:buNone/>
              <a:defRPr sz="4140"/>
            </a:lvl1pPr>
            <a:lvl2pPr marL="788670" indent="0" algn="ctr">
              <a:buNone/>
              <a:defRPr sz="3450"/>
            </a:lvl2pPr>
            <a:lvl3pPr marL="1577340" indent="0" algn="ctr">
              <a:buNone/>
              <a:defRPr sz="3105"/>
            </a:lvl3pPr>
            <a:lvl4pPr marL="2366010" indent="0" algn="ctr">
              <a:buNone/>
              <a:defRPr sz="2760"/>
            </a:lvl4pPr>
            <a:lvl5pPr marL="3154680" indent="0" algn="ctr">
              <a:buNone/>
              <a:defRPr sz="2760"/>
            </a:lvl5pPr>
            <a:lvl6pPr marL="3943350" indent="0" algn="ctr">
              <a:buNone/>
              <a:defRPr sz="2760"/>
            </a:lvl6pPr>
            <a:lvl7pPr marL="4732020" indent="0" algn="ctr">
              <a:buNone/>
              <a:defRPr sz="2760"/>
            </a:lvl7pPr>
            <a:lvl8pPr marL="5520690" indent="0" algn="ctr">
              <a:buNone/>
              <a:defRPr sz="2760"/>
            </a:lvl8pPr>
            <a:lvl9pPr marL="6309360" indent="0" algn="ctr">
              <a:buNone/>
              <a:defRPr sz="2760"/>
            </a:lvl9pPr>
          </a:lstStyle>
          <a:p>
            <a:r>
              <a:rPr lang="en-US"/>
              <a:t>Click to edit Master subtitle style</a:t>
            </a:r>
          </a:p>
        </p:txBody>
      </p:sp>
      <p:sp>
        <p:nvSpPr>
          <p:cNvPr id="4" name="Date Placeholder 3"/>
          <p:cNvSpPr>
            <a:spLocks noGrp="1"/>
          </p:cNvSpPr>
          <p:nvPr>
            <p:ph type="dt" sz="half" idx="10"/>
          </p:nvPr>
        </p:nvSpPr>
        <p:spPr/>
        <p:txBody>
          <a:bodyPr/>
          <a:lstStyle/>
          <a:p>
            <a:fld id="{9334D819-9F07-4261-B09B-9E467E5D9002}" type="datetimeFigureOut">
              <a:rPr lang="en-US" smtClean="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0489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4241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050452" y="1606550"/>
            <a:ext cx="4534853" cy="25572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5895" y="1606550"/>
            <a:ext cx="13341668"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5130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9332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4941" y="7522849"/>
            <a:ext cx="18139410" cy="12552043"/>
          </a:xfrm>
        </p:spPr>
        <p:txBody>
          <a:bodyPr anchor="b"/>
          <a:lstStyle>
            <a:lvl1pPr>
              <a:defRPr sz="10350"/>
            </a:lvl1pPr>
          </a:lstStyle>
          <a:p>
            <a:r>
              <a:rPr lang="en-US"/>
              <a:t>Click to edit Master title style</a:t>
            </a:r>
          </a:p>
        </p:txBody>
      </p:sp>
      <p:sp>
        <p:nvSpPr>
          <p:cNvPr id="3" name="Text Placeholder 2"/>
          <p:cNvSpPr>
            <a:spLocks noGrp="1"/>
          </p:cNvSpPr>
          <p:nvPr>
            <p:ph type="body" idx="1"/>
          </p:nvPr>
        </p:nvSpPr>
        <p:spPr>
          <a:xfrm>
            <a:off x="1434941" y="20193639"/>
            <a:ext cx="18139410" cy="6600823"/>
          </a:xfrm>
        </p:spPr>
        <p:txBody>
          <a:bodyPr/>
          <a:lstStyle>
            <a:lvl1pPr marL="0" indent="0">
              <a:buNone/>
              <a:defRPr sz="4140">
                <a:solidFill>
                  <a:schemeClr val="tx1">
                    <a:tint val="75000"/>
                  </a:schemeClr>
                </a:solidFill>
              </a:defRPr>
            </a:lvl1pPr>
            <a:lvl2pPr marL="788670" indent="0">
              <a:buNone/>
              <a:defRPr sz="3450">
                <a:solidFill>
                  <a:schemeClr val="tx1">
                    <a:tint val="75000"/>
                  </a:schemeClr>
                </a:solidFill>
              </a:defRPr>
            </a:lvl2pPr>
            <a:lvl3pPr marL="1577340" indent="0">
              <a:buNone/>
              <a:defRPr sz="3105">
                <a:solidFill>
                  <a:schemeClr val="tx1">
                    <a:tint val="75000"/>
                  </a:schemeClr>
                </a:solidFill>
              </a:defRPr>
            </a:lvl3pPr>
            <a:lvl4pPr marL="2366010" indent="0">
              <a:buNone/>
              <a:defRPr sz="2760">
                <a:solidFill>
                  <a:schemeClr val="tx1">
                    <a:tint val="75000"/>
                  </a:schemeClr>
                </a:solidFill>
              </a:defRPr>
            </a:lvl4pPr>
            <a:lvl5pPr marL="3154680" indent="0">
              <a:buNone/>
              <a:defRPr sz="2760">
                <a:solidFill>
                  <a:schemeClr val="tx1">
                    <a:tint val="75000"/>
                  </a:schemeClr>
                </a:solidFill>
              </a:defRPr>
            </a:lvl5pPr>
            <a:lvl6pPr marL="3943350" indent="0">
              <a:buNone/>
              <a:defRPr sz="2760">
                <a:solidFill>
                  <a:schemeClr val="tx1">
                    <a:tint val="75000"/>
                  </a:schemeClr>
                </a:solidFill>
              </a:defRPr>
            </a:lvl6pPr>
            <a:lvl7pPr marL="4732020" indent="0">
              <a:buNone/>
              <a:defRPr sz="2760">
                <a:solidFill>
                  <a:schemeClr val="tx1">
                    <a:tint val="75000"/>
                  </a:schemeClr>
                </a:solidFill>
              </a:defRPr>
            </a:lvl7pPr>
            <a:lvl8pPr marL="5520690" indent="0">
              <a:buNone/>
              <a:defRPr sz="2760">
                <a:solidFill>
                  <a:schemeClr val="tx1">
                    <a:tint val="75000"/>
                  </a:schemeClr>
                </a:solidFill>
              </a:defRPr>
            </a:lvl8pPr>
            <a:lvl9pPr marL="6309360" indent="0">
              <a:buNone/>
              <a:defRPr sz="2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8662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45895" y="8032750"/>
            <a:ext cx="8938260"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47045" y="8032750"/>
            <a:ext cx="8938260"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430157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8634" y="1606552"/>
            <a:ext cx="18139410" cy="5832477"/>
          </a:xfrm>
        </p:spPr>
        <p:txBody>
          <a:bodyPr/>
          <a:lstStyle/>
          <a:p>
            <a:r>
              <a:rPr lang="en-US"/>
              <a:t>Click to edit Master title style</a:t>
            </a:r>
          </a:p>
        </p:txBody>
      </p:sp>
      <p:sp>
        <p:nvSpPr>
          <p:cNvPr id="3" name="Text Placeholder 2"/>
          <p:cNvSpPr>
            <a:spLocks noGrp="1"/>
          </p:cNvSpPr>
          <p:nvPr>
            <p:ph type="body" idx="1"/>
          </p:nvPr>
        </p:nvSpPr>
        <p:spPr>
          <a:xfrm>
            <a:off x="1448635" y="7397117"/>
            <a:ext cx="8897183" cy="3625213"/>
          </a:xfrm>
        </p:spPr>
        <p:txBody>
          <a:bodyPr anchor="b"/>
          <a:lstStyle>
            <a:lvl1pPr marL="0" indent="0">
              <a:buNone/>
              <a:defRPr sz="4140" b="1"/>
            </a:lvl1pPr>
            <a:lvl2pPr marL="788670" indent="0">
              <a:buNone/>
              <a:defRPr sz="3450" b="1"/>
            </a:lvl2pPr>
            <a:lvl3pPr marL="1577340" indent="0">
              <a:buNone/>
              <a:defRPr sz="3105" b="1"/>
            </a:lvl3pPr>
            <a:lvl4pPr marL="2366010" indent="0">
              <a:buNone/>
              <a:defRPr sz="2760" b="1"/>
            </a:lvl4pPr>
            <a:lvl5pPr marL="3154680" indent="0">
              <a:buNone/>
              <a:defRPr sz="2760" b="1"/>
            </a:lvl5pPr>
            <a:lvl6pPr marL="3943350" indent="0">
              <a:buNone/>
              <a:defRPr sz="2760" b="1"/>
            </a:lvl6pPr>
            <a:lvl7pPr marL="4732020" indent="0">
              <a:buNone/>
              <a:defRPr sz="2760" b="1"/>
            </a:lvl7pPr>
            <a:lvl8pPr marL="5520690" indent="0">
              <a:buNone/>
              <a:defRPr sz="2760" b="1"/>
            </a:lvl8pPr>
            <a:lvl9pPr marL="6309360" indent="0">
              <a:buNone/>
              <a:defRPr sz="2760" b="1"/>
            </a:lvl9pPr>
          </a:lstStyle>
          <a:p>
            <a:pPr lvl="0"/>
            <a:r>
              <a:rPr lang="en-US"/>
              <a:t>Edit Master text styles</a:t>
            </a:r>
          </a:p>
        </p:txBody>
      </p:sp>
      <p:sp>
        <p:nvSpPr>
          <p:cNvPr id="4" name="Content Placeholder 3"/>
          <p:cNvSpPr>
            <a:spLocks noGrp="1"/>
          </p:cNvSpPr>
          <p:nvPr>
            <p:ph sz="half" idx="2"/>
          </p:nvPr>
        </p:nvSpPr>
        <p:spPr>
          <a:xfrm>
            <a:off x="1448635" y="11022330"/>
            <a:ext cx="8897183"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647045" y="7397117"/>
            <a:ext cx="8940999" cy="3625213"/>
          </a:xfrm>
        </p:spPr>
        <p:txBody>
          <a:bodyPr anchor="b"/>
          <a:lstStyle>
            <a:lvl1pPr marL="0" indent="0">
              <a:buNone/>
              <a:defRPr sz="4140" b="1"/>
            </a:lvl1pPr>
            <a:lvl2pPr marL="788670" indent="0">
              <a:buNone/>
              <a:defRPr sz="3450" b="1"/>
            </a:lvl2pPr>
            <a:lvl3pPr marL="1577340" indent="0">
              <a:buNone/>
              <a:defRPr sz="3105" b="1"/>
            </a:lvl3pPr>
            <a:lvl4pPr marL="2366010" indent="0">
              <a:buNone/>
              <a:defRPr sz="2760" b="1"/>
            </a:lvl4pPr>
            <a:lvl5pPr marL="3154680" indent="0">
              <a:buNone/>
              <a:defRPr sz="2760" b="1"/>
            </a:lvl5pPr>
            <a:lvl6pPr marL="3943350" indent="0">
              <a:buNone/>
              <a:defRPr sz="2760" b="1"/>
            </a:lvl6pPr>
            <a:lvl7pPr marL="4732020" indent="0">
              <a:buNone/>
              <a:defRPr sz="2760" b="1"/>
            </a:lvl7pPr>
            <a:lvl8pPr marL="5520690" indent="0">
              <a:buNone/>
              <a:defRPr sz="2760" b="1"/>
            </a:lvl8pPr>
            <a:lvl9pPr marL="6309360" indent="0">
              <a:buNone/>
              <a:defRPr sz="2760" b="1"/>
            </a:lvl9pPr>
          </a:lstStyle>
          <a:p>
            <a:pPr lvl="0"/>
            <a:r>
              <a:rPr lang="en-US"/>
              <a:t>Edit Master text styles</a:t>
            </a:r>
          </a:p>
        </p:txBody>
      </p:sp>
      <p:sp>
        <p:nvSpPr>
          <p:cNvPr id="6" name="Content Placeholder 5"/>
          <p:cNvSpPr>
            <a:spLocks noGrp="1"/>
          </p:cNvSpPr>
          <p:nvPr>
            <p:ph sz="quarter" idx="4"/>
          </p:nvPr>
        </p:nvSpPr>
        <p:spPr>
          <a:xfrm>
            <a:off x="10647045" y="11022330"/>
            <a:ext cx="8940999"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7241532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2640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1172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011680"/>
            <a:ext cx="6783109" cy="7040880"/>
          </a:xfrm>
        </p:spPr>
        <p:txBody>
          <a:bodyPr anchor="b"/>
          <a:lstStyle>
            <a:lvl1pPr>
              <a:defRPr sz="5520"/>
            </a:lvl1pPr>
          </a:lstStyle>
          <a:p>
            <a:r>
              <a:rPr lang="en-US"/>
              <a:t>Click to edit Master title style</a:t>
            </a:r>
          </a:p>
        </p:txBody>
      </p:sp>
      <p:sp>
        <p:nvSpPr>
          <p:cNvPr id="3" name="Content Placeholder 2"/>
          <p:cNvSpPr>
            <a:spLocks noGrp="1"/>
          </p:cNvSpPr>
          <p:nvPr>
            <p:ph idx="1"/>
          </p:nvPr>
        </p:nvSpPr>
        <p:spPr>
          <a:xfrm>
            <a:off x="8940999" y="4344672"/>
            <a:ext cx="10647045" cy="21443950"/>
          </a:xfrm>
        </p:spPr>
        <p:txBody>
          <a:bodyPr/>
          <a:lstStyle>
            <a:lvl1pPr>
              <a:defRPr sz="5520"/>
            </a:lvl1pPr>
            <a:lvl2pPr>
              <a:defRPr sz="4830"/>
            </a:lvl2pPr>
            <a:lvl3pPr>
              <a:defRPr sz="4140"/>
            </a:lvl3pPr>
            <a:lvl4pPr>
              <a:defRPr sz="3450"/>
            </a:lvl4pPr>
            <a:lvl5pPr>
              <a:defRPr sz="3450"/>
            </a:lvl5pPr>
            <a:lvl6pPr>
              <a:defRPr sz="3450"/>
            </a:lvl6pPr>
            <a:lvl7pPr>
              <a:defRPr sz="3450"/>
            </a:lvl7pPr>
            <a:lvl8pPr>
              <a:defRPr sz="3450"/>
            </a:lvl8pPr>
            <a:lvl9pPr>
              <a:defRPr sz="34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8635" y="9052560"/>
            <a:ext cx="6783109" cy="16770987"/>
          </a:xfrm>
        </p:spPr>
        <p:txBody>
          <a:bodyPr/>
          <a:lstStyle>
            <a:lvl1pPr marL="0" indent="0">
              <a:buNone/>
              <a:defRPr sz="2760"/>
            </a:lvl1pPr>
            <a:lvl2pPr marL="788670" indent="0">
              <a:buNone/>
              <a:defRPr sz="2415"/>
            </a:lvl2pPr>
            <a:lvl3pPr marL="1577340" indent="0">
              <a:buNone/>
              <a:defRPr sz="2070"/>
            </a:lvl3pPr>
            <a:lvl4pPr marL="2366010" indent="0">
              <a:buNone/>
              <a:defRPr sz="1725"/>
            </a:lvl4pPr>
            <a:lvl5pPr marL="3154680" indent="0">
              <a:buNone/>
              <a:defRPr sz="1725"/>
            </a:lvl5pPr>
            <a:lvl6pPr marL="3943350" indent="0">
              <a:buNone/>
              <a:defRPr sz="1725"/>
            </a:lvl6pPr>
            <a:lvl7pPr marL="4732020" indent="0">
              <a:buNone/>
              <a:defRPr sz="1725"/>
            </a:lvl7pPr>
            <a:lvl8pPr marL="5520690" indent="0">
              <a:buNone/>
              <a:defRPr sz="1725"/>
            </a:lvl8pPr>
            <a:lvl9pPr marL="6309360" indent="0">
              <a:buNone/>
              <a:defRPr sz="1725"/>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19766768"/>
      </p:ext>
    </p:extLst>
  </p:cSld>
  <p:clrMapOvr>
    <a:masterClrMapping/>
  </p:clrMapOvr>
  <p:extLst>
    <p:ext uri="{DCECCB84-F9BA-43D5-87BE-67443E8EF086}">
      <p15:sldGuideLst xmlns:p15="http://schemas.microsoft.com/office/powerpoint/2012/main">
        <p15:guide id="1" orient="horz" pos="306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011680"/>
            <a:ext cx="6783109" cy="7040880"/>
          </a:xfrm>
        </p:spPr>
        <p:txBody>
          <a:bodyPr anchor="b"/>
          <a:lstStyle>
            <a:lvl1pPr>
              <a:defRPr sz="5520"/>
            </a:lvl1pPr>
          </a:lstStyle>
          <a:p>
            <a:r>
              <a:rPr lang="en-US"/>
              <a:t>Click to edit Master title style</a:t>
            </a:r>
          </a:p>
        </p:txBody>
      </p:sp>
      <p:sp>
        <p:nvSpPr>
          <p:cNvPr id="3" name="Picture Placeholder 2"/>
          <p:cNvSpPr>
            <a:spLocks noGrp="1"/>
          </p:cNvSpPr>
          <p:nvPr>
            <p:ph type="pic" idx="1"/>
          </p:nvPr>
        </p:nvSpPr>
        <p:spPr>
          <a:xfrm>
            <a:off x="8940999" y="4344672"/>
            <a:ext cx="10647045" cy="21443950"/>
          </a:xfrm>
        </p:spPr>
        <p:txBody>
          <a:bodyPr/>
          <a:lstStyle>
            <a:lvl1pPr marL="0" indent="0">
              <a:buNone/>
              <a:defRPr sz="5520"/>
            </a:lvl1pPr>
            <a:lvl2pPr marL="788670" indent="0">
              <a:buNone/>
              <a:defRPr sz="4830"/>
            </a:lvl2pPr>
            <a:lvl3pPr marL="1577340" indent="0">
              <a:buNone/>
              <a:defRPr sz="4140"/>
            </a:lvl3pPr>
            <a:lvl4pPr marL="2366010" indent="0">
              <a:buNone/>
              <a:defRPr sz="3450"/>
            </a:lvl4pPr>
            <a:lvl5pPr marL="3154680" indent="0">
              <a:buNone/>
              <a:defRPr sz="3450"/>
            </a:lvl5pPr>
            <a:lvl6pPr marL="3943350" indent="0">
              <a:buNone/>
              <a:defRPr sz="3450"/>
            </a:lvl6pPr>
            <a:lvl7pPr marL="4732020" indent="0">
              <a:buNone/>
              <a:defRPr sz="3450"/>
            </a:lvl7pPr>
            <a:lvl8pPr marL="5520690" indent="0">
              <a:buNone/>
              <a:defRPr sz="3450"/>
            </a:lvl8pPr>
            <a:lvl9pPr marL="6309360" indent="0">
              <a:buNone/>
              <a:defRPr sz="3450"/>
            </a:lvl9pPr>
          </a:lstStyle>
          <a:p>
            <a:endParaRPr lang="en-US"/>
          </a:p>
        </p:txBody>
      </p:sp>
      <p:sp>
        <p:nvSpPr>
          <p:cNvPr id="4" name="Text Placeholder 3"/>
          <p:cNvSpPr>
            <a:spLocks noGrp="1"/>
          </p:cNvSpPr>
          <p:nvPr>
            <p:ph type="body" sz="half" idx="2"/>
          </p:nvPr>
        </p:nvSpPr>
        <p:spPr>
          <a:xfrm>
            <a:off x="1448635" y="9052560"/>
            <a:ext cx="6783109" cy="16770987"/>
          </a:xfrm>
        </p:spPr>
        <p:txBody>
          <a:bodyPr/>
          <a:lstStyle>
            <a:lvl1pPr marL="0" indent="0">
              <a:buNone/>
              <a:defRPr sz="2760"/>
            </a:lvl1pPr>
            <a:lvl2pPr marL="788670" indent="0">
              <a:buNone/>
              <a:defRPr sz="2415"/>
            </a:lvl2pPr>
            <a:lvl3pPr marL="1577340" indent="0">
              <a:buNone/>
              <a:defRPr sz="2070"/>
            </a:lvl3pPr>
            <a:lvl4pPr marL="2366010" indent="0">
              <a:buNone/>
              <a:defRPr sz="1725"/>
            </a:lvl4pPr>
            <a:lvl5pPr marL="3154680" indent="0">
              <a:buNone/>
              <a:defRPr sz="1725"/>
            </a:lvl5pPr>
            <a:lvl6pPr marL="3943350" indent="0">
              <a:buNone/>
              <a:defRPr sz="1725"/>
            </a:lvl6pPr>
            <a:lvl7pPr marL="4732020" indent="0">
              <a:buNone/>
              <a:defRPr sz="1725"/>
            </a:lvl7pPr>
            <a:lvl8pPr marL="5520690" indent="0">
              <a:buNone/>
              <a:defRPr sz="1725"/>
            </a:lvl8pPr>
            <a:lvl9pPr marL="6309360" indent="0">
              <a:buNone/>
              <a:defRPr sz="1725"/>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4429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5895" y="1606552"/>
            <a:ext cx="18139410" cy="58324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45895" y="8032750"/>
            <a:ext cx="1813941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45895" y="27967942"/>
            <a:ext cx="4732020" cy="1606550"/>
          </a:xfrm>
          <a:prstGeom prst="rect">
            <a:avLst/>
          </a:prstGeom>
        </p:spPr>
        <p:txBody>
          <a:bodyPr vert="horz" lIns="91440" tIns="45720" rIns="91440" bIns="45720" rtlCol="0" anchor="ctr"/>
          <a:lstStyle>
            <a:lvl1pPr algn="l">
              <a:defRPr sz="2070">
                <a:solidFill>
                  <a:schemeClr val="tx1">
                    <a:tint val="75000"/>
                  </a:schemeClr>
                </a:solidFill>
              </a:defRPr>
            </a:lvl1pPr>
          </a:lstStyle>
          <a:p>
            <a:fld id="{9334D819-9F07-4261-B09B-9E467E5D9002}" type="datetimeFigureOut">
              <a:rPr lang="en-US" smtClean="0"/>
              <a:pPr/>
              <a:t>6/3/2018</a:t>
            </a:fld>
            <a:endParaRPr lang="en-US" dirty="0"/>
          </a:p>
        </p:txBody>
      </p:sp>
      <p:sp>
        <p:nvSpPr>
          <p:cNvPr id="5" name="Footer Placeholder 4"/>
          <p:cNvSpPr>
            <a:spLocks noGrp="1"/>
          </p:cNvSpPr>
          <p:nvPr>
            <p:ph type="ftr" sz="quarter" idx="3"/>
          </p:nvPr>
        </p:nvSpPr>
        <p:spPr>
          <a:xfrm>
            <a:off x="6966585" y="27967942"/>
            <a:ext cx="7098030" cy="1606550"/>
          </a:xfrm>
          <a:prstGeom prst="rect">
            <a:avLst/>
          </a:prstGeom>
        </p:spPr>
        <p:txBody>
          <a:bodyPr vert="horz" lIns="91440" tIns="45720" rIns="91440" bIns="45720" rtlCol="0" anchor="ctr"/>
          <a:lstStyle>
            <a:lvl1pPr algn="ctr">
              <a:defRPr sz="207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853285" y="27967942"/>
            <a:ext cx="4732020" cy="1606550"/>
          </a:xfrm>
          <a:prstGeom prst="rect">
            <a:avLst/>
          </a:prstGeom>
        </p:spPr>
        <p:txBody>
          <a:bodyPr vert="horz" lIns="91440" tIns="45720" rIns="91440" bIns="45720" rtlCol="0" anchor="ctr"/>
          <a:lstStyle>
            <a:lvl1pPr algn="r">
              <a:defRPr sz="207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888715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77340" rtl="0" eaLnBrk="1" latinLnBrk="0" hangingPunct="1">
        <a:lnSpc>
          <a:spcPct val="90000"/>
        </a:lnSpc>
        <a:spcBef>
          <a:spcPct val="0"/>
        </a:spcBef>
        <a:buNone/>
        <a:defRPr sz="7590" kern="1200">
          <a:solidFill>
            <a:schemeClr val="tx1"/>
          </a:solidFill>
          <a:latin typeface="+mj-lt"/>
          <a:ea typeface="+mj-ea"/>
          <a:cs typeface="+mj-cs"/>
        </a:defRPr>
      </a:lvl1pPr>
    </p:titleStyle>
    <p:bodyStyle>
      <a:lvl1pPr marL="394335" indent="-394335" algn="l" defTabSz="1577340" rtl="0" eaLnBrk="1" latinLnBrk="0" hangingPunct="1">
        <a:lnSpc>
          <a:spcPct val="90000"/>
        </a:lnSpc>
        <a:spcBef>
          <a:spcPts val="1725"/>
        </a:spcBef>
        <a:buFont typeface="Arial" panose="020B0604020202020204" pitchFamily="34" charset="0"/>
        <a:buChar char="•"/>
        <a:defRPr sz="4830" kern="1200">
          <a:solidFill>
            <a:schemeClr val="tx1"/>
          </a:solidFill>
          <a:latin typeface="+mn-lt"/>
          <a:ea typeface="+mn-ea"/>
          <a:cs typeface="+mn-cs"/>
        </a:defRPr>
      </a:lvl1pPr>
      <a:lvl2pPr marL="1183005" indent="-394335" algn="l" defTabSz="1577340" rtl="0" eaLnBrk="1" latinLnBrk="0" hangingPunct="1">
        <a:lnSpc>
          <a:spcPct val="90000"/>
        </a:lnSpc>
        <a:spcBef>
          <a:spcPts val="863"/>
        </a:spcBef>
        <a:buFont typeface="Arial" panose="020B0604020202020204" pitchFamily="34" charset="0"/>
        <a:buChar char="•"/>
        <a:defRPr sz="4140" kern="1200">
          <a:solidFill>
            <a:schemeClr val="tx1"/>
          </a:solidFill>
          <a:latin typeface="+mn-lt"/>
          <a:ea typeface="+mn-ea"/>
          <a:cs typeface="+mn-cs"/>
        </a:defRPr>
      </a:lvl2pPr>
      <a:lvl3pPr marL="1971675" indent="-394335" algn="l" defTabSz="1577340" rtl="0" eaLnBrk="1" latinLnBrk="0" hangingPunct="1">
        <a:lnSpc>
          <a:spcPct val="90000"/>
        </a:lnSpc>
        <a:spcBef>
          <a:spcPts val="863"/>
        </a:spcBef>
        <a:buFont typeface="Arial" panose="020B0604020202020204" pitchFamily="34" charset="0"/>
        <a:buChar char="•"/>
        <a:defRPr sz="3450" kern="1200">
          <a:solidFill>
            <a:schemeClr val="tx1"/>
          </a:solidFill>
          <a:latin typeface="+mn-lt"/>
          <a:ea typeface="+mn-ea"/>
          <a:cs typeface="+mn-cs"/>
        </a:defRPr>
      </a:lvl3pPr>
      <a:lvl4pPr marL="276034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4pPr>
      <a:lvl5pPr marL="354901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5pPr>
      <a:lvl6pPr marL="433768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6pPr>
      <a:lvl7pPr marL="512635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7pPr>
      <a:lvl8pPr marL="591502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8pPr>
      <a:lvl9pPr marL="6703695" indent="-394335" algn="l" defTabSz="1577340" rtl="0" eaLnBrk="1" latinLnBrk="0" hangingPunct="1">
        <a:lnSpc>
          <a:spcPct val="90000"/>
        </a:lnSpc>
        <a:spcBef>
          <a:spcPts val="863"/>
        </a:spcBef>
        <a:buFont typeface="Arial" panose="020B0604020202020204" pitchFamily="34" charset="0"/>
        <a:buChar char="•"/>
        <a:defRPr sz="3105" kern="1200">
          <a:solidFill>
            <a:schemeClr val="tx1"/>
          </a:solidFill>
          <a:latin typeface="+mn-lt"/>
          <a:ea typeface="+mn-ea"/>
          <a:cs typeface="+mn-cs"/>
        </a:defRPr>
      </a:lvl9pPr>
    </p:bodyStyle>
    <p:otherStyle>
      <a:defPPr>
        <a:defRPr lang="en-US"/>
      </a:defPPr>
      <a:lvl1pPr marL="0" algn="l" defTabSz="1577340" rtl="0" eaLnBrk="1" latinLnBrk="0" hangingPunct="1">
        <a:defRPr sz="3105" kern="1200">
          <a:solidFill>
            <a:schemeClr val="tx1"/>
          </a:solidFill>
          <a:latin typeface="+mn-lt"/>
          <a:ea typeface="+mn-ea"/>
          <a:cs typeface="+mn-cs"/>
        </a:defRPr>
      </a:lvl1pPr>
      <a:lvl2pPr marL="788670" algn="l" defTabSz="1577340" rtl="0" eaLnBrk="1" latinLnBrk="0" hangingPunct="1">
        <a:defRPr sz="3105" kern="1200">
          <a:solidFill>
            <a:schemeClr val="tx1"/>
          </a:solidFill>
          <a:latin typeface="+mn-lt"/>
          <a:ea typeface="+mn-ea"/>
          <a:cs typeface="+mn-cs"/>
        </a:defRPr>
      </a:lvl2pPr>
      <a:lvl3pPr marL="1577340" algn="l" defTabSz="1577340" rtl="0" eaLnBrk="1" latinLnBrk="0" hangingPunct="1">
        <a:defRPr sz="3105" kern="1200">
          <a:solidFill>
            <a:schemeClr val="tx1"/>
          </a:solidFill>
          <a:latin typeface="+mn-lt"/>
          <a:ea typeface="+mn-ea"/>
          <a:cs typeface="+mn-cs"/>
        </a:defRPr>
      </a:lvl3pPr>
      <a:lvl4pPr marL="2366010" algn="l" defTabSz="1577340" rtl="0" eaLnBrk="1" latinLnBrk="0" hangingPunct="1">
        <a:defRPr sz="3105" kern="1200">
          <a:solidFill>
            <a:schemeClr val="tx1"/>
          </a:solidFill>
          <a:latin typeface="+mn-lt"/>
          <a:ea typeface="+mn-ea"/>
          <a:cs typeface="+mn-cs"/>
        </a:defRPr>
      </a:lvl4pPr>
      <a:lvl5pPr marL="3154680" algn="l" defTabSz="1577340" rtl="0" eaLnBrk="1" latinLnBrk="0" hangingPunct="1">
        <a:defRPr sz="3105" kern="1200">
          <a:solidFill>
            <a:schemeClr val="tx1"/>
          </a:solidFill>
          <a:latin typeface="+mn-lt"/>
          <a:ea typeface="+mn-ea"/>
          <a:cs typeface="+mn-cs"/>
        </a:defRPr>
      </a:lvl5pPr>
      <a:lvl6pPr marL="3943350" algn="l" defTabSz="1577340" rtl="0" eaLnBrk="1" latinLnBrk="0" hangingPunct="1">
        <a:defRPr sz="3105" kern="1200">
          <a:solidFill>
            <a:schemeClr val="tx1"/>
          </a:solidFill>
          <a:latin typeface="+mn-lt"/>
          <a:ea typeface="+mn-ea"/>
          <a:cs typeface="+mn-cs"/>
        </a:defRPr>
      </a:lvl6pPr>
      <a:lvl7pPr marL="4732020" algn="l" defTabSz="1577340" rtl="0" eaLnBrk="1" latinLnBrk="0" hangingPunct="1">
        <a:defRPr sz="3105" kern="1200">
          <a:solidFill>
            <a:schemeClr val="tx1"/>
          </a:solidFill>
          <a:latin typeface="+mn-lt"/>
          <a:ea typeface="+mn-ea"/>
          <a:cs typeface="+mn-cs"/>
        </a:defRPr>
      </a:lvl7pPr>
      <a:lvl8pPr marL="5520690" algn="l" defTabSz="1577340" rtl="0" eaLnBrk="1" latinLnBrk="0" hangingPunct="1">
        <a:defRPr sz="3105" kern="1200">
          <a:solidFill>
            <a:schemeClr val="tx1"/>
          </a:solidFill>
          <a:latin typeface="+mn-lt"/>
          <a:ea typeface="+mn-ea"/>
          <a:cs typeface="+mn-cs"/>
        </a:defRPr>
      </a:lvl8pPr>
      <a:lvl9pPr marL="6309360" algn="l" defTabSz="1577340" rtl="0" eaLnBrk="1" latinLnBrk="0" hangingPunct="1">
        <a:defRPr sz="31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66" userDrawn="1">
          <p15:clr>
            <a:srgbClr val="F26B43"/>
          </p15:clr>
        </p15:guide>
        <p15:guide id="2" pos="12420" userDrawn="1">
          <p15:clr>
            <a:srgbClr val="F26B43"/>
          </p15:clr>
        </p15:guide>
        <p15:guide id="3" orient="horz" pos="17635" userDrawn="1">
          <p15:clr>
            <a:srgbClr val="F26B43"/>
          </p15:clr>
        </p15:guide>
        <p15:guide id="4" orient="horz" pos="6336" userDrawn="1">
          <p15:clr>
            <a:srgbClr val="F26B43"/>
          </p15:clr>
        </p15:guide>
        <p15:guide id="5" orient="horz" pos="16368" userDrawn="1">
          <p15:clr>
            <a:srgbClr val="F26B43"/>
          </p15:clr>
        </p15:guide>
        <p15:guide id="6" orient="horz" pos="10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renewbariatrics.com/obesity-rank-by-countries/"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wiki-zero.com/index.php?q=aHR0cHM6Ly9lbi53aWtpcGVkaWEub3JnL3dpa2kvTGlzdF9vZl9jb3VudHJpZXNfYnlfdG90YWxfaGVhbHRoX2V4cGVuZGl0dXJlX3Blcl9jYXBpdGE"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www.wiki-zero.com/index.php?q=aHR0cHM6Ly9lbi53aWtpcGVkaWEub3JnL3dpa2kvTGlzdF9vZl9jb3VudHJpZXNfYnlfY2lnYXJldHRlX2NvbnN1bXB0aW9uX3Blcl9jYXBpdGE" TargetMode="External"/><Relationship Id="rId11" Type="http://schemas.openxmlformats.org/officeDocument/2006/relationships/image" Target="../media/image5.PNG"/><Relationship Id="rId5" Type="http://schemas.openxmlformats.org/officeDocument/2006/relationships/hyperlink" Target="http://www.worldlifeexpectancy.com/cause-of-death/coronary-heart-disease/by-country/" TargetMode="External"/><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helgilibrary.com/indicators/sugar-consumption-per-capi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Alternate Process 23"/>
          <p:cNvSpPr/>
          <p:nvPr/>
        </p:nvSpPr>
        <p:spPr>
          <a:xfrm>
            <a:off x="914399" y="418759"/>
            <a:ext cx="19079299" cy="3106819"/>
          </a:xfrm>
          <a:prstGeom prst="flowChartAlternateProcess">
            <a:avLst/>
          </a:prstGeom>
          <a:ln>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Flowchart: Alternate Process 20"/>
          <p:cNvSpPr/>
          <p:nvPr/>
        </p:nvSpPr>
        <p:spPr>
          <a:xfrm>
            <a:off x="10565621" y="3781308"/>
            <a:ext cx="9542234" cy="25548296"/>
          </a:xfrm>
          <a:prstGeom prst="flowChartAlternateProcess">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Flowchart: Alternate Process 16"/>
          <p:cNvSpPr/>
          <p:nvPr/>
        </p:nvSpPr>
        <p:spPr>
          <a:xfrm>
            <a:off x="914400" y="3781308"/>
            <a:ext cx="9390243" cy="25548296"/>
          </a:xfrm>
          <a:prstGeom prst="flowChartAlternateProcess">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968445" y="0"/>
            <a:ext cx="18139410" cy="3892870"/>
          </a:xfrm>
        </p:spPr>
        <p:txBody>
          <a:bodyPr>
            <a:normAutofit/>
          </a:bodyPr>
          <a:lstStyle/>
          <a:p>
            <a:pPr algn="ctr"/>
            <a:r>
              <a:rPr lang="en-US" sz="7200" b="1" dirty="0">
                <a:latin typeface="Times New Roman" panose="02020603050405020304" pitchFamily="18" charset="0"/>
                <a:cs typeface="Times New Roman" panose="02020603050405020304" pitchFamily="18" charset="0"/>
              </a:rPr>
              <a:t>  CORONARY HEART DISEASE</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Bennur</a:t>
            </a:r>
            <a:r>
              <a:rPr lang="en-US" sz="4800" dirty="0">
                <a:latin typeface="Times New Roman" panose="02020603050405020304" pitchFamily="18" charset="0"/>
                <a:cs typeface="Times New Roman" panose="02020603050405020304" pitchFamily="18" charset="0"/>
              </a:rPr>
              <a:t> Kaya, </a:t>
            </a:r>
            <a:r>
              <a:rPr lang="en-US" sz="4800" dirty="0" err="1">
                <a:latin typeface="Times New Roman" panose="02020603050405020304" pitchFamily="18" charset="0"/>
                <a:cs typeface="Times New Roman" panose="02020603050405020304" pitchFamily="18" charset="0"/>
              </a:rPr>
              <a:t>Beste</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Karaçay</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Merve</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Erşahin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Department of Statistics, Middle East Technical University</a:t>
            </a:r>
          </a:p>
        </p:txBody>
      </p:sp>
      <p:sp>
        <p:nvSpPr>
          <p:cNvPr id="3" name="Text Placeholder 2"/>
          <p:cNvSpPr>
            <a:spLocks noGrp="1"/>
          </p:cNvSpPr>
          <p:nvPr>
            <p:ph type="body" idx="1"/>
          </p:nvPr>
        </p:nvSpPr>
        <p:spPr>
          <a:xfrm>
            <a:off x="1419547" y="6695299"/>
            <a:ext cx="8897183" cy="3675183"/>
          </a:xfrm>
          <a:noFill/>
        </p:spPr>
        <p:txBody>
          <a:bodyPr>
            <a:noAutofit/>
          </a:bodyPr>
          <a:lstStyle/>
          <a:p>
            <a:r>
              <a:rPr lang="en-US" sz="2800" dirty="0">
                <a:latin typeface="Times New Roman" panose="02020603050405020304" pitchFamily="18" charset="0"/>
                <a:cs typeface="Times New Roman" panose="02020603050405020304" pitchFamily="18" charset="0"/>
              </a:rPr>
              <a:t>INTRODUCTION</a:t>
            </a:r>
          </a:p>
          <a:p>
            <a:pPr lvl="0"/>
            <a:r>
              <a:rPr lang="tr-TR" sz="2400" b="0" dirty="0">
                <a:latin typeface="Times New Roman" panose="02020603050405020304" pitchFamily="18" charset="0"/>
                <a:ea typeface="Tahoma" panose="020B0604030504040204" pitchFamily="34" charset="0"/>
                <a:cs typeface="Times New Roman" panose="02020603050405020304" pitchFamily="18" charset="0"/>
              </a:rPr>
              <a:t>Coronary heart disease</a:t>
            </a:r>
            <a:r>
              <a:rPr lang="en-US" sz="2400" b="0" dirty="0">
                <a:latin typeface="Times New Roman" panose="02020603050405020304" pitchFamily="18" charset="0"/>
                <a:ea typeface="Tahoma" panose="020B0604030504040204" pitchFamily="34" charset="0"/>
                <a:cs typeface="Times New Roman" panose="02020603050405020304" pitchFamily="18" charset="0"/>
              </a:rPr>
              <a:t> (CHD)</a:t>
            </a:r>
            <a:r>
              <a:rPr lang="tr-TR" sz="2400" b="0" dirty="0">
                <a:latin typeface="Times New Roman" panose="02020603050405020304" pitchFamily="18" charset="0"/>
                <a:ea typeface="Tahoma" panose="020B0604030504040204" pitchFamily="34" charset="0"/>
                <a:cs typeface="Times New Roman" panose="02020603050405020304" pitchFamily="18" charset="0"/>
              </a:rPr>
              <a:t> refers to a narrowing of the coronary arteries, the blood vessels that supply oxygen and blood to the heart. </a:t>
            </a:r>
            <a:endParaRPr lang="en-US" sz="2400" b="0" dirty="0">
              <a:latin typeface="Times New Roman" panose="02020603050405020304" pitchFamily="18" charset="0"/>
              <a:ea typeface="Tahoma" panose="020B0604030504040204" pitchFamily="34" charset="0"/>
              <a:cs typeface="Times New Roman" panose="02020603050405020304" pitchFamily="18" charset="0"/>
            </a:endParaRPr>
          </a:p>
          <a:p>
            <a:pPr lvl="0"/>
            <a:r>
              <a:rPr lang="tr-TR" sz="2400" b="0" dirty="0" smtClean="0">
                <a:latin typeface="Times New Roman" panose="02020603050405020304" pitchFamily="18" charset="0"/>
                <a:ea typeface="Tahoma" panose="020B0604030504040204" pitchFamily="34" charset="0"/>
                <a:cs typeface="Times New Roman" panose="02020603050405020304" pitchFamily="18" charset="0"/>
              </a:rPr>
              <a:t>Research </a:t>
            </a:r>
            <a:r>
              <a:rPr lang="tr-TR" sz="2400" b="0" dirty="0">
                <a:latin typeface="Times New Roman" panose="02020603050405020304" pitchFamily="18" charset="0"/>
                <a:ea typeface="Tahoma" panose="020B0604030504040204" pitchFamily="34" charset="0"/>
                <a:cs typeface="Times New Roman" panose="02020603050405020304" pitchFamily="18" charset="0"/>
              </a:rPr>
              <a:t>suggests that CHD starts when certain factors damage the inner layers of the coronary arteries. The problem to be investigated is</a:t>
            </a:r>
            <a:r>
              <a:rPr lang="en-US" sz="2400" b="0" dirty="0">
                <a:latin typeface="Times New Roman" panose="02020603050405020304" pitchFamily="18" charset="0"/>
                <a:ea typeface="Tahoma" panose="020B0604030504040204" pitchFamily="34" charset="0"/>
                <a:cs typeface="Times New Roman" panose="02020603050405020304" pitchFamily="18" charset="0"/>
              </a:rPr>
              <a:t> how these factors affect this disease. </a:t>
            </a:r>
          </a:p>
          <a:p>
            <a:pPr lvl="0"/>
            <a:r>
              <a:rPr lang="tr-TR" sz="2400" b="0" dirty="0">
                <a:latin typeface="Times New Roman" panose="02020603050405020304" pitchFamily="18" charset="0"/>
                <a:cs typeface="Times New Roman" panose="02020603050405020304" pitchFamily="18" charset="0"/>
              </a:rPr>
              <a:t>Our dataset consists of </a:t>
            </a:r>
            <a:r>
              <a:rPr lang="en-US" sz="2400" b="0" dirty="0">
                <a:latin typeface="Times New Roman" panose="02020603050405020304" pitchFamily="18" charset="0"/>
                <a:cs typeface="Times New Roman" panose="02020603050405020304" pitchFamily="18" charset="0"/>
              </a:rPr>
              <a:t>3 categorical and 7 numerical variables.</a:t>
            </a:r>
            <a:endParaRPr lang="tr-TR" sz="2400" b="0" dirty="0">
              <a:latin typeface="Times New Roman" panose="02020603050405020304" pitchFamily="18" charset="0"/>
              <a:cs typeface="Times New Roman" panose="02020603050405020304" pitchFamily="18" charset="0"/>
            </a:endParaRPr>
          </a:p>
          <a:p>
            <a:pPr lvl="0"/>
            <a:r>
              <a:rPr lang="en-US" sz="2400" b="0" dirty="0">
                <a:latin typeface="Times New Roman" panose="02020603050405020304" pitchFamily="18" charset="0"/>
                <a:cs typeface="Times New Roman" panose="02020603050405020304" pitchFamily="18" charset="0"/>
              </a:rPr>
              <a:t>Our aims are</a:t>
            </a:r>
            <a:r>
              <a:rPr lang="tr-TR" sz="2400" b="0" dirty="0">
                <a:latin typeface="Times New Roman" panose="02020603050405020304" pitchFamily="18" charset="0"/>
                <a:cs typeface="Times New Roman" panose="02020603050405020304" pitchFamily="18" charset="0"/>
              </a:rPr>
              <a:t>;</a:t>
            </a:r>
          </a:p>
          <a:p>
            <a:pPr marL="514350" indent="-514350">
              <a:buAutoNum type="arabicPeriod"/>
            </a:pPr>
            <a:r>
              <a:rPr lang="tr-TR" sz="2400" b="0" dirty="0">
                <a:latin typeface="Times New Roman" panose="02020603050405020304" pitchFamily="18" charset="0"/>
                <a:cs typeface="Times New Roman" panose="02020603050405020304" pitchFamily="18" charset="0"/>
              </a:rPr>
              <a:t>To see</a:t>
            </a:r>
            <a:r>
              <a:rPr lang="tr-TR" sz="2400" dirty="0">
                <a:latin typeface="Times New Roman" panose="02020603050405020304" pitchFamily="18" charset="0"/>
                <a:cs typeface="Times New Roman" panose="02020603050405020304" pitchFamily="18" charset="0"/>
              </a:rPr>
              <a:t> </a:t>
            </a:r>
            <a:r>
              <a:rPr lang="tr-TR" sz="2400" b="0" dirty="0">
                <a:latin typeface="Times New Roman" panose="02020603050405020304" pitchFamily="18" charset="0"/>
                <a:cs typeface="Times New Roman" panose="02020603050405020304" pitchFamily="18" charset="0"/>
              </a:rPr>
              <a:t>whether there is a relation between CHD </a:t>
            </a:r>
            <a:r>
              <a:rPr lang="tr-TR" sz="2400" b="0" dirty="0" smtClean="0">
                <a:latin typeface="Times New Roman" panose="02020603050405020304" pitchFamily="18" charset="0"/>
                <a:cs typeface="Times New Roman" panose="02020603050405020304" pitchFamily="18" charset="0"/>
              </a:rPr>
              <a:t>(</a:t>
            </a:r>
            <a:r>
              <a:rPr lang="en-US" sz="2400" b="0" dirty="0">
                <a:latin typeface="Times New Roman" panose="02020603050405020304" pitchFamily="18" charset="0"/>
                <a:cs typeface="Times New Roman" panose="02020603050405020304" pitchFamily="18" charset="0"/>
              </a:rPr>
              <a:t>d</a:t>
            </a:r>
            <a:r>
              <a:rPr lang="en-US" sz="2400" b="0" dirty="0" smtClean="0">
                <a:latin typeface="Times New Roman" panose="02020603050405020304" pitchFamily="18" charset="0"/>
                <a:cs typeface="Times New Roman" panose="02020603050405020304" pitchFamily="18" charset="0"/>
              </a:rPr>
              <a:t>eath </a:t>
            </a:r>
            <a:r>
              <a:rPr lang="en-US" sz="2400" b="0" dirty="0">
                <a:latin typeface="Times New Roman" panose="02020603050405020304" pitchFamily="18" charset="0"/>
                <a:cs typeface="Times New Roman" panose="02020603050405020304" pitchFamily="18" charset="0"/>
              </a:rPr>
              <a:t>r</a:t>
            </a:r>
            <a:r>
              <a:rPr lang="en-US" sz="2400" b="0" dirty="0" smtClean="0">
                <a:latin typeface="Times New Roman" panose="02020603050405020304" pitchFamily="18" charset="0"/>
                <a:cs typeface="Times New Roman" panose="02020603050405020304" pitchFamily="18" charset="0"/>
              </a:rPr>
              <a:t>ate because of </a:t>
            </a:r>
            <a:r>
              <a:rPr lang="tr-TR" sz="2400" b="0" dirty="0" smtClean="0">
                <a:latin typeface="Times New Roman" panose="02020603050405020304" pitchFamily="18" charset="0"/>
                <a:cs typeface="Times New Roman" panose="02020603050405020304" pitchFamily="18" charset="0"/>
              </a:rPr>
              <a:t>Coronory </a:t>
            </a:r>
            <a:r>
              <a:rPr lang="tr-TR" sz="2400" b="0" dirty="0">
                <a:latin typeface="Times New Roman" panose="02020603050405020304" pitchFamily="18" charset="0"/>
                <a:cs typeface="Times New Roman" panose="02020603050405020304" pitchFamily="18" charset="0"/>
              </a:rPr>
              <a:t>Heart Disease) </a:t>
            </a:r>
            <a:r>
              <a:rPr lang="en-US" sz="2400" b="0" dirty="0">
                <a:latin typeface="Times New Roman" panose="02020603050405020304" pitchFamily="18" charset="0"/>
                <a:cs typeface="Times New Roman" panose="02020603050405020304" pitchFamily="18" charset="0"/>
              </a:rPr>
              <a:t>and </a:t>
            </a:r>
            <a:r>
              <a:rPr lang="en-US" sz="2400" b="0" dirty="0" smtClean="0">
                <a:latin typeface="Times New Roman" panose="02020603050405020304" pitchFamily="18" charset="0"/>
                <a:cs typeface="Times New Roman" panose="02020603050405020304" pitchFamily="18" charset="0"/>
              </a:rPr>
              <a:t>expenses for health according to continents</a:t>
            </a:r>
            <a:r>
              <a:rPr lang="tr-TR" sz="2400" b="0" dirty="0" smtClean="0">
                <a:latin typeface="Times New Roman" panose="02020603050405020304" pitchFamily="18" charset="0"/>
                <a:cs typeface="Times New Roman" panose="02020603050405020304" pitchFamily="18" charset="0"/>
              </a:rPr>
              <a:t>. </a:t>
            </a:r>
            <a:endParaRPr lang="tr-TR" sz="2400" b="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r>
              <a:rPr lang="tr-TR" sz="2400" b="0" dirty="0" err="1">
                <a:latin typeface="Times New Roman" panose="02020603050405020304" pitchFamily="18" charset="0"/>
                <a:cs typeface="Times New Roman" panose="02020603050405020304" pitchFamily="18" charset="0"/>
              </a:rPr>
              <a:t>There</a:t>
            </a:r>
            <a:r>
              <a:rPr lang="tr-TR" sz="2400" b="0" dirty="0">
                <a:latin typeface="Times New Roman" panose="02020603050405020304" pitchFamily="18" charset="0"/>
                <a:cs typeface="Times New Roman" panose="02020603050405020304" pitchFamily="18" charset="0"/>
              </a:rPr>
              <a:t> is </a:t>
            </a:r>
            <a:r>
              <a:rPr lang="tr-TR" sz="2400" b="0" dirty="0" err="1">
                <a:latin typeface="Times New Roman" panose="02020603050405020304" pitchFamily="18" charset="0"/>
                <a:cs typeface="Times New Roman" panose="02020603050405020304" pitchFamily="18" charset="0"/>
              </a:rPr>
              <a:t>no</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exactly</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one</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reason</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for</a:t>
            </a:r>
            <a:r>
              <a:rPr lang="tr-TR" sz="24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disease</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and</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we</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want</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to</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check</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which</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one</a:t>
            </a:r>
            <a:r>
              <a:rPr lang="tr-TR" sz="2400" b="0" dirty="0">
                <a:latin typeface="Times New Roman" panose="02020603050405020304" pitchFamily="18" charset="0"/>
                <a:cs typeface="Times New Roman" panose="02020603050405020304" pitchFamily="18" charset="0"/>
              </a:rPr>
              <a:t> of </a:t>
            </a:r>
            <a:r>
              <a:rPr lang="tr-TR" sz="2400" b="0" dirty="0" err="1">
                <a:latin typeface="Times New Roman" panose="02020603050405020304" pitchFamily="18" charset="0"/>
                <a:cs typeface="Times New Roman" panose="02020603050405020304" pitchFamily="18" charset="0"/>
              </a:rPr>
              <a:t>the</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variables</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causes</a:t>
            </a:r>
            <a:r>
              <a:rPr lang="tr-TR" sz="2400" b="0" dirty="0">
                <a:latin typeface="Times New Roman" panose="02020603050405020304" pitchFamily="18" charset="0"/>
                <a:cs typeface="Times New Roman" panose="02020603050405020304" pitchFamily="18" charset="0"/>
              </a:rPr>
              <a:t> </a:t>
            </a:r>
            <a:r>
              <a:rPr lang="tr-TR" sz="2400" b="0" dirty="0" err="1">
                <a:latin typeface="Times New Roman" panose="02020603050405020304" pitchFamily="18" charset="0"/>
                <a:cs typeface="Times New Roman" panose="02020603050405020304" pitchFamily="18" charset="0"/>
              </a:rPr>
              <a:t>more</a:t>
            </a:r>
            <a:r>
              <a:rPr lang="tr-TR" sz="2400" b="0" dirty="0">
                <a:latin typeface="Times New Roman" panose="02020603050405020304" pitchFamily="18" charset="0"/>
                <a:cs typeface="Times New Roman" panose="02020603050405020304" pitchFamily="18" charset="0"/>
              </a:rPr>
              <a:t> risk.</a:t>
            </a:r>
            <a:endParaRPr lang="en-US" sz="2400" b="0" dirty="0">
              <a:latin typeface="Times New Roman" panose="02020603050405020304" pitchFamily="18" charset="0"/>
              <a:cs typeface="Times New Roman" panose="02020603050405020304" pitchFamily="18" charset="0"/>
            </a:endParaRPr>
          </a:p>
          <a:p>
            <a:pPr marL="514350" indent="-514350">
              <a:buAutoNum type="arabicPeriod"/>
            </a:pPr>
            <a:endParaRPr lang="en-US" sz="27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 Placeholder 4"/>
          <p:cNvSpPr>
            <a:spLocks noGrp="1"/>
          </p:cNvSpPr>
          <p:nvPr>
            <p:ph type="body" sz="quarter" idx="3"/>
          </p:nvPr>
        </p:nvSpPr>
        <p:spPr>
          <a:xfrm>
            <a:off x="11038150" y="5736151"/>
            <a:ext cx="8940999" cy="2079282"/>
          </a:xfrm>
        </p:spPr>
        <p:txBody>
          <a:bodyPr>
            <a:normAutofit/>
          </a:bodyPr>
          <a:lstStyle/>
          <a:p>
            <a:r>
              <a:rPr lang="en-US" sz="2400" b="0" dirty="0">
                <a:latin typeface="Times New Roman" panose="02020603050405020304" pitchFamily="18" charset="0"/>
                <a:cs typeface="Times New Roman" panose="02020603050405020304" pitchFamily="18" charset="0"/>
              </a:rPr>
              <a:t>The</a:t>
            </a:r>
            <a:r>
              <a:rPr lang="tr-TR" sz="2400" b="0" dirty="0">
                <a:latin typeface="Times New Roman" panose="02020603050405020304" pitchFamily="18" charset="0"/>
                <a:cs typeface="Times New Roman" panose="02020603050405020304" pitchFamily="18" charset="0"/>
              </a:rPr>
              <a:t> </a:t>
            </a:r>
            <a:r>
              <a:rPr lang="tr-TR" sz="2400" b="0" dirty="0" smtClean="0">
                <a:latin typeface="Times New Roman" panose="02020603050405020304" pitchFamily="18" charset="0"/>
                <a:cs typeface="Times New Roman" panose="02020603050405020304" pitchFamily="18" charset="0"/>
              </a:rPr>
              <a:t>second</a:t>
            </a:r>
            <a:r>
              <a:rPr lang="en-US" sz="2400" b="0" dirty="0" smtClean="0">
                <a:latin typeface="Times New Roman" panose="02020603050405020304" pitchFamily="18" charset="0"/>
                <a:cs typeface="Times New Roman" panose="02020603050405020304" pitchFamily="18" charset="0"/>
              </a:rPr>
              <a:t> question is to test which variable increases the death rate because of CHD more. </a:t>
            </a:r>
            <a:endParaRPr lang="en-US" sz="2700" b="0"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1419373786"/>
              </p:ext>
            </p:extLst>
          </p:nvPr>
        </p:nvGraphicFramePr>
        <p:xfrm>
          <a:off x="1464993" y="9922335"/>
          <a:ext cx="8471206" cy="2716213"/>
        </p:xfrm>
        <a:graphic>
          <a:graphicData uri="http://schemas.openxmlformats.org/drawingml/2006/table">
            <a:tbl>
              <a:tblPr firstRow="1" bandRow="1">
                <a:tableStyleId>{5C22544A-7EE6-4342-B048-85BDC9FD1C3A}</a:tableStyleId>
              </a:tblPr>
              <a:tblGrid>
                <a:gridCol w="847121">
                  <a:extLst>
                    <a:ext uri="{9D8B030D-6E8A-4147-A177-3AD203B41FA5}">
                      <a16:colId xmlns:a16="http://schemas.microsoft.com/office/drawing/2014/main" val="2383570210"/>
                    </a:ext>
                  </a:extLst>
                </a:gridCol>
                <a:gridCol w="937270">
                  <a:extLst>
                    <a:ext uri="{9D8B030D-6E8A-4147-A177-3AD203B41FA5}">
                      <a16:colId xmlns:a16="http://schemas.microsoft.com/office/drawing/2014/main" val="2652787842"/>
                    </a:ext>
                  </a:extLst>
                </a:gridCol>
                <a:gridCol w="756971">
                  <a:extLst>
                    <a:ext uri="{9D8B030D-6E8A-4147-A177-3AD203B41FA5}">
                      <a16:colId xmlns:a16="http://schemas.microsoft.com/office/drawing/2014/main" val="1406289905"/>
                    </a:ext>
                  </a:extLst>
                </a:gridCol>
                <a:gridCol w="847121">
                  <a:extLst>
                    <a:ext uri="{9D8B030D-6E8A-4147-A177-3AD203B41FA5}">
                      <a16:colId xmlns:a16="http://schemas.microsoft.com/office/drawing/2014/main" val="402570999"/>
                    </a:ext>
                  </a:extLst>
                </a:gridCol>
                <a:gridCol w="847121">
                  <a:extLst>
                    <a:ext uri="{9D8B030D-6E8A-4147-A177-3AD203B41FA5}">
                      <a16:colId xmlns:a16="http://schemas.microsoft.com/office/drawing/2014/main" val="1532151569"/>
                    </a:ext>
                  </a:extLst>
                </a:gridCol>
                <a:gridCol w="930976">
                  <a:extLst>
                    <a:ext uri="{9D8B030D-6E8A-4147-A177-3AD203B41FA5}">
                      <a16:colId xmlns:a16="http://schemas.microsoft.com/office/drawing/2014/main" val="4278652401"/>
                    </a:ext>
                  </a:extLst>
                </a:gridCol>
                <a:gridCol w="763265">
                  <a:extLst>
                    <a:ext uri="{9D8B030D-6E8A-4147-A177-3AD203B41FA5}">
                      <a16:colId xmlns:a16="http://schemas.microsoft.com/office/drawing/2014/main" val="3951299513"/>
                    </a:ext>
                  </a:extLst>
                </a:gridCol>
                <a:gridCol w="847121">
                  <a:extLst>
                    <a:ext uri="{9D8B030D-6E8A-4147-A177-3AD203B41FA5}">
                      <a16:colId xmlns:a16="http://schemas.microsoft.com/office/drawing/2014/main" val="1366164566"/>
                    </a:ext>
                  </a:extLst>
                </a:gridCol>
                <a:gridCol w="972073">
                  <a:extLst>
                    <a:ext uri="{9D8B030D-6E8A-4147-A177-3AD203B41FA5}">
                      <a16:colId xmlns:a16="http://schemas.microsoft.com/office/drawing/2014/main" val="606325770"/>
                    </a:ext>
                  </a:extLst>
                </a:gridCol>
                <a:gridCol w="722167">
                  <a:extLst>
                    <a:ext uri="{9D8B030D-6E8A-4147-A177-3AD203B41FA5}">
                      <a16:colId xmlns:a16="http://schemas.microsoft.com/office/drawing/2014/main" val="1637429657"/>
                    </a:ext>
                  </a:extLst>
                </a:gridCol>
              </a:tblGrid>
              <a:tr h="760821">
                <a:tc>
                  <a:txBody>
                    <a:bodyPr/>
                    <a:lstStyle/>
                    <a:p>
                      <a:pPr algn="ctr" fontAlgn="ctr"/>
                      <a:r>
                        <a:rPr lang="en-US" sz="1600" b="1" i="0" u="none" strike="noStrike" dirty="0">
                          <a:solidFill>
                            <a:srgbClr val="000000"/>
                          </a:solidFill>
                          <a:effectLst/>
                          <a:latin typeface="Arial" panose="020B0604020202020204" pitchFamily="34" charset="0"/>
                        </a:rPr>
                        <a:t>Country</a:t>
                      </a:r>
                    </a:p>
                  </a:txBody>
                  <a:tcPr marL="9525" marR="9525" marT="9525" marB="0" anchor="ctr">
                    <a:solidFill>
                      <a:srgbClr val="C00000"/>
                    </a:solidFill>
                  </a:tcPr>
                </a:tc>
                <a:tc>
                  <a:txBody>
                    <a:bodyPr/>
                    <a:lstStyle/>
                    <a:p>
                      <a:pPr algn="ctr" fontAlgn="ctr"/>
                      <a:r>
                        <a:rPr lang="en-US" sz="1600" b="1" i="0" u="none" strike="noStrike" dirty="0">
                          <a:solidFill>
                            <a:srgbClr val="000000"/>
                          </a:solidFill>
                          <a:effectLst/>
                          <a:latin typeface="Arial" panose="020B0604020202020204" pitchFamily="34" charset="0"/>
                        </a:rPr>
                        <a:t>Continent</a:t>
                      </a:r>
                    </a:p>
                  </a:txBody>
                  <a:tcPr marL="9525" marR="9525" marT="9525" marB="0" anchor="ctr">
                    <a:solidFill>
                      <a:srgbClr val="C00000"/>
                    </a:solidFill>
                  </a:tcPr>
                </a:tc>
                <a:tc>
                  <a:txBody>
                    <a:bodyPr/>
                    <a:lstStyle/>
                    <a:p>
                      <a:pPr algn="ctr" fontAlgn="ctr"/>
                      <a:r>
                        <a:rPr lang="en-US" sz="1600" b="1" i="0" u="none" strike="noStrike" dirty="0">
                          <a:solidFill>
                            <a:srgbClr val="000000"/>
                          </a:solidFill>
                          <a:effectLst/>
                          <a:latin typeface="Arial" panose="020B0604020202020204" pitchFamily="34" charset="0"/>
                        </a:rPr>
                        <a:t>CHD</a:t>
                      </a:r>
                    </a:p>
                  </a:txBody>
                  <a:tcPr marL="9525" marR="9525" marT="9525" marB="0" anchor="ctr">
                    <a:solidFill>
                      <a:srgbClr val="C00000"/>
                    </a:solidFill>
                  </a:tcPr>
                </a:tc>
                <a:tc>
                  <a:txBody>
                    <a:bodyPr/>
                    <a:lstStyle/>
                    <a:p>
                      <a:pPr algn="ctr" fontAlgn="ctr"/>
                      <a:r>
                        <a:rPr lang="en-US" sz="1600" b="1" i="0" u="none" strike="noStrike" dirty="0">
                          <a:solidFill>
                            <a:srgbClr val="000000"/>
                          </a:solidFill>
                          <a:effectLst/>
                          <a:latin typeface="Arial" panose="020B0604020202020204" pitchFamily="34" charset="0"/>
                        </a:rPr>
                        <a:t>CHD</a:t>
                      </a:r>
                      <a:r>
                        <a:rPr lang="en-US" sz="1600" b="1" i="0" u="none" strike="noStrike" baseline="0" dirty="0">
                          <a:solidFill>
                            <a:srgbClr val="000000"/>
                          </a:solidFill>
                          <a:effectLst/>
                          <a:latin typeface="Arial" panose="020B0604020202020204" pitchFamily="34" charset="0"/>
                        </a:rPr>
                        <a:t> </a:t>
                      </a:r>
                      <a:r>
                        <a:rPr lang="en-US" sz="1600" b="1" i="0" u="none" strike="noStrike" dirty="0">
                          <a:solidFill>
                            <a:srgbClr val="000000"/>
                          </a:solidFill>
                          <a:effectLst/>
                          <a:latin typeface="Arial" panose="020B0604020202020204" pitchFamily="34" charset="0"/>
                        </a:rPr>
                        <a:t>LEVEL</a:t>
                      </a:r>
                    </a:p>
                  </a:txBody>
                  <a:tcPr marL="9525" marR="9525" marT="9525" marB="0" anchor="ctr">
                    <a:solidFill>
                      <a:srgbClr val="C00000"/>
                    </a:solidFill>
                  </a:tcPr>
                </a:tc>
                <a:tc>
                  <a:txBody>
                    <a:bodyPr/>
                    <a:lstStyle/>
                    <a:p>
                      <a:pPr algn="ctr" fontAlgn="ctr"/>
                      <a:r>
                        <a:rPr lang="en-US" sz="1600" b="1" i="0" u="none" strike="noStrike" dirty="0">
                          <a:solidFill>
                            <a:srgbClr val="000000"/>
                          </a:solidFill>
                          <a:effectLst/>
                          <a:latin typeface="Arial" panose="020B0604020202020204" pitchFamily="34" charset="0"/>
                        </a:rPr>
                        <a:t>Life Exp.</a:t>
                      </a:r>
                    </a:p>
                  </a:txBody>
                  <a:tcPr marL="9525" marR="9525" marT="9525" marB="0" anchor="ctr">
                    <a:solidFill>
                      <a:srgbClr val="C00000"/>
                    </a:solidFill>
                  </a:tcPr>
                </a:tc>
                <a:tc>
                  <a:txBody>
                    <a:bodyPr/>
                    <a:lstStyle/>
                    <a:p>
                      <a:pPr algn="ctr" fontAlgn="ctr"/>
                      <a:r>
                        <a:rPr lang="en-US" sz="1600" b="1" i="0" u="none" strike="noStrike" dirty="0">
                          <a:solidFill>
                            <a:srgbClr val="000000"/>
                          </a:solidFill>
                          <a:effectLst/>
                          <a:latin typeface="Arial" panose="020B0604020202020204" pitchFamily="34" charset="0"/>
                        </a:rPr>
                        <a:t>Inactivity</a:t>
                      </a:r>
                    </a:p>
                  </a:txBody>
                  <a:tcPr marL="9525" marR="9525" marT="9525" marB="0" anchor="ctr">
                    <a:solidFill>
                      <a:srgbClr val="C00000"/>
                    </a:solidFill>
                  </a:tcPr>
                </a:tc>
                <a:tc>
                  <a:txBody>
                    <a:bodyPr/>
                    <a:lstStyle/>
                    <a:p>
                      <a:pPr algn="ctr" fontAlgn="b"/>
                      <a:r>
                        <a:rPr lang="en-US" sz="1600" b="1" i="0" u="none" strike="noStrike" dirty="0">
                          <a:solidFill>
                            <a:srgbClr val="000000"/>
                          </a:solidFill>
                          <a:effectLst/>
                          <a:latin typeface="Arial" panose="020B0604020202020204" pitchFamily="34" charset="0"/>
                        </a:rPr>
                        <a:t>Cons. Of Sugar</a:t>
                      </a:r>
                    </a:p>
                  </a:txBody>
                  <a:tcPr marL="9525" marR="9525" marT="9525" marB="0" anchor="b">
                    <a:solidFill>
                      <a:srgbClr val="C00000"/>
                    </a:solidFill>
                  </a:tcPr>
                </a:tc>
                <a:tc>
                  <a:txBody>
                    <a:bodyPr/>
                    <a:lstStyle/>
                    <a:p>
                      <a:pPr algn="ctr" fontAlgn="b"/>
                      <a:r>
                        <a:rPr lang="en-US" sz="1600" b="1" i="0" u="none" strike="noStrike" dirty="0" err="1">
                          <a:solidFill>
                            <a:srgbClr val="000000"/>
                          </a:solidFill>
                          <a:effectLst/>
                          <a:latin typeface="Arial" panose="020B0604020202020204" pitchFamily="34" charset="0"/>
                        </a:rPr>
                        <a:t>Obesity_Rate</a:t>
                      </a:r>
                      <a:endParaRPr lang="en-US" sz="1600" b="1" i="0" u="none" strike="noStrike" dirty="0">
                        <a:solidFill>
                          <a:srgbClr val="000000"/>
                        </a:solidFill>
                        <a:effectLst/>
                        <a:latin typeface="Arial" panose="020B0604020202020204" pitchFamily="34" charset="0"/>
                      </a:endParaRPr>
                    </a:p>
                  </a:txBody>
                  <a:tcPr marL="9525" marR="9525" marT="9525" marB="0" anchor="b">
                    <a:solidFill>
                      <a:srgbClr val="C00000"/>
                    </a:solidFill>
                  </a:tcPr>
                </a:tc>
                <a:tc>
                  <a:txBody>
                    <a:bodyPr/>
                    <a:lstStyle/>
                    <a:p>
                      <a:pPr algn="ctr" fontAlgn="b"/>
                      <a:r>
                        <a:rPr lang="en-US" sz="1800" b="1" i="0" u="none" strike="noStrike" dirty="0">
                          <a:solidFill>
                            <a:srgbClr val="000000"/>
                          </a:solidFill>
                          <a:effectLst/>
                          <a:latin typeface="Arial" panose="020B0604020202020204" pitchFamily="34" charset="0"/>
                        </a:rPr>
                        <a:t>Tobacco</a:t>
                      </a:r>
                      <a:r>
                        <a:rPr lang="en-US" sz="1800" b="1" i="0" u="none" strike="noStrike" baseline="0"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Cons.</a:t>
                      </a:r>
                    </a:p>
                  </a:txBody>
                  <a:tcPr marL="9525" marR="9525" marT="9525" marB="0" anchor="b">
                    <a:solidFill>
                      <a:srgbClr val="C00000"/>
                    </a:solidFill>
                  </a:tcPr>
                </a:tc>
                <a:tc>
                  <a:txBody>
                    <a:bodyPr/>
                    <a:lstStyle/>
                    <a:p>
                      <a:pPr algn="ctr" fontAlgn="b"/>
                      <a:r>
                        <a:rPr lang="en-US" sz="1600" b="1" i="0" u="none" strike="noStrike" dirty="0">
                          <a:solidFill>
                            <a:srgbClr val="000000"/>
                          </a:solidFill>
                          <a:effectLst/>
                          <a:latin typeface="Arial" panose="020B0604020202020204" pitchFamily="34" charset="0"/>
                        </a:rPr>
                        <a:t>THE</a:t>
                      </a:r>
                    </a:p>
                  </a:txBody>
                  <a:tcPr marL="9525" marR="9525" marT="9525" marB="0" anchor="b">
                    <a:solidFill>
                      <a:srgbClr val="C00000"/>
                    </a:solidFill>
                  </a:tcPr>
                </a:tc>
                <a:extLst>
                  <a:ext uri="{0D108BD9-81ED-4DB2-BD59-A6C34878D82A}">
                    <a16:rowId xmlns:a16="http://schemas.microsoft.com/office/drawing/2014/main" val="508303342"/>
                  </a:ext>
                </a:extLst>
              </a:tr>
              <a:tr h="423970">
                <a:tc>
                  <a:txBody>
                    <a:bodyPr/>
                    <a:lstStyle/>
                    <a:p>
                      <a:pPr algn="ctr" fontAlgn="t"/>
                      <a:r>
                        <a:rPr lang="en-US" sz="1600" b="1" i="0" u="none" strike="noStrike" dirty="0">
                          <a:solidFill>
                            <a:srgbClr val="000000"/>
                          </a:solidFill>
                          <a:effectLst/>
                          <a:latin typeface="Arial" panose="020B0604020202020204" pitchFamily="34" charset="0"/>
                        </a:rPr>
                        <a:t>Malta</a:t>
                      </a:r>
                    </a:p>
                  </a:txBody>
                  <a:tcPr marL="9525" marR="9525" marT="9525" marB="0">
                    <a:solidFill>
                      <a:srgbClr val="C00000"/>
                    </a:solidFill>
                  </a:tcPr>
                </a:tc>
                <a:tc>
                  <a:txBody>
                    <a:bodyPr/>
                    <a:lstStyle/>
                    <a:p>
                      <a:pPr algn="ctr" fontAlgn="t"/>
                      <a:r>
                        <a:rPr lang="en-US" sz="1600" b="0" i="0" u="none" strike="noStrike" dirty="0">
                          <a:solidFill>
                            <a:srgbClr val="000000"/>
                          </a:solidFill>
                          <a:effectLst/>
                          <a:latin typeface="Arial" panose="020B0604020202020204" pitchFamily="34" charset="0"/>
                        </a:rPr>
                        <a:t>Europe</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87.92</a:t>
                      </a:r>
                    </a:p>
                  </a:txBody>
                  <a:tcPr marL="9525" marR="9525" marT="9525" marB="0">
                    <a:solidFill>
                      <a:srgbClr val="FFE1E1"/>
                    </a:solidFill>
                  </a:tcPr>
                </a:tc>
                <a:tc>
                  <a:txBody>
                    <a:bodyPr/>
                    <a:lstStyle/>
                    <a:p>
                      <a:pPr algn="ctr" fontAlgn="t"/>
                      <a:r>
                        <a:rPr lang="en-US" sz="1600" b="0" i="0" u="none" strike="noStrike">
                          <a:solidFill>
                            <a:srgbClr val="000000"/>
                          </a:solidFill>
                          <a:effectLst/>
                          <a:latin typeface="Arial" panose="020B0604020202020204" pitchFamily="34" charset="0"/>
                        </a:rPr>
                        <a:t>Low</a:t>
                      </a:r>
                    </a:p>
                  </a:txBody>
                  <a:tcPr marL="9525" marR="9525" marT="9525" marB="0">
                    <a:solidFill>
                      <a:srgbClr val="FFE1E1"/>
                    </a:solidFill>
                  </a:tcPr>
                </a:tc>
                <a:tc>
                  <a:txBody>
                    <a:bodyPr/>
                    <a:lstStyle/>
                    <a:p>
                      <a:pPr algn="ctr" fontAlgn="t"/>
                      <a:r>
                        <a:rPr lang="en-US" sz="1600" b="0" i="0" u="none" strike="noStrike">
                          <a:solidFill>
                            <a:srgbClr val="000000"/>
                          </a:solidFill>
                          <a:effectLst/>
                          <a:latin typeface="Arial" panose="020B0604020202020204" pitchFamily="34" charset="0"/>
                        </a:rPr>
                        <a:t>82</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71.90</a:t>
                      </a:r>
                    </a:p>
                  </a:txBody>
                  <a:tcPr marL="9525" marR="9525" marT="9525" marB="0">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44.1</a:t>
                      </a:r>
                    </a:p>
                  </a:txBody>
                  <a:tcPr marL="9525" marR="9525" marT="9525" marB="0" anchor="b">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26.6</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1266.14</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3471</a:t>
                      </a:r>
                    </a:p>
                  </a:txBody>
                  <a:tcPr marL="9525" marR="9525" marT="9525" marB="0" anchor="b">
                    <a:solidFill>
                      <a:srgbClr val="FFE1E1"/>
                    </a:solidFill>
                  </a:tcPr>
                </a:tc>
                <a:extLst>
                  <a:ext uri="{0D108BD9-81ED-4DB2-BD59-A6C34878D82A}">
                    <a16:rowId xmlns:a16="http://schemas.microsoft.com/office/drawing/2014/main" val="2047569368"/>
                  </a:ext>
                </a:extLst>
              </a:tr>
              <a:tr h="510474">
                <a:tc>
                  <a:txBody>
                    <a:bodyPr/>
                    <a:lstStyle/>
                    <a:p>
                      <a:pPr algn="ctr" fontAlgn="t"/>
                      <a:r>
                        <a:rPr lang="en-US" sz="1600" b="1" i="0" u="none" strike="noStrike" dirty="0">
                          <a:solidFill>
                            <a:srgbClr val="000000"/>
                          </a:solidFill>
                          <a:effectLst/>
                          <a:latin typeface="Arial" panose="020B0604020202020204" pitchFamily="34" charset="0"/>
                        </a:rPr>
                        <a:t>Swaziland</a:t>
                      </a:r>
                    </a:p>
                  </a:txBody>
                  <a:tcPr marL="9525" marR="9525" marT="9525" marB="0">
                    <a:solidFill>
                      <a:srgbClr val="C00000"/>
                    </a:solidFill>
                  </a:tcPr>
                </a:tc>
                <a:tc>
                  <a:txBody>
                    <a:bodyPr/>
                    <a:lstStyle/>
                    <a:p>
                      <a:pPr algn="ctr" fontAlgn="t"/>
                      <a:r>
                        <a:rPr lang="en-US" sz="1600" b="0" i="0" u="none" strike="noStrike" dirty="0">
                          <a:solidFill>
                            <a:srgbClr val="000000"/>
                          </a:solidFill>
                          <a:effectLst/>
                          <a:latin typeface="Arial" panose="020B0604020202020204" pitchFamily="34" charset="0"/>
                        </a:rPr>
                        <a:t>Africa</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62.63</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Very Low</a:t>
                      </a:r>
                    </a:p>
                  </a:txBody>
                  <a:tcPr marL="9525" marR="9525" marT="9525" marB="0">
                    <a:solidFill>
                      <a:srgbClr val="FFE1E1"/>
                    </a:solidFill>
                  </a:tcPr>
                </a:tc>
                <a:tc>
                  <a:txBody>
                    <a:bodyPr/>
                    <a:lstStyle/>
                    <a:p>
                      <a:pPr algn="ctr" fontAlgn="t"/>
                      <a:r>
                        <a:rPr lang="en-US" sz="1600" b="0" i="0" u="none" strike="noStrike">
                          <a:solidFill>
                            <a:srgbClr val="000000"/>
                          </a:solidFill>
                          <a:effectLst/>
                          <a:latin typeface="Arial" panose="020B0604020202020204" pitchFamily="34" charset="0"/>
                        </a:rPr>
                        <a:t>57</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69.00</a:t>
                      </a:r>
                    </a:p>
                  </a:txBody>
                  <a:tcPr marL="9525" marR="9525" marT="9525" marB="0">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20.4</a:t>
                      </a:r>
                    </a:p>
                  </a:txBody>
                  <a:tcPr marL="9525" marR="9525" marT="9525" marB="0" anchor="b">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17.7</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427.08</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233</a:t>
                      </a:r>
                    </a:p>
                  </a:txBody>
                  <a:tcPr marL="9525" marR="9525" marT="9525" marB="0" anchor="b">
                    <a:solidFill>
                      <a:srgbClr val="FFE1E1"/>
                    </a:solidFill>
                  </a:tcPr>
                </a:tc>
                <a:extLst>
                  <a:ext uri="{0D108BD9-81ED-4DB2-BD59-A6C34878D82A}">
                    <a16:rowId xmlns:a16="http://schemas.microsoft.com/office/drawing/2014/main" val="3299164432"/>
                  </a:ext>
                </a:extLst>
              </a:tr>
              <a:tr h="510474">
                <a:tc>
                  <a:txBody>
                    <a:bodyPr/>
                    <a:lstStyle/>
                    <a:p>
                      <a:pPr algn="ctr" fontAlgn="t"/>
                      <a:r>
                        <a:rPr lang="en-US" sz="1600" b="1" i="0" u="none" strike="noStrike" dirty="0">
                          <a:solidFill>
                            <a:srgbClr val="000000"/>
                          </a:solidFill>
                          <a:effectLst/>
                          <a:latin typeface="Arial" panose="020B0604020202020204" pitchFamily="34" charset="0"/>
                        </a:rPr>
                        <a:t>Saudi Arabia</a:t>
                      </a:r>
                    </a:p>
                  </a:txBody>
                  <a:tcPr marL="9525" marR="9525" marT="9525" marB="0">
                    <a:solidFill>
                      <a:srgbClr val="C00000"/>
                    </a:solidFill>
                  </a:tcPr>
                </a:tc>
                <a:tc>
                  <a:txBody>
                    <a:bodyPr/>
                    <a:lstStyle/>
                    <a:p>
                      <a:pPr algn="ctr" fontAlgn="t"/>
                      <a:r>
                        <a:rPr lang="en-US" sz="1600" b="0" i="0" u="none" strike="noStrike" dirty="0">
                          <a:solidFill>
                            <a:srgbClr val="000000"/>
                          </a:solidFill>
                          <a:effectLst/>
                          <a:latin typeface="Arial" panose="020B0604020202020204" pitchFamily="34" charset="0"/>
                        </a:rPr>
                        <a:t>Asia</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165.67</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Very High</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75</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68.80</a:t>
                      </a:r>
                    </a:p>
                  </a:txBody>
                  <a:tcPr marL="9525" marR="9525" marT="9525" marB="0">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29.4</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34.7</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1395.14</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1194</a:t>
                      </a:r>
                    </a:p>
                  </a:txBody>
                  <a:tcPr marL="9525" marR="9525" marT="9525" marB="0" anchor="b">
                    <a:solidFill>
                      <a:srgbClr val="FFE1E1"/>
                    </a:solidFill>
                  </a:tcPr>
                </a:tc>
                <a:extLst>
                  <a:ext uri="{0D108BD9-81ED-4DB2-BD59-A6C34878D82A}">
                    <a16:rowId xmlns:a16="http://schemas.microsoft.com/office/drawing/2014/main" val="460403174"/>
                  </a:ext>
                </a:extLst>
              </a:tr>
              <a:tr h="510474">
                <a:tc>
                  <a:txBody>
                    <a:bodyPr/>
                    <a:lstStyle/>
                    <a:p>
                      <a:pPr algn="ctr" fontAlgn="t"/>
                      <a:r>
                        <a:rPr lang="en-US" sz="1600" b="1" i="0" u="none" strike="noStrike" dirty="0">
                          <a:solidFill>
                            <a:srgbClr val="000000"/>
                          </a:solidFill>
                          <a:effectLst/>
                          <a:latin typeface="Arial" panose="020B0604020202020204" pitchFamily="34" charset="0"/>
                        </a:rPr>
                        <a:t>Argentina</a:t>
                      </a:r>
                    </a:p>
                  </a:txBody>
                  <a:tcPr marL="9525" marR="9525" marT="9525" marB="0">
                    <a:solidFill>
                      <a:srgbClr val="C00000"/>
                    </a:solidFill>
                  </a:tcPr>
                </a:tc>
                <a:tc>
                  <a:txBody>
                    <a:bodyPr/>
                    <a:lstStyle/>
                    <a:p>
                      <a:pPr algn="ctr" fontAlgn="t"/>
                      <a:r>
                        <a:rPr lang="en-US" sz="1600" b="0" i="0" u="none" strike="noStrike" dirty="0">
                          <a:solidFill>
                            <a:srgbClr val="000000"/>
                          </a:solidFill>
                          <a:effectLst/>
                          <a:latin typeface="Arial" panose="020B0604020202020204" pitchFamily="34" charset="0"/>
                        </a:rPr>
                        <a:t>America</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93.87</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High</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76</a:t>
                      </a:r>
                    </a:p>
                  </a:txBody>
                  <a:tcPr marL="9525" marR="9525" marT="9525" marB="0">
                    <a:solidFill>
                      <a:srgbClr val="FFE1E1"/>
                    </a:solidFill>
                  </a:tcPr>
                </a:tc>
                <a:tc>
                  <a:txBody>
                    <a:bodyPr/>
                    <a:lstStyle/>
                    <a:p>
                      <a:pPr algn="ctr" fontAlgn="t"/>
                      <a:r>
                        <a:rPr lang="en-US" sz="1600" b="0" i="0" u="none" strike="noStrike" dirty="0">
                          <a:solidFill>
                            <a:srgbClr val="000000"/>
                          </a:solidFill>
                          <a:effectLst/>
                          <a:latin typeface="Arial" panose="020B0604020202020204" pitchFamily="34" charset="0"/>
                        </a:rPr>
                        <a:t>68.30</a:t>
                      </a:r>
                    </a:p>
                  </a:txBody>
                  <a:tcPr marL="9525" marR="9525" marT="9525" marB="0">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38.1</a:t>
                      </a:r>
                    </a:p>
                  </a:txBody>
                  <a:tcPr marL="9525" marR="9525" marT="9525" marB="0" anchor="b">
                    <a:solidFill>
                      <a:srgbClr val="FFE1E1"/>
                    </a:solidFill>
                  </a:tcPr>
                </a:tc>
                <a:tc>
                  <a:txBody>
                    <a:bodyPr/>
                    <a:lstStyle/>
                    <a:p>
                      <a:pPr algn="ctr" fontAlgn="b"/>
                      <a:r>
                        <a:rPr lang="en-US" sz="1600" b="0" i="0" u="none" strike="noStrike">
                          <a:solidFill>
                            <a:srgbClr val="000000"/>
                          </a:solidFill>
                          <a:effectLst/>
                          <a:latin typeface="Arial" panose="020B0604020202020204" pitchFamily="34" charset="0"/>
                        </a:rPr>
                        <a:t>26.3</a:t>
                      </a:r>
                    </a:p>
                  </a:txBody>
                  <a:tcPr marL="9525" marR="9525" marT="9525" marB="0" anchor="b">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1359.4</a:t>
                      </a:r>
                    </a:p>
                  </a:txBody>
                  <a:tcPr marL="9525" marR="9525" marT="9525" marB="0" anchor="b">
                    <a:solidFill>
                      <a:srgbClr val="FFE1E1"/>
                    </a:solidFill>
                  </a:tcPr>
                </a:tc>
                <a:tc>
                  <a:txBody>
                    <a:bodyPr/>
                    <a:lstStyle/>
                    <a:p>
                      <a:pPr algn="ctr" fontAlgn="b"/>
                      <a:r>
                        <a:rPr lang="en-US" sz="1600" b="0" i="0" u="none" strike="noStrike" dirty="0">
                          <a:solidFill>
                            <a:srgbClr val="000000"/>
                          </a:solidFill>
                          <a:effectLst/>
                          <a:latin typeface="Arial" panose="020B0604020202020204" pitchFamily="34" charset="0"/>
                        </a:rPr>
                        <a:t>998</a:t>
                      </a:r>
                    </a:p>
                  </a:txBody>
                  <a:tcPr marL="9525" marR="9525" marT="9525" marB="0" anchor="b">
                    <a:solidFill>
                      <a:srgbClr val="FFE1E1"/>
                    </a:solidFill>
                  </a:tcPr>
                </a:tc>
                <a:extLst>
                  <a:ext uri="{0D108BD9-81ED-4DB2-BD59-A6C34878D82A}">
                    <a16:rowId xmlns:a16="http://schemas.microsoft.com/office/drawing/2014/main" val="252842162"/>
                  </a:ext>
                </a:extLst>
              </a:tr>
            </a:tbl>
          </a:graphicData>
        </a:graphic>
      </p:graphicFrame>
      <p:sp>
        <p:nvSpPr>
          <p:cNvPr id="10" name="TextBox 9"/>
          <p:cNvSpPr txBox="1"/>
          <p:nvPr/>
        </p:nvSpPr>
        <p:spPr>
          <a:xfrm>
            <a:off x="1139121" y="13940403"/>
            <a:ext cx="8940800" cy="1754326"/>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Statistical Analysis</a:t>
            </a:r>
          </a:p>
          <a:p>
            <a:pPr algn="ctr"/>
            <a:endParaRPr lang="en-US" sz="6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4764146"/>
            <a:ext cx="4098994" cy="304758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521" y="24763112"/>
            <a:ext cx="4044461" cy="3048614"/>
          </a:xfrm>
          <a:prstGeom prst="rect">
            <a:avLst/>
          </a:prstGeom>
        </p:spPr>
      </p:pic>
      <p:pic>
        <p:nvPicPr>
          <p:cNvPr id="14" name="Picture 13"/>
          <p:cNvPicPr>
            <a:picLocks noChangeAspect="1"/>
          </p:cNvPicPr>
          <p:nvPr/>
        </p:nvPicPr>
        <p:blipFill rotWithShape="1">
          <a:blip r:embed="rId4"/>
          <a:srcRect l="-1" t="3372" r="366" b="-2892"/>
          <a:stretch/>
        </p:blipFill>
        <p:spPr>
          <a:xfrm>
            <a:off x="1464993" y="15489259"/>
            <a:ext cx="5864258" cy="6752782"/>
          </a:xfrm>
          <a:prstGeom prst="rect">
            <a:avLst/>
          </a:prstGeom>
        </p:spPr>
      </p:pic>
      <p:sp>
        <p:nvSpPr>
          <p:cNvPr id="15" name="Rectangle 14"/>
          <p:cNvSpPr/>
          <p:nvPr/>
        </p:nvSpPr>
        <p:spPr>
          <a:xfrm>
            <a:off x="10596049" y="23669669"/>
            <a:ext cx="9460810" cy="5630900"/>
          </a:xfrm>
          <a:prstGeom prst="rect">
            <a:avLst/>
          </a:prstGeom>
        </p:spPr>
        <p:txBody>
          <a:bodyPr wrap="square">
            <a:spAutoFit/>
          </a:bodyPr>
          <a:lstStyle/>
          <a:p>
            <a:pPr algn="ct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marR="0" indent="-342900">
              <a:lnSpc>
                <a:spcPct val="107000"/>
              </a:lnSpc>
              <a:spcBef>
                <a:spcPts val="0"/>
              </a:spcBef>
              <a:spcAft>
                <a:spcPts val="80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Coronary Heart Disease Death Rate per 100,000 (2014). Retrieved from </a:t>
            </a:r>
            <a:r>
              <a:rPr lang="en-US" sz="18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http://www.worldlifeexpectancy.com/cause-of-death/coronary-heart-disease/by-country/</a:t>
            </a:r>
            <a:endParaRPr lang="en-US" sz="18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indent="-342900">
              <a:lnSpc>
                <a:spcPct val="107000"/>
              </a:lnSpc>
              <a:spcAft>
                <a:spcPts val="800"/>
              </a:spcAft>
              <a:buFont typeface="+mj-lt"/>
              <a:buAutoNum type="arabicPeriod"/>
            </a:pPr>
            <a:r>
              <a:rPr lang="en-US" sz="1800" dirty="0">
                <a:latin typeface="Times New Roman" panose="02020603050405020304" pitchFamily="18" charset="0"/>
                <a:cs typeface="Times New Roman" panose="02020603050405020304" pitchFamily="18" charset="0"/>
              </a:rPr>
              <a:t>List of countries by cigarette consumption per capita (2018). </a:t>
            </a:r>
            <a:r>
              <a:rPr lang="en-US" sz="1800" cap="all"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etrieved from </a:t>
            </a:r>
            <a:r>
              <a:rPr lang="en-US" sz="1800" u="sng" dirty="0">
                <a:latin typeface="Times New Roman" panose="02020603050405020304" pitchFamily="18" charset="0"/>
                <a:cs typeface="Times New Roman" panose="02020603050405020304" pitchFamily="18" charset="0"/>
                <a:hlinkClick r:id="rId6"/>
              </a:rPr>
              <a:t>http://www.wiki-zero.com/index.php?q=aHR0cHM6Ly9lbi53aWtpcGVkaWEub3JnL3dpa2kvTGlzdF9vZl9jb3VudHJpZXNfYnlfY2lnYXJldHRlX2NvbnN1bXB0aW9uX3Blcl9jYXBpdGE</a:t>
            </a:r>
            <a:endParaRPr lang="tr-TR" sz="1800" dirty="0">
              <a:latin typeface="Times New Roman" panose="02020603050405020304" pitchFamily="18" charset="0"/>
              <a:cs typeface="Times New Roman" panose="02020603050405020304" pitchFamily="18" charset="0"/>
            </a:endParaRPr>
          </a:p>
          <a:p>
            <a:pPr marL="800100" indent="-342900">
              <a:lnSpc>
                <a:spcPct val="107000"/>
              </a:lnSpc>
              <a:spcAft>
                <a:spcPts val="800"/>
              </a:spcAft>
              <a:buFont typeface="+mj-lt"/>
              <a:buAutoNum type="arabicPeriod"/>
            </a:pPr>
            <a:r>
              <a:rPr lang="en-US" sz="1800" dirty="0">
                <a:latin typeface="Times New Roman" panose="02020603050405020304" pitchFamily="18" charset="0"/>
                <a:cs typeface="Times New Roman" panose="02020603050405020304" pitchFamily="18" charset="0"/>
              </a:rPr>
              <a:t>List of countries by total health expenditure per capita (2015). Retrieved from </a:t>
            </a:r>
            <a:r>
              <a:rPr lang="en-US" sz="1800" u="sng" dirty="0">
                <a:latin typeface="Times New Roman" panose="02020603050405020304" pitchFamily="18" charset="0"/>
                <a:cs typeface="Times New Roman" panose="02020603050405020304" pitchFamily="18" charset="0"/>
                <a:hlinkClick r:id="rId7"/>
              </a:rPr>
              <a:t>http://www.wiki-zero.com/index.php?q=aHR0cHM6Ly9lbi53aWtpcGVkaWEub3JnL3dpa2kvTGlzdF9vZl9jb3VudHJpZXNfYnlfdG90YWxfaGVhbHRoX2V4cGVuZGl0dXJlX3Blcl9jYXBpdGE</a:t>
            </a:r>
            <a:endParaRPr lang="en-US" sz="1800" u="sng" dirty="0">
              <a:latin typeface="Times New Roman" panose="02020603050405020304" pitchFamily="18" charset="0"/>
              <a:cs typeface="Times New Roman" panose="02020603050405020304" pitchFamily="18" charset="0"/>
            </a:endParaRPr>
          </a:p>
          <a:p>
            <a:pPr marL="800100" indent="-342900">
              <a:lnSpc>
                <a:spcPct val="107000"/>
              </a:lnSpc>
              <a:spcAft>
                <a:spcPts val="800"/>
              </a:spcAft>
              <a:buFont typeface="+mj-lt"/>
              <a:buAutoNum type="arabicPeriod"/>
            </a:pPr>
            <a:r>
              <a:rPr lang="en-US" sz="1800" cap="all" dirty="0">
                <a:latin typeface="Times New Roman" panose="02020603050405020304" pitchFamily="18" charset="0"/>
                <a:cs typeface="Times New Roman" panose="02020603050405020304" pitchFamily="18" charset="0"/>
              </a:rPr>
              <a:t>REPORT: OBESITY RATES BY COUNTRY (2017). R</a:t>
            </a:r>
            <a:r>
              <a:rPr lang="en-US" sz="1800" dirty="0">
                <a:latin typeface="Times New Roman" panose="02020603050405020304" pitchFamily="18" charset="0"/>
                <a:cs typeface="Times New Roman" panose="02020603050405020304" pitchFamily="18" charset="0"/>
              </a:rPr>
              <a:t>etrieved from </a:t>
            </a:r>
            <a:r>
              <a:rPr lang="en-US" sz="1800" u="sng" dirty="0">
                <a:latin typeface="Times New Roman" panose="02020603050405020304" pitchFamily="18" charset="0"/>
                <a:cs typeface="Times New Roman" panose="02020603050405020304" pitchFamily="18" charset="0"/>
                <a:hlinkClick r:id="rId8"/>
              </a:rPr>
              <a:t>https://renewbariatrics.com/obesity-rank-by-countries/</a:t>
            </a:r>
            <a:endParaRPr lang="en-US" sz="1800" dirty="0">
              <a:latin typeface="Times New Roman" panose="02020603050405020304" pitchFamily="18" charset="0"/>
              <a:cs typeface="Times New Roman" panose="02020603050405020304" pitchFamily="18" charset="0"/>
            </a:endParaRPr>
          </a:p>
          <a:p>
            <a:pPr marL="800100" indent="-342900">
              <a:lnSpc>
                <a:spcPct val="107000"/>
              </a:lnSpc>
              <a:spcAft>
                <a:spcPts val="800"/>
              </a:spcAft>
              <a:buFont typeface="+mj-lt"/>
              <a:buAutoNum type="arabicPeriod"/>
            </a:pPr>
            <a:r>
              <a:rPr lang="en-US" sz="1800" dirty="0">
                <a:latin typeface="Times New Roman" panose="02020603050405020304" pitchFamily="18" charset="0"/>
                <a:cs typeface="Times New Roman" panose="02020603050405020304" pitchFamily="18" charset="0"/>
              </a:rPr>
              <a:t>Sugar Consumption Per Capita by Country (2011). Retrieved from </a:t>
            </a:r>
            <a:r>
              <a:rPr lang="en-US" sz="1800" u="sng" dirty="0">
                <a:latin typeface="Times New Roman" panose="02020603050405020304" pitchFamily="18" charset="0"/>
                <a:cs typeface="Times New Roman" panose="02020603050405020304" pitchFamily="18" charset="0"/>
                <a:hlinkClick r:id="rId9"/>
              </a:rPr>
              <a:t>http://www.helgilibrary.com/indicators/sugar-consumption-per-capita/</a:t>
            </a:r>
            <a:endParaRPr lang="en-US" sz="1800" dirty="0">
              <a:latin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endParaRPr lang="en-US" sz="2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p:cNvSpPr txBox="1"/>
          <p:nvPr/>
        </p:nvSpPr>
        <p:spPr>
          <a:xfrm>
            <a:off x="1464993" y="23415218"/>
            <a:ext cx="8897182"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in this scatter plot, it can be seen that there is a negative relationship between the rate of death </a:t>
            </a:r>
            <a:r>
              <a:rPr lang="en-US" sz="2400" dirty="0" smtClean="0">
                <a:latin typeface="Times New Roman" panose="02020603050405020304" pitchFamily="18" charset="0"/>
                <a:cs typeface="Times New Roman" panose="02020603050405020304" pitchFamily="18" charset="0"/>
              </a:rPr>
              <a:t>due to CHD </a:t>
            </a:r>
            <a:r>
              <a:rPr lang="en-US" sz="2400" dirty="0">
                <a:latin typeface="Times New Roman" panose="02020603050405020304" pitchFamily="18" charset="0"/>
                <a:cs typeface="Times New Roman" panose="02020603050405020304" pitchFamily="18" charset="0"/>
              </a:rPr>
              <a:t>and the health expenses.</a:t>
            </a:r>
          </a:p>
        </p:txBody>
      </p:sp>
      <p:sp>
        <p:nvSpPr>
          <p:cNvPr id="22" name="TextBox 21"/>
          <p:cNvSpPr txBox="1"/>
          <p:nvPr/>
        </p:nvSpPr>
        <p:spPr>
          <a:xfrm>
            <a:off x="11051508" y="18204059"/>
            <a:ext cx="8549893" cy="3508653"/>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According to analysis results, </a:t>
            </a:r>
            <a:r>
              <a:rPr lang="en-US" sz="2400" dirty="0" smtClean="0">
                <a:latin typeface="Times New Roman" panose="02020603050405020304" pitchFamily="18" charset="0"/>
                <a:cs typeface="Times New Roman" panose="02020603050405020304" pitchFamily="18" charset="0"/>
              </a:rPr>
              <a:t>expenses </a:t>
            </a:r>
            <a:r>
              <a:rPr lang="en-US" sz="2400" dirty="0">
                <a:latin typeface="Times New Roman" panose="02020603050405020304" pitchFamily="18" charset="0"/>
                <a:cs typeface="Times New Roman" panose="02020603050405020304" pitchFamily="18" charset="0"/>
              </a:rPr>
              <a:t>for health of continents have an effect on </a:t>
            </a:r>
            <a:r>
              <a:rPr lang="en-US" sz="2400" dirty="0" smtClean="0">
                <a:latin typeface="Times New Roman" panose="02020603050405020304" pitchFamily="18" charset="0"/>
                <a:cs typeface="Times New Roman" panose="02020603050405020304" pitchFamily="18" charset="0"/>
              </a:rPr>
              <a:t>death rate due to coronary </a:t>
            </a:r>
            <a:r>
              <a:rPr lang="en-US" sz="2400" dirty="0">
                <a:latin typeface="Times New Roman" panose="02020603050405020304" pitchFamily="18" charset="0"/>
                <a:cs typeface="Times New Roman" panose="02020603050405020304" pitchFamily="18" charset="0"/>
              </a:rPr>
              <a:t>heart </a:t>
            </a:r>
            <a:r>
              <a:rPr lang="en-US" sz="2400" dirty="0" smtClean="0">
                <a:latin typeface="Times New Roman" panose="02020603050405020304" pitchFamily="18" charset="0"/>
                <a:cs typeface="Times New Roman" panose="02020603050405020304" pitchFamily="18" charset="0"/>
              </a:rPr>
              <a:t>disease. </a:t>
            </a:r>
            <a:r>
              <a:rPr lang="en-US" sz="2400" dirty="0">
                <a:latin typeface="Times New Roman" panose="02020603050405020304" pitchFamily="18" charset="0"/>
                <a:cs typeface="Times New Roman" panose="02020603050405020304" pitchFamily="18" charset="0"/>
              </a:rPr>
              <a:t>If health expenses increase, death rate decreases.</a:t>
            </a:r>
            <a:r>
              <a:rPr lang="tr-TR"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Moreover, unlike obesity and tobacco consumption, sugar consumption has a negative effect on CHD. </a:t>
            </a:r>
            <a:endParaRPr lang="tr-TR" sz="2400" dirty="0">
              <a:latin typeface="Times New Roman" panose="02020603050405020304" pitchFamily="18" charset="0"/>
              <a:cs typeface="Times New Roman" panose="02020603050405020304" pitchFamily="18" charset="0"/>
            </a:endParaRPr>
          </a:p>
          <a:p>
            <a:pPr lvl="0"/>
            <a:endParaRPr lang="en-US" sz="2700" dirty="0">
              <a:latin typeface="Times New Roman" panose="02020603050405020304" pitchFamily="18" charset="0"/>
              <a:cs typeface="Times New Roman" panose="02020603050405020304" pitchFamily="18" charset="0"/>
            </a:endParaRPr>
          </a:p>
          <a:p>
            <a:pPr algn="ctr"/>
            <a:endParaRPr lang="en-US" sz="2700" dirty="0">
              <a:latin typeface="Times New Roman" panose="02020603050405020304" pitchFamily="18" charset="0"/>
              <a:cs typeface="Times New Roman" panose="02020603050405020304" pitchFamily="18" charset="0"/>
            </a:endParaRPr>
          </a:p>
        </p:txBody>
      </p:sp>
      <p:pic>
        <p:nvPicPr>
          <p:cNvPr id="26" name="Content Placeholder 25"/>
          <p:cNvPicPr>
            <a:picLocks noGrp="1" noChangeAspect="1"/>
          </p:cNvPicPr>
          <p:nvPr>
            <p:ph sz="half" idx="2"/>
          </p:nvPr>
        </p:nvPicPr>
        <p:blipFill>
          <a:blip r:embed="rId10">
            <a:extLst>
              <a:ext uri="{28A0092B-C50C-407E-A947-70E740481C1C}">
                <a14:useLocalDpi xmlns:a14="http://schemas.microsoft.com/office/drawing/2010/main" val="0"/>
              </a:ext>
            </a:extLst>
          </a:blip>
          <a:stretch>
            <a:fillRect/>
          </a:stretch>
        </p:blipFill>
        <p:spPr>
          <a:xfrm>
            <a:off x="1371600" y="674489"/>
            <a:ext cx="2952517" cy="2519481"/>
          </a:xfrm>
        </p:spPr>
      </p:pic>
      <p:sp>
        <p:nvSpPr>
          <p:cNvPr id="7" name="Metin kutusu 6">
            <a:extLst>
              <a:ext uri="{FF2B5EF4-FFF2-40B4-BE49-F238E27FC236}">
                <a16:creationId xmlns:a16="http://schemas.microsoft.com/office/drawing/2014/main" id="{76F31965-31B7-415A-AA9A-44CF555CD732}"/>
              </a:ext>
            </a:extLst>
          </p:cNvPr>
          <p:cNvSpPr txBox="1"/>
          <p:nvPr/>
        </p:nvSpPr>
        <p:spPr>
          <a:xfrm>
            <a:off x="11088466" y="4613819"/>
            <a:ext cx="8623811" cy="23141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Also, these two box plots shows us the expenses for health of continents and the death rate because of CHD according to continents. It can be concluded that when health expenses increase, death rate decreases.</a:t>
            </a:r>
          </a:p>
          <a:p>
            <a:endParaRPr lang="en-US" dirty="0"/>
          </a:p>
        </p:txBody>
      </p:sp>
      <p:sp>
        <p:nvSpPr>
          <p:cNvPr id="20" name="Metin kutusu 19">
            <a:extLst>
              <a:ext uri="{FF2B5EF4-FFF2-40B4-BE49-F238E27FC236}">
                <a16:creationId xmlns:a16="http://schemas.microsoft.com/office/drawing/2014/main" id="{FB5F037D-0B19-41E9-AAC8-1244ADD5FE78}"/>
              </a:ext>
            </a:extLst>
          </p:cNvPr>
          <p:cNvSpPr txBox="1"/>
          <p:nvPr/>
        </p:nvSpPr>
        <p:spPr>
          <a:xfrm>
            <a:off x="1351810" y="12706273"/>
            <a:ext cx="8471206" cy="1631216"/>
          </a:xfrm>
          <a:prstGeom prst="rect">
            <a:avLst/>
          </a:prstGeom>
          <a:noFill/>
        </p:spPr>
        <p:txBody>
          <a:bodyPr wrap="square" rtlCol="0">
            <a:spAutoFit/>
          </a:bodyPr>
          <a:lstStyle/>
          <a:p>
            <a:r>
              <a:rPr lang="tr-TR" sz="2000" b="1" i="1" dirty="0" err="1">
                <a:latin typeface="Times New Roman" panose="02020603050405020304" pitchFamily="18" charset="0"/>
                <a:cs typeface="Times New Roman" panose="02020603050405020304" pitchFamily="18" charset="0"/>
              </a:rPr>
              <a:t>Table</a:t>
            </a:r>
            <a:r>
              <a:rPr lang="tr-TR" sz="2000" b="1" i="1" dirty="0">
                <a:latin typeface="Times New Roman" panose="02020603050405020304" pitchFamily="18" charset="0"/>
                <a:cs typeface="Times New Roman" panose="02020603050405020304" pitchFamily="18" charset="0"/>
              </a:rPr>
              <a:t> 1</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Summary</a:t>
            </a:r>
            <a:r>
              <a:rPr lang="tr-TR" sz="2000" i="1" dirty="0">
                <a:latin typeface="Times New Roman" panose="02020603050405020304" pitchFamily="18" charset="0"/>
                <a:cs typeface="Times New Roman" panose="02020603050405020304" pitchFamily="18" charset="0"/>
              </a:rPr>
              <a:t> of data.</a:t>
            </a:r>
          </a:p>
          <a:p>
            <a:pPr lvl="0"/>
            <a:r>
              <a:rPr lang="tr-TR" sz="2000" i="1" dirty="0">
                <a:latin typeface="Times New Roman" panose="02020603050405020304" pitchFamily="18" charset="0"/>
                <a:cs typeface="Times New Roman" panose="02020603050405020304" pitchFamily="18" charset="0"/>
              </a:rPr>
              <a:t>*CHD=</a:t>
            </a:r>
            <a:r>
              <a:rPr lang="tr-TR" sz="2000" i="1" dirty="0" err="1">
                <a:latin typeface="Times New Roman" panose="02020603050405020304" pitchFamily="18" charset="0"/>
                <a:cs typeface="Times New Roman" panose="02020603050405020304" pitchFamily="18" charset="0"/>
              </a:rPr>
              <a:t>Death</a:t>
            </a:r>
            <a:r>
              <a:rPr lang="tr-TR" sz="2000" i="1" dirty="0">
                <a:latin typeface="Times New Roman" panose="02020603050405020304" pitchFamily="18" charset="0"/>
                <a:cs typeface="Times New Roman" panose="02020603050405020304" pitchFamily="18" charset="0"/>
              </a:rPr>
              <a:t> Rate </a:t>
            </a:r>
            <a:r>
              <a:rPr lang="tr-TR" sz="2000" i="1" dirty="0" err="1">
                <a:latin typeface="Times New Roman" panose="02020603050405020304" pitchFamily="18" charset="0"/>
                <a:cs typeface="Times New Roman" panose="02020603050405020304" pitchFamily="18" charset="0"/>
              </a:rPr>
              <a:t>because</a:t>
            </a:r>
            <a:r>
              <a:rPr lang="tr-TR" sz="2000" i="1" dirty="0">
                <a:latin typeface="Times New Roman" panose="02020603050405020304" pitchFamily="18" charset="0"/>
                <a:cs typeface="Times New Roman" panose="02020603050405020304" pitchFamily="18" charset="0"/>
              </a:rPr>
              <a:t> of </a:t>
            </a:r>
            <a:r>
              <a:rPr lang="tr-TR" sz="2000" i="1" dirty="0" err="1">
                <a:latin typeface="Times New Roman" panose="02020603050405020304" pitchFamily="18" charset="0"/>
                <a:cs typeface="Times New Roman" panose="02020603050405020304" pitchFamily="18" charset="0"/>
              </a:rPr>
              <a:t>Coronary</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Heart</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Disease</a:t>
            </a:r>
            <a:endParaRPr lang="tr-TR" sz="2000" i="1" dirty="0">
              <a:latin typeface="Times New Roman" panose="02020603050405020304" pitchFamily="18" charset="0"/>
              <a:cs typeface="Times New Roman" panose="02020603050405020304" pitchFamily="18" charset="0"/>
            </a:endParaRPr>
          </a:p>
          <a:p>
            <a:pPr lvl="0"/>
            <a:r>
              <a:rPr lang="tr-TR" sz="2000" i="1" dirty="0">
                <a:latin typeface="Times New Roman" panose="02020603050405020304" pitchFamily="18" charset="0"/>
                <a:cs typeface="Times New Roman" panose="02020603050405020304" pitchFamily="18" charset="0"/>
              </a:rPr>
              <a:t>*THE=</a:t>
            </a:r>
            <a:r>
              <a:rPr lang="tr-TR" sz="2000" i="1" dirty="0" err="1">
                <a:latin typeface="Times New Roman" panose="02020603050405020304" pitchFamily="18" charset="0"/>
                <a:cs typeface="Times New Roman" panose="02020603050405020304" pitchFamily="18" charset="0"/>
              </a:rPr>
              <a:t>Expenses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for</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Health</a:t>
            </a:r>
            <a:endParaRPr lang="tr-TR" sz="2000" i="1" dirty="0">
              <a:latin typeface="Times New Roman" panose="02020603050405020304" pitchFamily="18" charset="0"/>
              <a:cs typeface="Times New Roman" panose="02020603050405020304" pitchFamily="18" charset="0"/>
            </a:endParaRPr>
          </a:p>
          <a:p>
            <a:pPr lvl="0"/>
            <a:r>
              <a:rPr lang="tr-TR" sz="2000" i="1" dirty="0">
                <a:latin typeface="Times New Roman" panose="02020603050405020304" pitchFamily="18" charset="0"/>
                <a:cs typeface="Times New Roman" panose="02020603050405020304" pitchFamily="18" charset="0"/>
              </a:rPr>
              <a:t>*Life </a:t>
            </a:r>
            <a:r>
              <a:rPr lang="tr-TR" sz="2000" i="1" dirty="0" err="1">
                <a:latin typeface="Times New Roman" panose="02020603050405020304" pitchFamily="18" charset="0"/>
                <a:cs typeface="Times New Roman" panose="02020603050405020304" pitchFamily="18" charset="0"/>
              </a:rPr>
              <a:t>Exp</a:t>
            </a:r>
            <a:r>
              <a:rPr lang="tr-TR" sz="2000" i="1" dirty="0">
                <a:latin typeface="Times New Roman" panose="02020603050405020304" pitchFamily="18" charset="0"/>
                <a:cs typeface="Times New Roman" panose="02020603050405020304" pitchFamily="18" charset="0"/>
              </a:rPr>
              <a:t>.= Life </a:t>
            </a:r>
            <a:r>
              <a:rPr lang="tr-TR" sz="2000" i="1" dirty="0" err="1">
                <a:latin typeface="Times New Roman" panose="02020603050405020304" pitchFamily="18" charset="0"/>
                <a:cs typeface="Times New Roman" panose="02020603050405020304" pitchFamily="18" charset="0"/>
              </a:rPr>
              <a:t>Expectancy</a:t>
            </a:r>
            <a:endParaRPr lang="en-US" sz="27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p:sp>
        <p:nvSpPr>
          <p:cNvPr id="27" name="Metin kutusu 26">
            <a:extLst>
              <a:ext uri="{FF2B5EF4-FFF2-40B4-BE49-F238E27FC236}">
                <a16:creationId xmlns:a16="http://schemas.microsoft.com/office/drawing/2014/main" id="{5380ACF6-1EEC-44C9-8EBD-27545422716C}"/>
              </a:ext>
            </a:extLst>
          </p:cNvPr>
          <p:cNvSpPr txBox="1"/>
          <p:nvPr/>
        </p:nvSpPr>
        <p:spPr>
          <a:xfrm>
            <a:off x="1371599" y="22633033"/>
            <a:ext cx="7154178" cy="707886"/>
          </a:xfrm>
          <a:prstGeom prst="rect">
            <a:avLst/>
          </a:prstGeom>
          <a:noFill/>
        </p:spPr>
        <p:txBody>
          <a:bodyPr wrap="square" rtlCol="0">
            <a:spAutoFit/>
          </a:bodyPr>
          <a:lstStyle/>
          <a:p>
            <a:r>
              <a:rPr lang="tr-TR" sz="2000" b="1" i="1" dirty="0" err="1">
                <a:latin typeface="Times New Roman" panose="02020603050405020304" pitchFamily="18" charset="0"/>
                <a:cs typeface="Times New Roman" panose="02020603050405020304" pitchFamily="18" charset="0"/>
              </a:rPr>
              <a:t>Graph</a:t>
            </a:r>
            <a:r>
              <a:rPr lang="tr-TR" sz="2000" b="1" i="1" dirty="0">
                <a:latin typeface="Times New Roman" panose="02020603050405020304" pitchFamily="18" charset="0"/>
                <a:cs typeface="Times New Roman" panose="02020603050405020304" pitchFamily="18" charset="0"/>
              </a:rPr>
              <a:t> 1</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Scatter</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plot</a:t>
            </a:r>
            <a:r>
              <a:rPr lang="tr-TR" sz="2000" i="1" dirty="0">
                <a:latin typeface="Times New Roman" panose="02020603050405020304" pitchFamily="18" charset="0"/>
                <a:cs typeface="Times New Roman" panose="02020603050405020304" pitchFamily="18" charset="0"/>
              </a:rPr>
              <a:t> of CHD </a:t>
            </a:r>
            <a:r>
              <a:rPr lang="tr-TR" sz="2000" i="1" dirty="0" err="1">
                <a:latin typeface="Times New Roman" panose="02020603050405020304" pitchFamily="18" charset="0"/>
                <a:cs typeface="Times New Roman" panose="02020603050405020304" pitchFamily="18" charset="0"/>
              </a:rPr>
              <a:t>and</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expenses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for</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health</a:t>
            </a:r>
            <a:r>
              <a:rPr lang="tr-TR" sz="2000" i="1" dirty="0">
                <a:latin typeface="Times New Roman" panose="02020603050405020304" pitchFamily="18" charset="0"/>
                <a:cs typeface="Times New Roman" panose="02020603050405020304" pitchFamily="18" charset="0"/>
              </a:rPr>
              <a:t>.</a:t>
            </a:r>
          </a:p>
          <a:p>
            <a:r>
              <a:rPr lang="tr-TR" sz="2000" i="1" dirty="0">
                <a:latin typeface="Times New Roman" panose="02020603050405020304" pitchFamily="18" charset="0"/>
                <a:cs typeface="Times New Roman" panose="02020603050405020304" pitchFamily="18" charset="0"/>
              </a:rPr>
              <a:t>A= 1 </a:t>
            </a:r>
            <a:r>
              <a:rPr lang="tr-TR" sz="2000" i="1" dirty="0" err="1">
                <a:latin typeface="Times New Roman" panose="02020603050405020304" pitchFamily="18" charset="0"/>
                <a:cs typeface="Times New Roman" panose="02020603050405020304" pitchFamily="18" charset="0"/>
              </a:rPr>
              <a:t>obs</a:t>
            </a:r>
            <a:r>
              <a:rPr lang="tr-TR" sz="2000" i="1" dirty="0">
                <a:latin typeface="Times New Roman" panose="02020603050405020304" pitchFamily="18" charset="0"/>
                <a:cs typeface="Times New Roman" panose="02020603050405020304" pitchFamily="18" charset="0"/>
              </a:rPr>
              <a:t>., B= 2 </a:t>
            </a:r>
            <a:r>
              <a:rPr lang="tr-TR" sz="2000" i="1" dirty="0" err="1">
                <a:latin typeface="Times New Roman" panose="02020603050405020304" pitchFamily="18" charset="0"/>
                <a:cs typeface="Times New Roman" panose="02020603050405020304" pitchFamily="18" charset="0"/>
              </a:rPr>
              <a:t>obs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etc</a:t>
            </a:r>
            <a:r>
              <a:rPr lang="tr-TR" sz="2000" i="1"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8" name="Metin kutusu 27">
            <a:extLst>
              <a:ext uri="{FF2B5EF4-FFF2-40B4-BE49-F238E27FC236}">
                <a16:creationId xmlns:a16="http://schemas.microsoft.com/office/drawing/2014/main" id="{1D464212-14CB-4002-9118-40AB460DADE3}"/>
              </a:ext>
            </a:extLst>
          </p:cNvPr>
          <p:cNvSpPr txBox="1"/>
          <p:nvPr/>
        </p:nvSpPr>
        <p:spPr>
          <a:xfrm>
            <a:off x="1371599" y="27811726"/>
            <a:ext cx="8350984" cy="707886"/>
          </a:xfrm>
          <a:prstGeom prst="rect">
            <a:avLst/>
          </a:prstGeom>
          <a:noFill/>
        </p:spPr>
        <p:txBody>
          <a:bodyPr wrap="square" rtlCol="0">
            <a:spAutoFit/>
          </a:bodyPr>
          <a:lstStyle/>
          <a:p>
            <a:r>
              <a:rPr lang="tr-TR" sz="2000" b="1" i="1" dirty="0" err="1">
                <a:latin typeface="Times New Roman" panose="02020603050405020304" pitchFamily="18" charset="0"/>
                <a:cs typeface="Times New Roman" panose="02020603050405020304" pitchFamily="18" charset="0"/>
              </a:rPr>
              <a:t>Graph</a:t>
            </a:r>
            <a:r>
              <a:rPr lang="tr-TR" sz="2000" b="1" i="1" dirty="0">
                <a:latin typeface="Times New Roman" panose="02020603050405020304" pitchFamily="18" charset="0"/>
                <a:cs typeface="Times New Roman" panose="02020603050405020304" pitchFamily="18" charset="0"/>
              </a:rPr>
              <a:t> 2</a:t>
            </a:r>
            <a:r>
              <a:rPr lang="tr-TR" sz="2000" i="1" dirty="0">
                <a:latin typeface="Times New Roman" panose="02020603050405020304" pitchFamily="18" charset="0"/>
                <a:cs typeface="Times New Roman" panose="02020603050405020304" pitchFamily="18" charset="0"/>
              </a:rPr>
              <a:t>. Box </a:t>
            </a:r>
            <a:r>
              <a:rPr lang="tr-TR" sz="2000" i="1" dirty="0" err="1">
                <a:latin typeface="Times New Roman" panose="02020603050405020304" pitchFamily="18" charset="0"/>
                <a:cs typeface="Times New Roman" panose="02020603050405020304" pitchFamily="18" charset="0"/>
              </a:rPr>
              <a:t>Plot</a:t>
            </a:r>
            <a:r>
              <a:rPr lang="tr-TR" sz="2000" i="1" dirty="0">
                <a:latin typeface="Times New Roman" panose="02020603050405020304" pitchFamily="18" charset="0"/>
                <a:cs typeface="Times New Roman" panose="02020603050405020304" pitchFamily="18" charset="0"/>
              </a:rPr>
              <a:t> of </a:t>
            </a:r>
            <a:r>
              <a:rPr lang="tr-TR" sz="2000" i="1" dirty="0" err="1">
                <a:latin typeface="Times New Roman" panose="02020603050405020304" pitchFamily="18" charset="0"/>
                <a:cs typeface="Times New Roman" panose="02020603050405020304" pitchFamily="18" charset="0"/>
              </a:rPr>
              <a:t>Continents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and</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Expenses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for</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Health</a:t>
            </a:r>
            <a:endParaRPr lang="tr-TR" sz="2000" i="1" dirty="0">
              <a:latin typeface="Times New Roman" panose="02020603050405020304" pitchFamily="18" charset="0"/>
              <a:cs typeface="Times New Roman" panose="02020603050405020304" pitchFamily="18" charset="0"/>
            </a:endParaRPr>
          </a:p>
          <a:p>
            <a:r>
              <a:rPr lang="tr-TR" sz="2000" b="1" i="1" dirty="0" err="1">
                <a:latin typeface="Times New Roman" panose="02020603050405020304" pitchFamily="18" charset="0"/>
                <a:cs typeface="Times New Roman" panose="02020603050405020304" pitchFamily="18" charset="0"/>
              </a:rPr>
              <a:t>Graph</a:t>
            </a:r>
            <a:r>
              <a:rPr lang="tr-TR" sz="2000" b="1" i="1" dirty="0">
                <a:latin typeface="Times New Roman" panose="02020603050405020304" pitchFamily="18" charset="0"/>
                <a:cs typeface="Times New Roman" panose="02020603050405020304" pitchFamily="18" charset="0"/>
              </a:rPr>
              <a:t> 3</a:t>
            </a:r>
            <a:r>
              <a:rPr lang="tr-TR" sz="2000" i="1" dirty="0">
                <a:latin typeface="Times New Roman" panose="02020603050405020304" pitchFamily="18" charset="0"/>
                <a:cs typeface="Times New Roman" panose="02020603050405020304" pitchFamily="18" charset="0"/>
              </a:rPr>
              <a:t>. Box </a:t>
            </a:r>
            <a:r>
              <a:rPr lang="tr-TR" sz="2000" i="1" dirty="0" err="1">
                <a:latin typeface="Times New Roman" panose="02020603050405020304" pitchFamily="18" charset="0"/>
                <a:cs typeface="Times New Roman" panose="02020603050405020304" pitchFamily="18" charset="0"/>
              </a:rPr>
              <a:t>Plot</a:t>
            </a:r>
            <a:r>
              <a:rPr lang="tr-TR" sz="2000" i="1" dirty="0">
                <a:latin typeface="Times New Roman" panose="02020603050405020304" pitchFamily="18" charset="0"/>
                <a:cs typeface="Times New Roman" panose="02020603050405020304" pitchFamily="18" charset="0"/>
              </a:rPr>
              <a:t> of </a:t>
            </a:r>
            <a:r>
              <a:rPr lang="tr-TR" sz="2000" i="1" dirty="0" err="1">
                <a:latin typeface="Times New Roman" panose="02020603050405020304" pitchFamily="18" charset="0"/>
                <a:cs typeface="Times New Roman" panose="02020603050405020304" pitchFamily="18" charset="0"/>
              </a:rPr>
              <a:t>Continents</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and</a:t>
            </a:r>
            <a:r>
              <a:rPr lang="tr-TR" sz="2000" i="1" dirty="0">
                <a:latin typeface="Times New Roman" panose="02020603050405020304" pitchFamily="18" charset="0"/>
                <a:cs typeface="Times New Roman" panose="02020603050405020304" pitchFamily="18" charset="0"/>
              </a:rPr>
              <a:t> </a:t>
            </a:r>
            <a:r>
              <a:rPr lang="tr-TR" sz="2000" i="1" dirty="0" err="1">
                <a:latin typeface="Times New Roman" panose="02020603050405020304" pitchFamily="18" charset="0"/>
                <a:cs typeface="Times New Roman" panose="02020603050405020304" pitchFamily="18" charset="0"/>
              </a:rPr>
              <a:t>Death</a:t>
            </a:r>
            <a:r>
              <a:rPr lang="tr-TR" sz="2000" i="1" dirty="0">
                <a:latin typeface="Times New Roman" panose="02020603050405020304" pitchFamily="18" charset="0"/>
                <a:cs typeface="Times New Roman" panose="02020603050405020304" pitchFamily="18" charset="0"/>
              </a:rPr>
              <a:t> Rate </a:t>
            </a:r>
            <a:r>
              <a:rPr lang="tr-TR" sz="2000" i="1" dirty="0" err="1">
                <a:latin typeface="Times New Roman" panose="02020603050405020304" pitchFamily="18" charset="0"/>
                <a:cs typeface="Times New Roman" panose="02020603050405020304" pitchFamily="18" charset="0"/>
              </a:rPr>
              <a:t>because</a:t>
            </a:r>
            <a:r>
              <a:rPr lang="tr-TR" sz="2000" i="1" dirty="0">
                <a:latin typeface="Times New Roman" panose="02020603050405020304" pitchFamily="18" charset="0"/>
                <a:cs typeface="Times New Roman" panose="02020603050405020304" pitchFamily="18" charset="0"/>
              </a:rPr>
              <a:t> of CHD </a:t>
            </a:r>
            <a:endParaRPr lang="en-US" sz="2000" i="1" dirty="0">
              <a:latin typeface="Times New Roman" panose="02020603050405020304" pitchFamily="18" charset="0"/>
              <a:cs typeface="Times New Roman" panose="02020603050405020304" pitchFamily="18" charset="0"/>
            </a:endParaRPr>
          </a:p>
        </p:txBody>
      </p:sp>
      <p:sp>
        <p:nvSpPr>
          <p:cNvPr id="31" name="Metin kutusu 30">
            <a:extLst>
              <a:ext uri="{FF2B5EF4-FFF2-40B4-BE49-F238E27FC236}">
                <a16:creationId xmlns:a16="http://schemas.microsoft.com/office/drawing/2014/main" id="{FB6BE830-7A53-4014-859A-D477596E2DEF}"/>
              </a:ext>
            </a:extLst>
          </p:cNvPr>
          <p:cNvSpPr txBox="1"/>
          <p:nvPr/>
        </p:nvSpPr>
        <p:spPr>
          <a:xfrm>
            <a:off x="11125426" y="20864148"/>
            <a:ext cx="8549893" cy="2308324"/>
          </a:xfrm>
          <a:prstGeom prst="rect">
            <a:avLst/>
          </a:prstGeom>
          <a:noFill/>
        </p:spPr>
        <p:txBody>
          <a:bodyPr wrap="square" rtlCol="0">
            <a:spAutoFit/>
          </a:bodyPr>
          <a:lstStyle/>
          <a:p>
            <a:pPr algn="ctr"/>
            <a:r>
              <a:rPr lang="tr-TR" sz="4800" b="1" dirty="0" err="1">
                <a:latin typeface="Times New Roman" panose="02020603050405020304" pitchFamily="18" charset="0"/>
                <a:cs typeface="Times New Roman" panose="02020603050405020304" pitchFamily="18" charset="0"/>
              </a:rPr>
              <a:t>Future</a:t>
            </a:r>
            <a:r>
              <a:rPr lang="tr-TR" sz="4800" b="1" dirty="0">
                <a:latin typeface="Times New Roman" panose="02020603050405020304" pitchFamily="18" charset="0"/>
                <a:cs typeface="Times New Roman" panose="02020603050405020304" pitchFamily="18" charset="0"/>
              </a:rPr>
              <a:t> </a:t>
            </a:r>
            <a:r>
              <a:rPr lang="tr-TR" sz="4800" b="1" dirty="0" err="1">
                <a:latin typeface="Times New Roman" panose="02020603050405020304" pitchFamily="18" charset="0"/>
                <a:cs typeface="Times New Roman" panose="02020603050405020304" pitchFamily="18" charset="0"/>
              </a:rPr>
              <a:t>Study</a:t>
            </a:r>
            <a:endParaRPr lang="tr-TR" sz="4800" b="1"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To obtain more satisfying </a:t>
            </a:r>
            <a:r>
              <a:rPr lang="tr-TR" sz="2400" dirty="0" smtClean="0">
                <a:latin typeface="Times New Roman" panose="02020603050405020304" pitchFamily="18" charset="0"/>
                <a:cs typeface="Times New Roman" panose="02020603050405020304" pitchFamily="18" charset="0"/>
              </a:rPr>
              <a:t>results, </a:t>
            </a:r>
            <a:r>
              <a:rPr lang="tr-TR" sz="2400" dirty="0">
                <a:latin typeface="Times New Roman" panose="02020603050405020304" pitchFamily="18" charset="0"/>
                <a:cs typeface="Times New Roman" panose="02020603050405020304" pitchFamily="18" charset="0"/>
              </a:rPr>
              <a:t>you can find other factors that might have an effect on CHD such as genetic factors, high levels of cholesterol </a:t>
            </a:r>
            <a:r>
              <a:rPr lang="en-US" sz="2400" dirty="0" smtClean="0">
                <a:latin typeface="Times New Roman" panose="02020603050405020304" pitchFamily="18" charset="0"/>
                <a:cs typeface="Times New Roman" panose="02020603050405020304" pitchFamily="18" charset="0"/>
              </a:rPr>
              <a:t>or</a:t>
            </a:r>
            <a:r>
              <a:rPr lang="tr-TR"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happiness</a:t>
            </a:r>
            <a:r>
              <a:rPr lang="tr-TR" sz="2400" dirty="0" smtClean="0">
                <a:latin typeface="Times New Roman" panose="02020603050405020304" pitchFamily="18" charset="0"/>
                <a:cs typeface="Times New Roman" panose="02020603050405020304" pitchFamily="18" charset="0"/>
              </a:rPr>
              <a:t>. </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improve the data</a:t>
            </a:r>
            <a:r>
              <a:rPr lang="tr-TR" sz="2400" dirty="0" smtClean="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number of missing values can be decreased.</a:t>
            </a:r>
          </a:p>
        </p:txBody>
      </p:sp>
      <p:sp>
        <p:nvSpPr>
          <p:cNvPr id="6" name="TextBox 5"/>
          <p:cNvSpPr txBox="1"/>
          <p:nvPr/>
        </p:nvSpPr>
        <p:spPr>
          <a:xfrm>
            <a:off x="997283" y="14805779"/>
            <a:ext cx="9331535" cy="430887"/>
          </a:xfrm>
          <a:prstGeom prst="rect">
            <a:avLst/>
          </a:prstGeom>
          <a:noFill/>
        </p:spPr>
        <p:txBody>
          <a:bodyPr wrap="square" rtlCol="0">
            <a:spAutoFit/>
          </a:bodyPr>
          <a:lstStyle/>
          <a:p>
            <a:pPr algn="ctr"/>
            <a:r>
              <a:rPr lang="en-US" sz="2200" b="1" u="sng" dirty="0" smtClean="0">
                <a:latin typeface="Times New Roman" panose="02020603050405020304" pitchFamily="18" charset="0"/>
                <a:cs typeface="Times New Roman" panose="02020603050405020304" pitchFamily="18" charset="0"/>
              </a:rPr>
              <a:t>1. Relationship between expenses for health and death rate because of CHD</a:t>
            </a:r>
            <a:endParaRPr lang="en-US" sz="2200" b="1" u="sng"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021079" y="6264412"/>
            <a:ext cx="8549893" cy="430887"/>
          </a:xfrm>
          <a:prstGeom prst="rect">
            <a:avLst/>
          </a:prstGeom>
          <a:noFill/>
        </p:spPr>
        <p:txBody>
          <a:bodyPr wrap="square" rtlCol="0">
            <a:spAutoFit/>
          </a:bodyPr>
          <a:lstStyle/>
          <a:p>
            <a:pPr algn="ctr"/>
            <a:r>
              <a:rPr lang="en-US" sz="2200" b="1" u="sng" dirty="0" smtClean="0">
                <a:latin typeface="Times New Roman" panose="02020603050405020304" pitchFamily="18" charset="0"/>
                <a:cs typeface="Times New Roman" panose="02020603050405020304" pitchFamily="18" charset="0"/>
              </a:rPr>
              <a:t>2.Multiple Regression Analysis</a:t>
            </a:r>
            <a:endParaRPr lang="en-US" sz="2200" b="1" u="sng"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5980" y="8009166"/>
            <a:ext cx="4479305" cy="3178173"/>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66263" y="8009166"/>
            <a:ext cx="4465947" cy="3139568"/>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725980" y="11497378"/>
            <a:ext cx="4479305" cy="3168984"/>
          </a:xfrm>
          <a:prstGeom prst="rect">
            <a:avLst/>
          </a:prstGeom>
        </p:spPr>
      </p:pic>
      <p:sp>
        <p:nvSpPr>
          <p:cNvPr id="35" name="TextBox 34"/>
          <p:cNvSpPr txBox="1"/>
          <p:nvPr/>
        </p:nvSpPr>
        <p:spPr>
          <a:xfrm>
            <a:off x="15508649" y="11833109"/>
            <a:ext cx="4423561"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From the scatter plots, it can be concluded that tobacco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onsumption, obesity </a:t>
            </a: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ate and consumption of sugar have weak correlation with death rate because of CHD. </a:t>
            </a:r>
            <a:endParaRPr lang="en-US" sz="24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0725980" y="15303635"/>
            <a:ext cx="9642853"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CHD=98.460+0.0189*TobaccoCons+1.403*Obesity-1.073*</a:t>
            </a:r>
            <a:r>
              <a:rPr lang="en-US" sz="2400" dirty="0" err="1" smtClean="0">
                <a:latin typeface="Times New Roman" panose="02020603050405020304" pitchFamily="18" charset="0"/>
                <a:cs typeface="Times New Roman" panose="02020603050405020304" pitchFamily="18" charset="0"/>
              </a:rPr>
              <a:t>ConsOfSugar</a:t>
            </a:r>
            <a:endParaRPr lang="en-US" sz="2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1038150" y="16024117"/>
            <a:ext cx="9076974"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According to model, it is seen that tobacco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onsumption and obesity have positive effect on death rate because of CHD. That means, if obesity increases 1 unit, death rate due to coronary heart disease increases 1.40 unit.</a:t>
            </a:r>
          </a:p>
          <a:p>
            <a:r>
              <a:rPr lang="en-US" sz="2400" dirty="0" smtClean="0">
                <a:latin typeface="Times New Roman" panose="02020603050405020304" pitchFamily="18" charset="0"/>
                <a:cs typeface="Times New Roman" panose="02020603050405020304" pitchFamily="18" charset="0"/>
              </a:rPr>
              <a:t>Although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obacco consumption </a:t>
            </a:r>
            <a:r>
              <a:rPr lang="en-US" sz="2400" dirty="0">
                <a:latin typeface="Times New Roman" panose="02020603050405020304" pitchFamily="18" charset="0"/>
                <a:cs typeface="Times New Roman" panose="02020603050405020304" pitchFamily="18" charset="0"/>
              </a:rPr>
              <a:t>has the highest </a:t>
            </a:r>
            <a:r>
              <a:rPr lang="en-US" sz="2400" dirty="0" smtClean="0">
                <a:latin typeface="Times New Roman" panose="02020603050405020304" pitchFamily="18" charset="0"/>
                <a:cs typeface="Times New Roman" panose="02020603050405020304" pitchFamily="18" charset="0"/>
              </a:rPr>
              <a:t>correlation, it doesn’t have the highest effect.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5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TotalTime>
  <Words>625</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Tahoma</vt:lpstr>
      <vt:lpstr>Times New Roman</vt:lpstr>
      <vt:lpstr>Office Theme</vt:lpstr>
      <vt:lpstr>  CORONARY HEART DISEASE                    Bennur Kaya, Beste Karaçay, Merve Erşahin                                  Department of Statistics, Middle East Technical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CORONARY HEART DISEASE</dc:title>
  <dc:creator>stat_lab</dc:creator>
  <cp:lastModifiedBy>stat_lab</cp:lastModifiedBy>
  <cp:revision>49</cp:revision>
  <dcterms:created xsi:type="dcterms:W3CDTF">2018-05-25T11:34:02Z</dcterms:created>
  <dcterms:modified xsi:type="dcterms:W3CDTF">2018-06-03T14:32:25Z</dcterms:modified>
</cp:coreProperties>
</file>